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2" r:id="rId3"/>
    <p:sldId id="258" r:id="rId4"/>
    <p:sldId id="260" r:id="rId5"/>
    <p:sldId id="301" r:id="rId6"/>
    <p:sldId id="270" r:id="rId7"/>
    <p:sldId id="293" r:id="rId8"/>
    <p:sldId id="280" r:id="rId9"/>
    <p:sldId id="291" r:id="rId10"/>
    <p:sldId id="302" r:id="rId11"/>
    <p:sldId id="290" r:id="rId12"/>
    <p:sldId id="295" r:id="rId13"/>
    <p:sldId id="303" r:id="rId14"/>
    <p:sldId id="273" r:id="rId15"/>
    <p:sldId id="271" r:id="rId16"/>
    <p:sldId id="294" r:id="rId17"/>
    <p:sldId id="269" r:id="rId18"/>
  </p:sldIdLst>
  <p:sldSz cx="9144000" cy="6858000" type="screen4x3"/>
  <p:notesSz cx="68072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353E"/>
    <a:srgbClr val="0F24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008" autoAdjust="0"/>
  </p:normalViewPr>
  <p:slideViewPr>
    <p:cSldViewPr>
      <p:cViewPr varScale="1">
        <p:scale>
          <a:sx n="114" d="100"/>
          <a:sy n="114" d="100"/>
        </p:scale>
        <p:origin x="152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274"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76367393176604E-2"/>
          <c:y val="1.8556846174179902E-2"/>
          <c:w val="0.90117503563231804"/>
          <c:h val="0.89384871987403702"/>
        </c:manualLayout>
      </c:layout>
      <c:lineChart>
        <c:grouping val="standard"/>
        <c:varyColors val="0"/>
        <c:ser>
          <c:idx val="0"/>
          <c:order val="0"/>
          <c:tx>
            <c:strRef>
              <c:f>Summary!$B$9</c:f>
              <c:strCache>
                <c:ptCount val="1"/>
                <c:pt idx="0">
                  <c:v>Training course away from workplace</c:v>
                </c:pt>
              </c:strCache>
            </c:strRef>
          </c:tx>
          <c:spPr>
            <a:ln>
              <a:solidFill>
                <a:srgbClr val="0F243D"/>
              </a:solidFill>
            </a:ln>
          </c:spPr>
          <c:marker>
            <c:symbol val="none"/>
          </c:marker>
          <c:cat>
            <c:numRef>
              <c:f>Summary!$C$2:$Y$2</c:f>
              <c:numCache>
                <c:formatCode>General</c:formatCode>
                <c:ptCount val="2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numCache>
            </c:numRef>
          </c:cat>
          <c:val>
            <c:numRef>
              <c:f>Summary!$C$9:$Y$9</c:f>
              <c:numCache>
                <c:formatCode>_-* #,##0_-;\-* #,##0_-;_-* "-"??_-;_-@_-</c:formatCode>
                <c:ptCount val="23"/>
                <c:pt idx="0">
                  <c:v>141600</c:v>
                </c:pt>
                <c:pt idx="1">
                  <c:v>154674</c:v>
                </c:pt>
                <c:pt idx="2">
                  <c:v>150309</c:v>
                </c:pt>
                <c:pt idx="3">
                  <c:v>141433</c:v>
                </c:pt>
                <c:pt idx="4">
                  <c:v>140316</c:v>
                </c:pt>
                <c:pt idx="5">
                  <c:v>117940</c:v>
                </c:pt>
                <c:pt idx="6">
                  <c:v>147121</c:v>
                </c:pt>
                <c:pt idx="7">
                  <c:v>185078</c:v>
                </c:pt>
                <c:pt idx="8">
                  <c:v>154698</c:v>
                </c:pt>
                <c:pt idx="9">
                  <c:v>141396</c:v>
                </c:pt>
                <c:pt idx="10">
                  <c:v>151835</c:v>
                </c:pt>
                <c:pt idx="11">
                  <c:v>141249</c:v>
                </c:pt>
                <c:pt idx="12">
                  <c:v>117151</c:v>
                </c:pt>
                <c:pt idx="13">
                  <c:v>68070</c:v>
                </c:pt>
                <c:pt idx="14">
                  <c:v>106942</c:v>
                </c:pt>
                <c:pt idx="15">
                  <c:v>102848</c:v>
                </c:pt>
                <c:pt idx="16">
                  <c:v>81376</c:v>
                </c:pt>
                <c:pt idx="17">
                  <c:v>63201</c:v>
                </c:pt>
                <c:pt idx="18">
                  <c:v>70422</c:v>
                </c:pt>
                <c:pt idx="19">
                  <c:v>29025</c:v>
                </c:pt>
                <c:pt idx="20">
                  <c:v>18603</c:v>
                </c:pt>
                <c:pt idx="21">
                  <c:v>24568</c:v>
                </c:pt>
                <c:pt idx="22">
                  <c:v>18288</c:v>
                </c:pt>
              </c:numCache>
            </c:numRef>
          </c:val>
          <c:smooth val="0"/>
          <c:extLst>
            <c:ext xmlns:c16="http://schemas.microsoft.com/office/drawing/2014/chart" uri="{C3380CC4-5D6E-409C-BE32-E72D297353CC}">
              <c16:uniqueId val="{00000000-1918-4AEF-AB20-BCEABF685D99}"/>
            </c:ext>
          </c:extLst>
        </c:ser>
        <c:dLbls>
          <c:showLegendKey val="0"/>
          <c:showVal val="0"/>
          <c:showCatName val="0"/>
          <c:showSerName val="0"/>
          <c:showPercent val="0"/>
          <c:showBubbleSize val="0"/>
        </c:dLbls>
        <c:smooth val="0"/>
        <c:axId val="-2143699192"/>
        <c:axId val="-2143695992"/>
      </c:lineChart>
      <c:catAx>
        <c:axId val="-2143699192"/>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2143695992"/>
        <c:crosses val="autoZero"/>
        <c:auto val="1"/>
        <c:lblAlgn val="ctr"/>
        <c:lblOffset val="100"/>
        <c:noMultiLvlLbl val="0"/>
      </c:catAx>
      <c:valAx>
        <c:axId val="-2143695992"/>
        <c:scaling>
          <c:orientation val="minMax"/>
        </c:scaling>
        <c:delete val="0"/>
        <c:axPos val="l"/>
        <c:numFmt formatCode="#,##0" sourceLinked="0"/>
        <c:majorTickMark val="out"/>
        <c:minorTickMark val="none"/>
        <c:tickLblPos val="nextTo"/>
        <c:crossAx val="-2143699192"/>
        <c:crosses val="autoZero"/>
        <c:crossBetween val="between"/>
      </c:valAx>
      <c:spPr>
        <a:noFill/>
        <a:ln>
          <a:solidFill>
            <a:schemeClr val="bg1">
              <a:lumMod val="50000"/>
            </a:schemeClr>
          </a:solidFill>
        </a:ln>
      </c:spPr>
    </c:plotArea>
    <c:plotVisOnly val="1"/>
    <c:dispBlanksAs val="gap"/>
    <c:showDLblsOverMax val="0"/>
  </c:chart>
  <c:spPr>
    <a:ln>
      <a:noFill/>
    </a:ln>
    <a:effectLst/>
  </c:spPr>
  <c:txPr>
    <a:bodyPr/>
    <a:lstStyle/>
    <a:p>
      <a:pPr>
        <a:defRPr sz="1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5838" y="0"/>
            <a:ext cx="2949787" cy="495300"/>
          </a:xfrm>
          <a:prstGeom prst="rect">
            <a:avLst/>
          </a:prstGeom>
        </p:spPr>
        <p:txBody>
          <a:bodyPr vert="horz" lIns="91440" tIns="45720" rIns="91440" bIns="45720" rtlCol="0"/>
          <a:lstStyle>
            <a:lvl1pPr algn="r">
              <a:defRPr sz="1200"/>
            </a:lvl1pPr>
          </a:lstStyle>
          <a:p>
            <a:fld id="{556701DA-BF19-4FF0-A343-28EBD90148D7}" type="datetimeFigureOut">
              <a:rPr lang="en-GB" smtClean="0"/>
              <a:t>15/08/2016</a:t>
            </a:fld>
            <a:endParaRPr lang="en-GB"/>
          </a:p>
        </p:txBody>
      </p:sp>
      <p:sp>
        <p:nvSpPr>
          <p:cNvPr id="4" name="Slide Image Placeholder 3"/>
          <p:cNvSpPr>
            <a:spLocks noGrp="1" noRot="1" noChangeAspect="1"/>
          </p:cNvSpPr>
          <p:nvPr>
            <p:ph type="sldImg" idx="2"/>
          </p:nvPr>
        </p:nvSpPr>
        <p:spPr>
          <a:xfrm>
            <a:off x="92710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720" y="4705350"/>
            <a:ext cx="5445760" cy="4457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08981"/>
            <a:ext cx="2949787"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5838" y="9408981"/>
            <a:ext cx="2949787" cy="495300"/>
          </a:xfrm>
          <a:prstGeom prst="rect">
            <a:avLst/>
          </a:prstGeom>
        </p:spPr>
        <p:txBody>
          <a:bodyPr vert="horz" lIns="91440" tIns="45720" rIns="91440" bIns="45720" rtlCol="0" anchor="b"/>
          <a:lstStyle>
            <a:lvl1pPr algn="r">
              <a:defRPr sz="1200"/>
            </a:lvl1pPr>
          </a:lstStyle>
          <a:p>
            <a:fld id="{E614D719-8FD2-4F4F-AB6E-201733C85ACB}" type="slidenum">
              <a:rPr lang="en-GB" smtClean="0"/>
              <a:t>‹#›</a:t>
            </a:fld>
            <a:endParaRPr lang="en-GB"/>
          </a:p>
        </p:txBody>
      </p:sp>
    </p:spTree>
    <p:extLst>
      <p:ext uri="{BB962C8B-B14F-4D97-AF65-F5344CB8AC3E}">
        <p14:creationId xmlns:p14="http://schemas.microsoft.com/office/powerpoint/2010/main" val="4021148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a:t>
            </a:fld>
            <a:endParaRPr lang="en-GB"/>
          </a:p>
        </p:txBody>
      </p:sp>
    </p:spTree>
    <p:extLst>
      <p:ext uri="{BB962C8B-B14F-4D97-AF65-F5344CB8AC3E}">
        <p14:creationId xmlns:p14="http://schemas.microsoft.com/office/powerpoint/2010/main" val="644009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10</a:t>
            </a:fld>
            <a:endParaRPr lang="en-GB"/>
          </a:p>
        </p:txBody>
      </p:sp>
    </p:spTree>
    <p:extLst>
      <p:ext uri="{BB962C8B-B14F-4D97-AF65-F5344CB8AC3E}">
        <p14:creationId xmlns:p14="http://schemas.microsoft.com/office/powerpoint/2010/main" val="3097569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11</a:t>
            </a:fld>
            <a:endParaRPr lang="en-GB"/>
          </a:p>
        </p:txBody>
      </p:sp>
    </p:spTree>
    <p:extLst>
      <p:ext uri="{BB962C8B-B14F-4D97-AF65-F5344CB8AC3E}">
        <p14:creationId xmlns:p14="http://schemas.microsoft.com/office/powerpoint/2010/main" val="527656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12</a:t>
            </a:fld>
            <a:endParaRPr lang="en-GB"/>
          </a:p>
        </p:txBody>
      </p:sp>
    </p:spTree>
    <p:extLst>
      <p:ext uri="{BB962C8B-B14F-4D97-AF65-F5344CB8AC3E}">
        <p14:creationId xmlns:p14="http://schemas.microsoft.com/office/powerpoint/2010/main" val="3217496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13</a:t>
            </a:fld>
            <a:endParaRPr lang="en-GB"/>
          </a:p>
        </p:txBody>
      </p:sp>
    </p:spTree>
    <p:extLst>
      <p:ext uri="{BB962C8B-B14F-4D97-AF65-F5344CB8AC3E}">
        <p14:creationId xmlns:p14="http://schemas.microsoft.com/office/powerpoint/2010/main" val="1345153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14</a:t>
            </a:fld>
            <a:endParaRPr lang="en-GB" dirty="0"/>
          </a:p>
        </p:txBody>
      </p:sp>
    </p:spTree>
    <p:extLst>
      <p:ext uri="{BB962C8B-B14F-4D97-AF65-F5344CB8AC3E}">
        <p14:creationId xmlns:p14="http://schemas.microsoft.com/office/powerpoint/2010/main" val="804769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15</a:t>
            </a:fld>
            <a:endParaRPr lang="en-GB" dirty="0"/>
          </a:p>
        </p:txBody>
      </p:sp>
    </p:spTree>
    <p:extLst>
      <p:ext uri="{BB962C8B-B14F-4D97-AF65-F5344CB8AC3E}">
        <p14:creationId xmlns:p14="http://schemas.microsoft.com/office/powerpoint/2010/main" val="2415642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 </a:t>
            </a:r>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solidFill>
                  <a:prstClr val="black"/>
                </a:solidFill>
              </a:rPr>
              <a:pPr/>
              <a:t>16</a:t>
            </a:fld>
            <a:endParaRPr lang="en-GB" dirty="0">
              <a:solidFill>
                <a:prstClr val="black"/>
              </a:solidFill>
            </a:endParaRPr>
          </a:p>
        </p:txBody>
      </p:sp>
    </p:spTree>
    <p:extLst>
      <p:ext uri="{BB962C8B-B14F-4D97-AF65-F5344CB8AC3E}">
        <p14:creationId xmlns:p14="http://schemas.microsoft.com/office/powerpoint/2010/main" val="229969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17</a:t>
            </a:fld>
            <a:endParaRPr lang="en-GB"/>
          </a:p>
        </p:txBody>
      </p:sp>
    </p:spTree>
    <p:extLst>
      <p:ext uri="{BB962C8B-B14F-4D97-AF65-F5344CB8AC3E}">
        <p14:creationId xmlns:p14="http://schemas.microsoft.com/office/powerpoint/2010/main" val="4204225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2</a:t>
            </a:fld>
            <a:endParaRPr lang="en-GB"/>
          </a:p>
        </p:txBody>
      </p:sp>
    </p:spTree>
    <p:extLst>
      <p:ext uri="{BB962C8B-B14F-4D97-AF65-F5344CB8AC3E}">
        <p14:creationId xmlns:p14="http://schemas.microsoft.com/office/powerpoint/2010/main" val="3218043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Source GDP chart= ONS, International Comparisons of Productivity, 2014.</a:t>
            </a:r>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3</a:t>
            </a:fld>
            <a:endParaRPr lang="en-GB"/>
          </a:p>
        </p:txBody>
      </p:sp>
    </p:spTree>
    <p:extLst>
      <p:ext uri="{BB962C8B-B14F-4D97-AF65-F5344CB8AC3E}">
        <p14:creationId xmlns:p14="http://schemas.microsoft.com/office/powerpoint/2010/main" val="3101944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4</a:t>
            </a:fld>
            <a:endParaRPr lang="en-GB"/>
          </a:p>
        </p:txBody>
      </p:sp>
    </p:spTree>
    <p:extLst>
      <p:ext uri="{BB962C8B-B14F-4D97-AF65-F5344CB8AC3E}">
        <p14:creationId xmlns:p14="http://schemas.microsoft.com/office/powerpoint/2010/main" val="3468212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a:t>
            </a:r>
          </a:p>
          <a:p>
            <a:r>
              <a:rPr lang="en-GB" dirty="0"/>
              <a:t>You will calculate, report and pay your levy to HMRC, through the Pay as You Earn (PAYE) process alongside income tax and National Insurance.</a:t>
            </a:r>
          </a:p>
          <a:p>
            <a:r>
              <a:rPr lang="en-GB" dirty="0"/>
              <a:t>Single employers with multiple PAYE schemes will only have one allowance</a:t>
            </a:r>
          </a:p>
          <a:p>
            <a:r>
              <a:rPr lang="en-GB" dirty="0"/>
              <a:t>Connected employers -  we intend to allow employers to share one allowance between employers which are in connected ownership or control.</a:t>
            </a:r>
          </a:p>
          <a:p>
            <a:r>
              <a:rPr lang="en-GB" dirty="0"/>
              <a:t>You won’t be exempt from the apprenticeship levy if you already pay into an existing levy.</a:t>
            </a:r>
          </a:p>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5</a:t>
            </a:fld>
            <a:endParaRPr lang="en-GB"/>
          </a:p>
        </p:txBody>
      </p:sp>
    </p:spTree>
    <p:extLst>
      <p:ext uri="{BB962C8B-B14F-4D97-AF65-F5344CB8AC3E}">
        <p14:creationId xmlns:p14="http://schemas.microsoft.com/office/powerpoint/2010/main" val="4120540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plan to give you the same proportion of your levy payment to spend in England as the proportion of your pay bill paid to employees living in England.  </a:t>
            </a:r>
          </a:p>
          <a:p>
            <a:endParaRPr lang="en-GB" dirty="0"/>
          </a:p>
          <a:p>
            <a:r>
              <a:rPr lang="en-GB" dirty="0"/>
              <a:t>For example:</a:t>
            </a:r>
          </a:p>
          <a:p>
            <a:r>
              <a:rPr lang="en-GB" dirty="0"/>
              <a:t>If 100% of pay bill is in England        100% of levy payment in digital account</a:t>
            </a:r>
          </a:p>
          <a:p>
            <a:r>
              <a:rPr lang="en-GB" dirty="0"/>
              <a:t>If 80% of pay bill is in England         80% of levy payment in digital account</a:t>
            </a:r>
          </a:p>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6</a:t>
            </a:fld>
            <a:endParaRPr lang="en-GB"/>
          </a:p>
        </p:txBody>
      </p:sp>
    </p:spTree>
    <p:extLst>
      <p:ext uri="{BB962C8B-B14F-4D97-AF65-F5344CB8AC3E}">
        <p14:creationId xmlns:p14="http://schemas.microsoft.com/office/powerpoint/2010/main" val="1562702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7</a:t>
            </a:fld>
            <a:endParaRPr lang="en-GB"/>
          </a:p>
        </p:txBody>
      </p:sp>
    </p:spTree>
    <p:extLst>
      <p:ext uri="{BB962C8B-B14F-4D97-AF65-F5344CB8AC3E}">
        <p14:creationId xmlns:p14="http://schemas.microsoft.com/office/powerpoint/2010/main" val="1174957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Expiry of levy funds</a:t>
            </a:r>
          </a:p>
          <a:p>
            <a:r>
              <a:rPr lang="en-GB" dirty="0"/>
              <a:t>Levy funds will expire 18 months after they enter your account unless you spend them on apprenticeship training. This will also apply to any top-ups in your account.</a:t>
            </a:r>
          </a:p>
          <a:p>
            <a:r>
              <a:rPr lang="en-GB" dirty="0"/>
              <a:t>Levy funds which have expired will keep their value, as they will be reallocated to committed employers through the top-up to their accounts. </a:t>
            </a:r>
          </a:p>
          <a:p>
            <a:endParaRPr lang="en-GB" dirty="0"/>
          </a:p>
          <a:p>
            <a:r>
              <a:rPr lang="en-GB" dirty="0"/>
              <a:t>Directing levy funds to other employers</a:t>
            </a:r>
          </a:p>
          <a:p>
            <a:r>
              <a:rPr lang="en-GB" dirty="0"/>
              <a:t>In the first year of the levy, you will be able to use the funds in your levy account to pay for apprenticeship training and assessment for your own employees. </a:t>
            </a:r>
          </a:p>
          <a:p>
            <a:r>
              <a:rPr lang="en-GB" dirty="0"/>
              <a:t>We know that some employers might wish to direct their funding to other employers.</a:t>
            </a:r>
          </a:p>
          <a:p>
            <a:r>
              <a:rPr lang="en-GB" dirty="0"/>
              <a:t>We will make an assessment of the pros and cons of any approach, including the trade-offs with other design choices, before providing further information in June</a:t>
            </a:r>
          </a:p>
          <a:p>
            <a:endParaRPr lang="en-GB" dirty="0"/>
          </a:p>
        </p:txBody>
      </p:sp>
      <p:sp>
        <p:nvSpPr>
          <p:cNvPr id="4" name="Slide Number Placeholder 3"/>
          <p:cNvSpPr>
            <a:spLocks noGrp="1"/>
          </p:cNvSpPr>
          <p:nvPr>
            <p:ph type="sldNum" sz="quarter" idx="10"/>
          </p:nvPr>
        </p:nvSpPr>
        <p:spPr/>
        <p:txBody>
          <a:bodyPr/>
          <a:lstStyle/>
          <a:p>
            <a:fld id="{E614D719-8FD2-4F4F-AB6E-201733C85ACB}" type="slidenum">
              <a:rPr lang="en-GB" smtClean="0"/>
              <a:t>8</a:t>
            </a:fld>
            <a:endParaRPr lang="en-GB"/>
          </a:p>
        </p:txBody>
      </p:sp>
    </p:spTree>
    <p:extLst>
      <p:ext uri="{BB962C8B-B14F-4D97-AF65-F5344CB8AC3E}">
        <p14:creationId xmlns:p14="http://schemas.microsoft.com/office/powerpoint/2010/main" val="1626986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614D719-8FD2-4F4F-AB6E-201733C85ACB}" type="slidenum">
              <a:rPr lang="en-GB" smtClean="0"/>
              <a:t>9</a:t>
            </a:fld>
            <a:endParaRPr lang="en-GB"/>
          </a:p>
        </p:txBody>
      </p:sp>
    </p:spTree>
    <p:extLst>
      <p:ext uri="{BB962C8B-B14F-4D97-AF65-F5344CB8AC3E}">
        <p14:creationId xmlns:p14="http://schemas.microsoft.com/office/powerpoint/2010/main" val="4145492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AAE4767-F97D-4638-A67F-DDF8E7E97F3C}" type="datetime1">
              <a:rPr lang="en-GB" smtClean="0"/>
              <a:t>15/08/2016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86863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EB6B62-8BA3-4D8D-946D-0713FE792E2C}" type="datetime1">
              <a:rPr lang="en-GB" smtClean="0"/>
              <a:t>15/08/2016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88160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53DA312-E075-43BC-8B54-6B70BDC56C8D}" type="datetime1">
              <a:rPr lang="en-GB" smtClean="0"/>
              <a:t>15/08/2016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28553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E989D57-3BF3-424F-AE93-F8711621F90B}" type="datetime1">
              <a:rPr lang="en-GB" smtClean="0"/>
              <a:t>15/08/2016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35406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A70F71-4F13-4D6D-9841-5B0C2A8EB5DF}" type="datetime1">
              <a:rPr lang="en-GB" smtClean="0"/>
              <a:t>15/08/2016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394566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FE9941-E4D4-4F93-8DD7-AB35A5D2FAE6}" type="datetime1">
              <a:rPr lang="en-GB" smtClean="0"/>
              <a:t>15/08/2016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3691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A2BC1AD-BCD7-4953-8278-0780B8B52E81}" type="datetime1">
              <a:rPr lang="en-GB" smtClean="0"/>
              <a:t>15/08/2016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3991940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88CC42C-138D-4755-8201-8BB17549A2EB}" type="datetime1">
              <a:rPr lang="en-GB" smtClean="0"/>
              <a:t>15/08/2016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179262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8AEA4-69CC-4BF4-ADAF-2AD08339236E}" type="datetime1">
              <a:rPr lang="en-GB" smtClean="0"/>
              <a:t>15/08/2016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2307093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D4DE36-787B-4DA6-8EE4-8292830E8A5F}" type="datetime1">
              <a:rPr lang="en-GB" smtClean="0"/>
              <a:t>15/08/2016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173038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0E2F22-B573-43A2-900F-34154D9ED881}" type="datetime1">
              <a:rPr lang="en-GB" smtClean="0"/>
              <a:t>15/08/2016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48B6853-4C35-4469-A4A9-845EAD63436B}" type="slidenum">
              <a:rPr lang="en-GB" smtClean="0"/>
              <a:t>‹#›</a:t>
            </a:fld>
            <a:endParaRPr lang="en-GB"/>
          </a:p>
        </p:txBody>
      </p:sp>
    </p:spTree>
    <p:extLst>
      <p:ext uri="{BB962C8B-B14F-4D97-AF65-F5344CB8AC3E}">
        <p14:creationId xmlns:p14="http://schemas.microsoft.com/office/powerpoint/2010/main" val="742372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F6711-7900-46CE-8D93-5E6D11B75F91}" type="datetime1">
              <a:rPr lang="en-GB" smtClean="0"/>
              <a:t>15/08/2016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B6853-4C35-4469-A4A9-845EAD63436B}" type="slidenum">
              <a:rPr lang="en-GB" smtClean="0"/>
              <a:t>‹#›</a:t>
            </a:fld>
            <a:endParaRPr lang="en-GB"/>
          </a:p>
        </p:txBody>
      </p:sp>
    </p:spTree>
    <p:extLst>
      <p:ext uri="{BB962C8B-B14F-4D97-AF65-F5344CB8AC3E}">
        <p14:creationId xmlns:p14="http://schemas.microsoft.com/office/powerpoint/2010/main" val="4225465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gov.uk/government/publications/apprenticeship-levy-how-it-will-wor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gov.uk/government/publications/apprenticeship-standards-list-of-occupations-available" TargetMode="External"/><Relationship Id="rId5" Type="http://schemas.openxmlformats.org/officeDocument/2006/relationships/hyperlink" Target="https://www.gov.uk/government/publications/future-of-apprenticeships-in-england-guidance-for-trailblazers" TargetMode="Externa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2592"/>
            <a:ext cx="9180512" cy="687146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1331640" y="272842"/>
            <a:ext cx="5372561" cy="707886"/>
          </a:xfrm>
          <a:prstGeom prst="rect">
            <a:avLst/>
          </a:prstGeom>
          <a:noFill/>
        </p:spPr>
        <p:txBody>
          <a:bodyPr wrap="none" rtlCol="0">
            <a:spAutoFit/>
          </a:bodyPr>
          <a:lstStyle/>
          <a:p>
            <a:r>
              <a:rPr lang="en-GB" sz="4000" b="1" dirty="0">
                <a:solidFill>
                  <a:schemeClr val="bg1"/>
                </a:solidFill>
                <a:latin typeface="Arial" panose="020B0604020202020204" pitchFamily="34" charset="0"/>
                <a:cs typeface="Arial" panose="020B0604020202020204" pitchFamily="34" charset="0"/>
              </a:rPr>
              <a:t>Levy and Trailblazers</a:t>
            </a:r>
          </a:p>
        </p:txBody>
      </p:sp>
    </p:spTree>
    <p:extLst>
      <p:ext uri="{BB962C8B-B14F-4D97-AF65-F5344CB8AC3E}">
        <p14:creationId xmlns:p14="http://schemas.microsoft.com/office/powerpoint/2010/main" val="1676033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2282997" cy="523220"/>
          </a:xfrm>
          <a:prstGeom prst="rect">
            <a:avLst/>
          </a:prstGeom>
          <a:noFill/>
        </p:spPr>
        <p:txBody>
          <a:bodyPr wrap="none" rtlCol="0">
            <a:spAutoFit/>
          </a:bodyPr>
          <a:lstStyle/>
          <a:p>
            <a:r>
              <a:rPr lang="en-GB" sz="2800" b="1" dirty="0">
                <a:solidFill>
                  <a:schemeClr val="bg1"/>
                </a:solidFill>
              </a:rPr>
              <a:t>Funding limits</a:t>
            </a:r>
          </a:p>
        </p:txBody>
      </p:sp>
      <p:sp>
        <p:nvSpPr>
          <p:cNvPr id="8" name="Rectangle 7"/>
          <p:cNvSpPr/>
          <p:nvPr/>
        </p:nvSpPr>
        <p:spPr>
          <a:xfrm>
            <a:off x="3059832" y="893619"/>
            <a:ext cx="5832647" cy="5016758"/>
          </a:xfrm>
          <a:prstGeom prst="rect">
            <a:avLst/>
          </a:prstGeom>
          <a:noFill/>
          <a:ln>
            <a:noFill/>
          </a:ln>
        </p:spPr>
        <p:txBody>
          <a:bodyPr wrap="square">
            <a:spAutoFit/>
          </a:bodyPr>
          <a:lstStyle/>
          <a:p>
            <a:r>
              <a:rPr lang="en-GB" sz="1600" b="1" dirty="0"/>
              <a:t>Employers will not be able to spend an unlimited amount of money on a single apprentice. </a:t>
            </a:r>
          </a:p>
          <a:p>
            <a:pPr marL="285750" indent="-285750">
              <a:buFont typeface="Arial" panose="020B0604020202020204" pitchFamily="34" charset="0"/>
              <a:buChar char="•"/>
            </a:pPr>
            <a:r>
              <a:rPr lang="en-GB" sz="1600" dirty="0"/>
              <a:t>Funding bands will be set which limit the amount of levy funds an employer can spend on training for an individual apprentice. </a:t>
            </a:r>
          </a:p>
          <a:p>
            <a:pPr marL="285750" indent="-285750">
              <a:buFont typeface="Arial" panose="020B0604020202020204" pitchFamily="34" charset="0"/>
              <a:buChar char="•"/>
            </a:pPr>
            <a:r>
              <a:rPr lang="en-GB" sz="1600" dirty="0"/>
              <a:t>The band will vary according to the level and type of apprenticeship (for example, more expensive, higher quality training is likely to be in a band with a higher limit). </a:t>
            </a:r>
          </a:p>
          <a:p>
            <a:endParaRPr lang="en-GB" sz="1600" dirty="0"/>
          </a:p>
          <a:p>
            <a:r>
              <a:rPr lang="en-GB" sz="1600" dirty="0"/>
              <a:t> </a:t>
            </a:r>
          </a:p>
          <a:p>
            <a:r>
              <a:rPr lang="en-GB" sz="1600" b="1" dirty="0"/>
              <a:t>Employers can negotiate the best price for the training they require directly with training providers. </a:t>
            </a:r>
          </a:p>
          <a:p>
            <a:pPr marL="285750" indent="-285750">
              <a:buFont typeface="Arial" panose="020B0604020202020204" pitchFamily="34" charset="0"/>
              <a:buChar char="•"/>
            </a:pPr>
            <a:r>
              <a:rPr lang="en-GB" sz="1600" dirty="0"/>
              <a:t>We would encourage employers to seek the best price for the training they are purchasing. Much like all business investment decisions, employers should be empowered to get a quality service for an acceptable price. </a:t>
            </a:r>
          </a:p>
          <a:p>
            <a:pPr marL="285750" indent="-285750">
              <a:buFont typeface="Arial" panose="020B0604020202020204" pitchFamily="34" charset="0"/>
              <a:buChar char="•"/>
            </a:pPr>
            <a:r>
              <a:rPr lang="en-GB" sz="1600" dirty="0"/>
              <a:t>If employers want to spend more than the funding limit themselves then they will be free to do that.  </a:t>
            </a:r>
          </a:p>
          <a:p>
            <a:r>
              <a:rPr lang="en-GB" sz="1600" dirty="0"/>
              <a:t> </a:t>
            </a:r>
          </a:p>
          <a:p>
            <a:endParaRPr lang="en-GB" sz="1600" dirty="0"/>
          </a:p>
          <a:p>
            <a:pPr marL="285750" indent="-285750">
              <a:buFont typeface="Arial" panose="020B0604020202020204" pitchFamily="34" charset="0"/>
              <a:buChar char="•"/>
            </a:pPr>
            <a:endParaRPr lang="en-GB" sz="1600" dirty="0"/>
          </a:p>
        </p:txBody>
      </p:sp>
      <p:sp>
        <p:nvSpPr>
          <p:cNvPr id="5" name="Rectangle 4"/>
          <p:cNvSpPr/>
          <p:nvPr/>
        </p:nvSpPr>
        <p:spPr>
          <a:xfrm>
            <a:off x="179512" y="1449392"/>
            <a:ext cx="2680520" cy="5262979"/>
          </a:xfrm>
          <a:prstGeom prst="rect">
            <a:avLst/>
          </a:prstGeom>
          <a:solidFill>
            <a:schemeClr val="accent5">
              <a:lumMod val="40000"/>
              <a:lumOff val="60000"/>
            </a:schemeClr>
          </a:solidFill>
          <a:ln w="28575">
            <a:solidFill>
              <a:schemeClr val="accent1"/>
            </a:solidFill>
          </a:ln>
        </p:spPr>
        <p:txBody>
          <a:bodyPr wrap="square">
            <a:spAutoFit/>
          </a:bodyPr>
          <a:lstStyle/>
          <a:p>
            <a:pPr algn="ctr"/>
            <a:endParaRPr lang="en-GB" sz="1600" b="1" dirty="0">
              <a:solidFill>
                <a:prstClr val="black"/>
              </a:solidFill>
            </a:endParaRPr>
          </a:p>
          <a:p>
            <a:pPr algn="ctr"/>
            <a:r>
              <a:rPr lang="en-GB" sz="1600" b="1" dirty="0">
                <a:solidFill>
                  <a:prstClr val="black"/>
                </a:solidFill>
              </a:rPr>
              <a:t>Funding bands set the ranges in which government expects the cost of training an assessment for  apprenticeships to fall.</a:t>
            </a:r>
          </a:p>
          <a:p>
            <a:pPr algn="ctr"/>
            <a:endParaRPr lang="en-GB" sz="1600" dirty="0">
              <a:solidFill>
                <a:prstClr val="black"/>
              </a:solidFill>
            </a:endParaRPr>
          </a:p>
          <a:p>
            <a:pPr algn="ctr"/>
            <a:r>
              <a:rPr lang="en-GB" sz="1600" dirty="0">
                <a:solidFill>
                  <a:prstClr val="black"/>
                </a:solidFill>
              </a:rPr>
              <a:t>Each of the bands will set an upper limit to which government or levy funding can be used to pay for the apprentice’s training. </a:t>
            </a:r>
          </a:p>
          <a:p>
            <a:endParaRPr lang="en-GB" sz="1600" dirty="0">
              <a:solidFill>
                <a:prstClr val="black"/>
              </a:solidFill>
            </a:endParaRPr>
          </a:p>
          <a:p>
            <a:pPr algn="ctr"/>
            <a:r>
              <a:rPr lang="en-GB" sz="1600" u="sng" dirty="0">
                <a:solidFill>
                  <a:prstClr val="black"/>
                </a:solidFill>
              </a:rPr>
              <a:t>For example:</a:t>
            </a:r>
          </a:p>
          <a:p>
            <a:pPr algn="ctr"/>
            <a:r>
              <a:rPr lang="en-GB" sz="1600" dirty="0">
                <a:solidFill>
                  <a:prstClr val="black"/>
                </a:solidFill>
              </a:rPr>
              <a:t>Laboratory Technician Apprenticeship Standard</a:t>
            </a:r>
          </a:p>
          <a:p>
            <a:pPr marL="285750" indent="-285750" algn="ctr">
              <a:buFont typeface="Arial" panose="020B0604020202020204" pitchFamily="34" charset="0"/>
              <a:buChar char="•"/>
            </a:pPr>
            <a:endParaRPr lang="en-GB" sz="1600" dirty="0">
              <a:solidFill>
                <a:prstClr val="black"/>
              </a:solidFill>
            </a:endParaRPr>
          </a:p>
          <a:p>
            <a:pPr algn="ctr"/>
            <a:r>
              <a:rPr lang="en-GB" sz="1600" dirty="0">
                <a:solidFill>
                  <a:prstClr val="black"/>
                </a:solidFill>
              </a:rPr>
              <a:t>Band 5</a:t>
            </a:r>
          </a:p>
          <a:p>
            <a:pPr marL="285750" indent="-285750" algn="ctr">
              <a:buFont typeface="Arial" panose="020B0604020202020204" pitchFamily="34" charset="0"/>
              <a:buChar char="•"/>
            </a:pPr>
            <a:endParaRPr lang="en-GB" sz="1600" dirty="0">
              <a:solidFill>
                <a:prstClr val="black"/>
              </a:solidFill>
            </a:endParaRPr>
          </a:p>
          <a:p>
            <a:pPr algn="ctr"/>
            <a:r>
              <a:rPr lang="en-GB" sz="1600" dirty="0">
                <a:solidFill>
                  <a:prstClr val="black"/>
                </a:solidFill>
              </a:rPr>
              <a:t>to £18,000</a:t>
            </a:r>
          </a:p>
          <a:p>
            <a:endParaRPr lang="en-GB" sz="1600" dirty="0">
              <a:solidFill>
                <a:prstClr val="black"/>
              </a:solidFill>
            </a:endParaRPr>
          </a:p>
        </p:txBody>
      </p:sp>
      <p:sp>
        <p:nvSpPr>
          <p:cNvPr id="2" name="Rectangle 1"/>
          <p:cNvSpPr/>
          <p:nvPr/>
        </p:nvSpPr>
        <p:spPr>
          <a:xfrm>
            <a:off x="179512" y="1075037"/>
            <a:ext cx="2680520" cy="369332"/>
          </a:xfrm>
          <a:prstGeom prst="rect">
            <a:avLst/>
          </a:prstGeom>
          <a:solidFill>
            <a:schemeClr val="accent5">
              <a:lumMod val="50000"/>
            </a:schemeClr>
          </a:solidFill>
          <a:ln w="28575">
            <a:solidFill>
              <a:schemeClr val="accent1"/>
            </a:solidFill>
          </a:ln>
        </p:spPr>
        <p:txBody>
          <a:bodyPr wrap="square">
            <a:spAutoFit/>
          </a:bodyPr>
          <a:lstStyle/>
          <a:p>
            <a:pPr algn="ctr"/>
            <a:r>
              <a:rPr lang="en-GB" b="1" dirty="0">
                <a:solidFill>
                  <a:schemeClr val="bg1"/>
                </a:solidFill>
              </a:rPr>
              <a:t>What is a funding band?</a:t>
            </a:r>
          </a:p>
        </p:txBody>
      </p:sp>
    </p:spTree>
    <p:extLst>
      <p:ext uri="{BB962C8B-B14F-4D97-AF65-F5344CB8AC3E}">
        <p14:creationId xmlns:p14="http://schemas.microsoft.com/office/powerpoint/2010/main" val="151254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4783104" cy="523220"/>
          </a:xfrm>
          <a:prstGeom prst="rect">
            <a:avLst/>
          </a:prstGeom>
          <a:noFill/>
        </p:spPr>
        <p:txBody>
          <a:bodyPr wrap="none" rtlCol="0">
            <a:spAutoFit/>
          </a:bodyPr>
          <a:lstStyle/>
          <a:p>
            <a:r>
              <a:rPr lang="en-GB" sz="2800" b="1" dirty="0">
                <a:solidFill>
                  <a:schemeClr val="bg1"/>
                </a:solidFill>
              </a:rPr>
              <a:t>Funding limits– how they work</a:t>
            </a:r>
          </a:p>
        </p:txBody>
      </p:sp>
      <p:cxnSp>
        <p:nvCxnSpPr>
          <p:cNvPr id="3" name="Straight Connector 2"/>
          <p:cNvCxnSpPr/>
          <p:nvPr/>
        </p:nvCxnSpPr>
        <p:spPr>
          <a:xfrm>
            <a:off x="4572000" y="1124744"/>
            <a:ext cx="1200" cy="4680520"/>
          </a:xfrm>
          <a:prstGeom prst="line">
            <a:avLst/>
          </a:prstGeom>
          <a:ln>
            <a:solidFill>
              <a:srgbClr val="0F243D"/>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1280" y="1449392"/>
            <a:ext cx="4320480" cy="1815882"/>
          </a:xfrm>
          <a:prstGeom prst="rect">
            <a:avLst/>
          </a:prstGeom>
        </p:spPr>
        <p:txBody>
          <a:bodyPr wrap="square">
            <a:spAutoFit/>
          </a:bodyPr>
          <a:lstStyle/>
          <a:p>
            <a:pPr marL="342900" indent="-342900">
              <a:buFont typeface="Arial" panose="020B0604020202020204" pitchFamily="34" charset="0"/>
              <a:buChar char="•"/>
            </a:pPr>
            <a:r>
              <a:rPr lang="en-GB" sz="1600" dirty="0">
                <a:solidFill>
                  <a:prstClr val="black"/>
                </a:solidFill>
              </a:rPr>
              <a:t>Example funding band limit = </a:t>
            </a:r>
            <a:r>
              <a:rPr lang="en-GB" sz="1600" b="1" dirty="0">
                <a:solidFill>
                  <a:srgbClr val="C00000"/>
                </a:solidFill>
              </a:rPr>
              <a:t>£6,000 </a:t>
            </a:r>
          </a:p>
          <a:p>
            <a:pPr marL="342900" indent="-342900">
              <a:buFont typeface="Arial" panose="020B0604020202020204" pitchFamily="34" charset="0"/>
              <a:buChar char="•"/>
            </a:pPr>
            <a:endParaRPr lang="en-GB" sz="1600" dirty="0">
              <a:solidFill>
                <a:prstClr val="black"/>
              </a:solidFill>
            </a:endParaRPr>
          </a:p>
          <a:p>
            <a:pPr marL="342900" indent="-342900">
              <a:buFont typeface="Arial" panose="020B0604020202020204" pitchFamily="34" charset="0"/>
              <a:buChar char="•"/>
            </a:pPr>
            <a:r>
              <a:rPr lang="en-GB" sz="1600" dirty="0">
                <a:solidFill>
                  <a:prstClr val="black"/>
                </a:solidFill>
              </a:rPr>
              <a:t>Price you negotiate with your training provider = </a:t>
            </a:r>
            <a:r>
              <a:rPr lang="en-GB" sz="1600" b="1" dirty="0">
                <a:solidFill>
                  <a:srgbClr val="C00000"/>
                </a:solidFill>
              </a:rPr>
              <a:t>£5,000 </a:t>
            </a:r>
          </a:p>
          <a:p>
            <a:pPr marL="342900" indent="-342900">
              <a:buFont typeface="Arial" panose="020B0604020202020204" pitchFamily="34" charset="0"/>
              <a:buChar char="•"/>
            </a:pPr>
            <a:endParaRPr lang="en-GB" sz="1600" dirty="0">
              <a:solidFill>
                <a:prstClr val="black"/>
              </a:solidFill>
            </a:endParaRPr>
          </a:p>
          <a:p>
            <a:pPr marL="342900" indent="-342900">
              <a:buFont typeface="Arial" panose="020B0604020202020204" pitchFamily="34" charset="0"/>
              <a:buChar char="•"/>
            </a:pPr>
            <a:r>
              <a:rPr lang="en-GB" sz="1600" dirty="0">
                <a:solidFill>
                  <a:prstClr val="black"/>
                </a:solidFill>
              </a:rPr>
              <a:t>The cost is </a:t>
            </a:r>
            <a:r>
              <a:rPr lang="en-GB" sz="1600" b="1" dirty="0">
                <a:solidFill>
                  <a:srgbClr val="C00000"/>
                </a:solidFill>
              </a:rPr>
              <a:t>within </a:t>
            </a:r>
            <a:r>
              <a:rPr lang="en-GB" sz="1600" dirty="0"/>
              <a:t>the funding band limit</a:t>
            </a:r>
          </a:p>
          <a:p>
            <a:pPr marL="342900" indent="-342900">
              <a:buFont typeface="Arial" panose="020B0604020202020204" pitchFamily="34" charset="0"/>
              <a:buChar char="•"/>
            </a:pPr>
            <a:endParaRPr lang="en-GB" sz="1600" dirty="0">
              <a:solidFill>
                <a:prstClr val="black"/>
              </a:solidFill>
            </a:endParaRPr>
          </a:p>
        </p:txBody>
      </p:sp>
      <p:sp>
        <p:nvSpPr>
          <p:cNvPr id="10" name="Rectangle 9"/>
          <p:cNvSpPr/>
          <p:nvPr/>
        </p:nvSpPr>
        <p:spPr>
          <a:xfrm>
            <a:off x="4650976" y="1442095"/>
            <a:ext cx="4385520" cy="1815882"/>
          </a:xfrm>
          <a:prstGeom prst="rect">
            <a:avLst/>
          </a:prstGeom>
        </p:spPr>
        <p:txBody>
          <a:bodyPr wrap="square">
            <a:spAutoFit/>
          </a:bodyPr>
          <a:lstStyle/>
          <a:p>
            <a:pPr marL="342900" indent="-342900">
              <a:buFont typeface="Arial" panose="020B0604020202020204" pitchFamily="34" charset="0"/>
              <a:buChar char="•"/>
            </a:pPr>
            <a:r>
              <a:rPr lang="en-GB" sz="1600" dirty="0">
                <a:solidFill>
                  <a:prstClr val="black"/>
                </a:solidFill>
              </a:rPr>
              <a:t>Example funding band limit = </a:t>
            </a:r>
            <a:r>
              <a:rPr lang="en-GB" sz="1600" b="1" dirty="0">
                <a:solidFill>
                  <a:srgbClr val="C00000"/>
                </a:solidFill>
              </a:rPr>
              <a:t>£6,000 </a:t>
            </a:r>
          </a:p>
          <a:p>
            <a:pPr marL="342900" indent="-342900">
              <a:buFont typeface="Arial" panose="020B0604020202020204" pitchFamily="34" charset="0"/>
              <a:buChar char="•"/>
            </a:pPr>
            <a:endParaRPr lang="en-GB" sz="1600" dirty="0">
              <a:solidFill>
                <a:prstClr val="black"/>
              </a:solidFill>
            </a:endParaRPr>
          </a:p>
          <a:p>
            <a:pPr marL="342900" indent="-342900">
              <a:buFont typeface="Arial" panose="020B0604020202020204" pitchFamily="34" charset="0"/>
              <a:buChar char="•"/>
            </a:pPr>
            <a:r>
              <a:rPr lang="en-GB" sz="1600" dirty="0">
                <a:solidFill>
                  <a:prstClr val="black"/>
                </a:solidFill>
              </a:rPr>
              <a:t>Price you negotiate with your training provider = </a:t>
            </a:r>
            <a:r>
              <a:rPr lang="en-GB" sz="1600" b="1" dirty="0">
                <a:solidFill>
                  <a:srgbClr val="C00000"/>
                </a:solidFill>
              </a:rPr>
              <a:t>£7,500 </a:t>
            </a:r>
          </a:p>
          <a:p>
            <a:pPr marL="342900" indent="-342900">
              <a:buFont typeface="Arial" panose="020B0604020202020204" pitchFamily="34" charset="0"/>
              <a:buChar char="•"/>
            </a:pPr>
            <a:endParaRPr lang="en-GB" sz="1600" dirty="0">
              <a:solidFill>
                <a:prstClr val="black"/>
              </a:solidFill>
            </a:endParaRPr>
          </a:p>
          <a:p>
            <a:pPr marL="342900" indent="-342900">
              <a:buFont typeface="Arial" panose="020B0604020202020204" pitchFamily="34" charset="0"/>
              <a:buChar char="•"/>
            </a:pPr>
            <a:r>
              <a:rPr lang="en-GB" sz="1600" dirty="0">
                <a:solidFill>
                  <a:prstClr val="black"/>
                </a:solidFill>
              </a:rPr>
              <a:t>The cost is </a:t>
            </a:r>
            <a:r>
              <a:rPr lang="en-GB" sz="1600" b="1" dirty="0">
                <a:solidFill>
                  <a:srgbClr val="C00000"/>
                </a:solidFill>
              </a:rPr>
              <a:t>above </a:t>
            </a:r>
            <a:r>
              <a:rPr lang="en-GB" sz="1600" dirty="0"/>
              <a:t>the funding band limit</a:t>
            </a:r>
          </a:p>
          <a:p>
            <a:pPr marL="342900" indent="-342900">
              <a:buFont typeface="Arial" panose="020B0604020202020204" pitchFamily="34" charset="0"/>
              <a:buChar char="•"/>
            </a:pPr>
            <a:endParaRPr lang="en-GB" sz="1600" dirty="0">
              <a:solidFill>
                <a:prstClr val="black"/>
              </a:solidFill>
            </a:endParaRPr>
          </a:p>
        </p:txBody>
      </p:sp>
      <p:sp>
        <p:nvSpPr>
          <p:cNvPr id="2" name="Rectangle 1"/>
          <p:cNvSpPr/>
          <p:nvPr/>
        </p:nvSpPr>
        <p:spPr>
          <a:xfrm>
            <a:off x="91280" y="980728"/>
            <a:ext cx="4479520" cy="369332"/>
          </a:xfrm>
          <a:prstGeom prst="rect">
            <a:avLst/>
          </a:prstGeom>
          <a:solidFill>
            <a:schemeClr val="accent3">
              <a:lumMod val="40000"/>
              <a:lumOff val="60000"/>
            </a:schemeClr>
          </a:solidFill>
        </p:spPr>
        <p:txBody>
          <a:bodyPr wrap="square">
            <a:spAutoFit/>
          </a:bodyPr>
          <a:lstStyle/>
          <a:p>
            <a:pPr algn="ctr"/>
            <a:r>
              <a:rPr lang="en-GB" b="1" dirty="0"/>
              <a:t>WITHIN THE FUNDING BAND LIMIT</a:t>
            </a:r>
          </a:p>
        </p:txBody>
      </p:sp>
      <p:sp>
        <p:nvSpPr>
          <p:cNvPr id="11" name="Rectangle 10"/>
          <p:cNvSpPr/>
          <p:nvPr/>
        </p:nvSpPr>
        <p:spPr>
          <a:xfrm>
            <a:off x="4570800" y="980728"/>
            <a:ext cx="4479520" cy="369332"/>
          </a:xfrm>
          <a:prstGeom prst="rect">
            <a:avLst/>
          </a:prstGeom>
          <a:solidFill>
            <a:schemeClr val="accent2">
              <a:lumMod val="40000"/>
              <a:lumOff val="60000"/>
            </a:schemeClr>
          </a:solidFill>
        </p:spPr>
        <p:txBody>
          <a:bodyPr wrap="square">
            <a:spAutoFit/>
          </a:bodyPr>
          <a:lstStyle/>
          <a:p>
            <a:pPr algn="ctr"/>
            <a:r>
              <a:rPr lang="en-GB" b="1" dirty="0"/>
              <a:t>OVER THE FUNDING BAND LIMIT</a:t>
            </a:r>
          </a:p>
        </p:txBody>
      </p:sp>
      <p:cxnSp>
        <p:nvCxnSpPr>
          <p:cNvPr id="12" name="Straight Connector 11"/>
          <p:cNvCxnSpPr/>
          <p:nvPr/>
        </p:nvCxnSpPr>
        <p:spPr>
          <a:xfrm>
            <a:off x="2251520" y="3465004"/>
            <a:ext cx="0" cy="2340260"/>
          </a:xfrm>
          <a:prstGeom prst="line">
            <a:avLst/>
          </a:prstGeom>
          <a:ln>
            <a:solidFill>
              <a:srgbClr val="0F243D"/>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91280" y="3911599"/>
            <a:ext cx="2160240" cy="1015663"/>
          </a:xfrm>
          <a:prstGeom prst="rect">
            <a:avLst/>
          </a:prstGeom>
        </p:spPr>
        <p:txBody>
          <a:bodyPr wrap="square">
            <a:spAutoFit/>
          </a:bodyPr>
          <a:lstStyle/>
          <a:p>
            <a:r>
              <a:rPr lang="en-GB" sz="1500" b="1" dirty="0">
                <a:solidFill>
                  <a:prstClr val="black"/>
                </a:solidFill>
              </a:rPr>
              <a:t>£5,000</a:t>
            </a:r>
            <a:r>
              <a:rPr lang="en-GB" sz="1500" dirty="0">
                <a:solidFill>
                  <a:prstClr val="black"/>
                </a:solidFill>
              </a:rPr>
              <a:t> </a:t>
            </a:r>
            <a:r>
              <a:rPr lang="en-GB" sz="1500" b="1" dirty="0">
                <a:solidFill>
                  <a:prstClr val="black"/>
                </a:solidFill>
              </a:rPr>
              <a:t>will be </a:t>
            </a:r>
            <a:r>
              <a:rPr lang="en-GB" sz="1500" b="1" dirty="0"/>
              <a:t>deducted from your levy account</a:t>
            </a:r>
            <a:r>
              <a:rPr lang="en-GB" sz="1500" dirty="0">
                <a:solidFill>
                  <a:prstClr val="black"/>
                </a:solidFill>
              </a:rPr>
              <a:t> over the life of the apprenticeship.</a:t>
            </a:r>
          </a:p>
        </p:txBody>
      </p:sp>
      <p:sp>
        <p:nvSpPr>
          <p:cNvPr id="14" name="Rectangle 13"/>
          <p:cNvSpPr/>
          <p:nvPr/>
        </p:nvSpPr>
        <p:spPr>
          <a:xfrm>
            <a:off x="179512" y="3429999"/>
            <a:ext cx="2072008"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GB" b="1" dirty="0"/>
              <a:t>Levy payers</a:t>
            </a:r>
          </a:p>
        </p:txBody>
      </p:sp>
      <p:sp>
        <p:nvSpPr>
          <p:cNvPr id="15" name="Rectangle 14"/>
          <p:cNvSpPr/>
          <p:nvPr/>
        </p:nvSpPr>
        <p:spPr>
          <a:xfrm>
            <a:off x="2251520" y="3429999"/>
            <a:ext cx="2072008" cy="36933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GB" b="1" dirty="0"/>
              <a:t>Non-levy payers*</a:t>
            </a:r>
          </a:p>
        </p:txBody>
      </p:sp>
      <p:sp>
        <p:nvSpPr>
          <p:cNvPr id="16" name="Rectangle 15"/>
          <p:cNvSpPr/>
          <p:nvPr/>
        </p:nvSpPr>
        <p:spPr>
          <a:xfrm>
            <a:off x="2292133" y="3912438"/>
            <a:ext cx="2031395" cy="1708160"/>
          </a:xfrm>
          <a:prstGeom prst="rect">
            <a:avLst/>
          </a:prstGeom>
        </p:spPr>
        <p:txBody>
          <a:bodyPr wrap="square">
            <a:spAutoFit/>
          </a:bodyPr>
          <a:lstStyle/>
          <a:p>
            <a:r>
              <a:rPr lang="en-GB" sz="1500" dirty="0">
                <a:solidFill>
                  <a:prstClr val="black"/>
                </a:solidFill>
              </a:rPr>
              <a:t>You will be required to </a:t>
            </a:r>
            <a:r>
              <a:rPr lang="en-GB" sz="1500" b="1" dirty="0">
                <a:solidFill>
                  <a:srgbClr val="C00000"/>
                </a:solidFill>
              </a:rPr>
              <a:t>contribute a small proportion of the £5,000 cost</a:t>
            </a:r>
            <a:r>
              <a:rPr lang="en-GB" sz="1500" dirty="0">
                <a:solidFill>
                  <a:srgbClr val="C00000"/>
                </a:solidFill>
              </a:rPr>
              <a:t>. </a:t>
            </a:r>
          </a:p>
          <a:p>
            <a:endParaRPr lang="en-GB" sz="1500" dirty="0">
              <a:solidFill>
                <a:prstClr val="black"/>
              </a:solidFill>
            </a:endParaRPr>
          </a:p>
          <a:p>
            <a:r>
              <a:rPr lang="en-GB" sz="1500" dirty="0">
                <a:solidFill>
                  <a:prstClr val="black"/>
                </a:solidFill>
              </a:rPr>
              <a:t>The level will be announced in June. </a:t>
            </a:r>
          </a:p>
        </p:txBody>
      </p:sp>
      <p:sp>
        <p:nvSpPr>
          <p:cNvPr id="5" name="Rectangle 4"/>
          <p:cNvSpPr/>
          <p:nvPr/>
        </p:nvSpPr>
        <p:spPr>
          <a:xfrm>
            <a:off x="45040" y="6381328"/>
            <a:ext cx="9005280" cy="338554"/>
          </a:xfrm>
          <a:prstGeom prst="rect">
            <a:avLst/>
          </a:prstGeom>
        </p:spPr>
        <p:txBody>
          <a:bodyPr wrap="square">
            <a:spAutoFit/>
          </a:bodyPr>
          <a:lstStyle/>
          <a:p>
            <a:r>
              <a:rPr lang="en-GB" sz="1600" dirty="0">
                <a:solidFill>
                  <a:prstClr val="black"/>
                </a:solidFill>
              </a:rPr>
              <a:t>* Employers who have not contributed to the levy, or who have used all the funding in their accounts </a:t>
            </a:r>
          </a:p>
        </p:txBody>
      </p:sp>
      <p:sp>
        <p:nvSpPr>
          <p:cNvPr id="6" name="Rectangle 5"/>
          <p:cNvSpPr/>
          <p:nvPr/>
        </p:nvSpPr>
        <p:spPr>
          <a:xfrm>
            <a:off x="4622848" y="3911599"/>
            <a:ext cx="2145327" cy="2169825"/>
          </a:xfrm>
          <a:prstGeom prst="rect">
            <a:avLst/>
          </a:prstGeom>
        </p:spPr>
        <p:txBody>
          <a:bodyPr wrap="square">
            <a:spAutoFit/>
          </a:bodyPr>
          <a:lstStyle/>
          <a:p>
            <a:r>
              <a:rPr lang="en-GB" sz="1500" b="1" dirty="0">
                <a:solidFill>
                  <a:prstClr val="black"/>
                </a:solidFill>
              </a:rPr>
              <a:t>£6,000</a:t>
            </a:r>
            <a:r>
              <a:rPr lang="en-GB" sz="1500" dirty="0">
                <a:solidFill>
                  <a:prstClr val="black"/>
                </a:solidFill>
              </a:rPr>
              <a:t> </a:t>
            </a:r>
            <a:r>
              <a:rPr lang="en-GB" sz="1500" b="1" dirty="0">
                <a:solidFill>
                  <a:prstClr val="black"/>
                </a:solidFill>
              </a:rPr>
              <a:t>will be </a:t>
            </a:r>
            <a:r>
              <a:rPr lang="en-GB" sz="1500" b="1" dirty="0"/>
              <a:t>deducted from your levy account</a:t>
            </a:r>
            <a:r>
              <a:rPr lang="en-GB" sz="1500" dirty="0">
                <a:solidFill>
                  <a:prstClr val="black"/>
                </a:solidFill>
              </a:rPr>
              <a:t> over the life of the apprenticeship.</a:t>
            </a:r>
          </a:p>
          <a:p>
            <a:pPr marL="342900" indent="-342900">
              <a:buFont typeface="Arial" panose="020B0604020202020204" pitchFamily="34" charset="0"/>
              <a:buChar char="•"/>
            </a:pPr>
            <a:endParaRPr lang="en-GB" sz="1500" dirty="0">
              <a:solidFill>
                <a:prstClr val="black"/>
              </a:solidFill>
            </a:endParaRPr>
          </a:p>
          <a:p>
            <a:r>
              <a:rPr lang="en-GB" sz="1500" b="1" dirty="0">
                <a:solidFill>
                  <a:srgbClr val="C00000"/>
                </a:solidFill>
              </a:rPr>
              <a:t>You will be responsible for paying £1,500. </a:t>
            </a:r>
            <a:r>
              <a:rPr lang="en-GB" sz="1500" dirty="0">
                <a:solidFill>
                  <a:prstClr val="black"/>
                </a:solidFill>
              </a:rPr>
              <a:t> This payment can’t be made from your digital account</a:t>
            </a:r>
          </a:p>
        </p:txBody>
      </p:sp>
      <p:cxnSp>
        <p:nvCxnSpPr>
          <p:cNvPr id="17" name="Straight Connector 16"/>
          <p:cNvCxnSpPr/>
          <p:nvPr/>
        </p:nvCxnSpPr>
        <p:spPr>
          <a:xfrm>
            <a:off x="6768175" y="3429000"/>
            <a:ext cx="0" cy="2340260"/>
          </a:xfrm>
          <a:prstGeom prst="line">
            <a:avLst/>
          </a:prstGeom>
          <a:ln>
            <a:solidFill>
              <a:srgbClr val="0F243D"/>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696167" y="3429999"/>
            <a:ext cx="2072008" cy="369332"/>
          </a:xfrm>
          <a:prstGeom prst="rect">
            <a:avLst/>
          </a:prstGeom>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GB" b="1" dirty="0"/>
              <a:t>Levy payers</a:t>
            </a:r>
          </a:p>
        </p:txBody>
      </p:sp>
      <p:sp>
        <p:nvSpPr>
          <p:cNvPr id="19" name="Rectangle 18"/>
          <p:cNvSpPr/>
          <p:nvPr/>
        </p:nvSpPr>
        <p:spPr>
          <a:xfrm>
            <a:off x="6768175" y="3430183"/>
            <a:ext cx="2072008" cy="369332"/>
          </a:xfrm>
          <a:prstGeom prst="rect">
            <a:avLst/>
          </a:prstGeom>
          <a:ln>
            <a:solidFill>
              <a:schemeClr val="accent2">
                <a:lumMod val="60000"/>
                <a:lumOff val="40000"/>
              </a:schemeClr>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GB" b="1" dirty="0"/>
              <a:t>Non-levy payers*</a:t>
            </a:r>
          </a:p>
        </p:txBody>
      </p:sp>
      <p:sp>
        <p:nvSpPr>
          <p:cNvPr id="20" name="Rectangle 19"/>
          <p:cNvSpPr/>
          <p:nvPr/>
        </p:nvSpPr>
        <p:spPr>
          <a:xfrm>
            <a:off x="6810560" y="3912438"/>
            <a:ext cx="2153928" cy="1708160"/>
          </a:xfrm>
          <a:prstGeom prst="rect">
            <a:avLst/>
          </a:prstGeom>
        </p:spPr>
        <p:txBody>
          <a:bodyPr wrap="square">
            <a:spAutoFit/>
          </a:bodyPr>
          <a:lstStyle/>
          <a:p>
            <a:r>
              <a:rPr lang="en-GB" sz="1500" dirty="0">
                <a:solidFill>
                  <a:prstClr val="black"/>
                </a:solidFill>
              </a:rPr>
              <a:t>You will be required to </a:t>
            </a:r>
            <a:r>
              <a:rPr lang="en-GB" sz="1500" b="1" dirty="0">
                <a:solidFill>
                  <a:srgbClr val="C00000"/>
                </a:solidFill>
              </a:rPr>
              <a:t>contribute a small proportion of the £6,000 cost</a:t>
            </a:r>
            <a:r>
              <a:rPr lang="en-GB" sz="1500" dirty="0">
                <a:solidFill>
                  <a:srgbClr val="C00000"/>
                </a:solidFill>
              </a:rPr>
              <a:t>,</a:t>
            </a:r>
            <a:r>
              <a:rPr lang="en-GB" sz="1500" dirty="0">
                <a:solidFill>
                  <a:prstClr val="black"/>
                </a:solidFill>
              </a:rPr>
              <a:t> and </a:t>
            </a:r>
          </a:p>
          <a:p>
            <a:pPr marL="342900" indent="-342900">
              <a:buFont typeface="Arial" panose="020B0604020202020204" pitchFamily="34" charset="0"/>
              <a:buChar char="•"/>
            </a:pPr>
            <a:endParaRPr lang="en-GB" sz="1500" dirty="0">
              <a:solidFill>
                <a:prstClr val="black"/>
              </a:solidFill>
            </a:endParaRPr>
          </a:p>
          <a:p>
            <a:r>
              <a:rPr lang="en-GB" sz="1500" b="1" dirty="0">
                <a:solidFill>
                  <a:srgbClr val="C00000"/>
                </a:solidFill>
              </a:rPr>
              <a:t>You will be responsible for paying £1,500. </a:t>
            </a:r>
            <a:r>
              <a:rPr lang="en-GB" sz="1500" dirty="0">
                <a:solidFill>
                  <a:prstClr val="black"/>
                </a:solidFill>
              </a:rPr>
              <a:t> </a:t>
            </a:r>
          </a:p>
        </p:txBody>
      </p:sp>
      <p:sp>
        <p:nvSpPr>
          <p:cNvPr id="8" name="Slide Number Placeholder 7"/>
          <p:cNvSpPr>
            <a:spLocks noGrp="1"/>
          </p:cNvSpPr>
          <p:nvPr>
            <p:ph type="sldNum" sz="quarter" idx="12"/>
          </p:nvPr>
        </p:nvSpPr>
        <p:spPr/>
        <p:txBody>
          <a:bodyPr/>
          <a:lstStyle/>
          <a:p>
            <a:fld id="{148B6853-4C35-4469-A4A9-845EAD63436B}" type="slidenum">
              <a:rPr lang="en-GB" smtClean="0"/>
              <a:t>11</a:t>
            </a:fld>
            <a:endParaRPr lang="en-GB"/>
          </a:p>
        </p:txBody>
      </p:sp>
    </p:spTree>
    <p:extLst>
      <p:ext uri="{BB962C8B-B14F-4D97-AF65-F5344CB8AC3E}">
        <p14:creationId xmlns:p14="http://schemas.microsoft.com/office/powerpoint/2010/main" val="2186536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7414787" cy="523220"/>
          </a:xfrm>
          <a:prstGeom prst="rect">
            <a:avLst/>
          </a:prstGeom>
          <a:noFill/>
        </p:spPr>
        <p:txBody>
          <a:bodyPr wrap="none" rtlCol="0">
            <a:spAutoFit/>
          </a:bodyPr>
          <a:lstStyle/>
          <a:p>
            <a:r>
              <a:rPr lang="en-GB" sz="2800" b="1" dirty="0">
                <a:solidFill>
                  <a:prstClr val="white"/>
                </a:solidFill>
              </a:rPr>
              <a:t>What can you use levy or government funds for?</a:t>
            </a:r>
          </a:p>
        </p:txBody>
      </p:sp>
      <p:sp>
        <p:nvSpPr>
          <p:cNvPr id="8" name="Rectangle 7"/>
          <p:cNvSpPr/>
          <p:nvPr/>
        </p:nvSpPr>
        <p:spPr>
          <a:xfrm>
            <a:off x="323529" y="893619"/>
            <a:ext cx="8280920" cy="5647700"/>
          </a:xfrm>
          <a:prstGeom prst="rect">
            <a:avLst/>
          </a:prstGeom>
          <a:ln>
            <a:noFill/>
          </a:ln>
        </p:spPr>
        <p:txBody>
          <a:bodyPr wrap="square">
            <a:spAutoFit/>
          </a:bodyPr>
          <a:lstStyle/>
          <a:p>
            <a:r>
              <a:rPr lang="en-GB" sz="1900" b="1" dirty="0">
                <a:solidFill>
                  <a:prstClr val="black"/>
                </a:solidFill>
              </a:rPr>
              <a:t>FUNDS CAN BE USED FOR:</a:t>
            </a:r>
          </a:p>
          <a:p>
            <a:pPr marL="800100" lvl="1" indent="-342900">
              <a:buFont typeface="Arial" panose="020B0604020202020204" pitchFamily="34" charset="0"/>
              <a:buChar char="•"/>
            </a:pPr>
            <a:r>
              <a:rPr lang="en-GB" sz="1900" dirty="0">
                <a:solidFill>
                  <a:prstClr val="black"/>
                </a:solidFill>
              </a:rPr>
              <a:t>apprenticeship training and assessment  </a:t>
            </a:r>
          </a:p>
          <a:p>
            <a:pPr lvl="2"/>
            <a:r>
              <a:rPr lang="en-GB" sz="1900" dirty="0">
                <a:solidFill>
                  <a:prstClr val="black"/>
                </a:solidFill>
              </a:rPr>
              <a:t>(with an approved training provider and assessment organisation up to its funding band maximum)</a:t>
            </a:r>
          </a:p>
          <a:p>
            <a:pPr marL="342900" indent="-342900">
              <a:buFont typeface="Arial" panose="020B0604020202020204" pitchFamily="34" charset="0"/>
              <a:buChar char="•"/>
            </a:pPr>
            <a:endParaRPr lang="en-GB" sz="1900" dirty="0">
              <a:solidFill>
                <a:prstClr val="black"/>
              </a:solidFill>
            </a:endParaRPr>
          </a:p>
          <a:p>
            <a:r>
              <a:rPr lang="en-GB" sz="1900" b="1" dirty="0">
                <a:solidFill>
                  <a:prstClr val="black"/>
                </a:solidFill>
              </a:rPr>
              <a:t>FUNDS CANNOT BE USED FOR:</a:t>
            </a:r>
          </a:p>
          <a:p>
            <a:pPr marL="800100" lvl="1" indent="-342900">
              <a:buFont typeface="Arial" panose="020B0604020202020204" pitchFamily="34" charset="0"/>
              <a:buChar char="•"/>
            </a:pPr>
            <a:r>
              <a:rPr lang="en-GB" sz="1900" dirty="0">
                <a:solidFill>
                  <a:prstClr val="black"/>
                </a:solidFill>
              </a:rPr>
              <a:t>wages</a:t>
            </a:r>
          </a:p>
          <a:p>
            <a:pPr marL="800100" lvl="1" indent="-342900">
              <a:buFont typeface="Arial" panose="020B0604020202020204" pitchFamily="34" charset="0"/>
              <a:buChar char="•"/>
            </a:pPr>
            <a:r>
              <a:rPr lang="en-GB" sz="1900" dirty="0">
                <a:solidFill>
                  <a:prstClr val="black"/>
                </a:solidFill>
              </a:rPr>
              <a:t>statutory licences to practise</a:t>
            </a:r>
          </a:p>
          <a:p>
            <a:pPr marL="800100" lvl="1" indent="-342900">
              <a:buFont typeface="Arial" panose="020B0604020202020204" pitchFamily="34" charset="0"/>
              <a:buChar char="•"/>
            </a:pPr>
            <a:r>
              <a:rPr lang="en-GB" sz="1900" dirty="0">
                <a:solidFill>
                  <a:prstClr val="black"/>
                </a:solidFill>
              </a:rPr>
              <a:t>travel and subsidiary costs</a:t>
            </a:r>
          </a:p>
          <a:p>
            <a:pPr marL="800100" lvl="1" indent="-342900">
              <a:buFont typeface="Arial" panose="020B0604020202020204" pitchFamily="34" charset="0"/>
              <a:buChar char="•"/>
            </a:pPr>
            <a:r>
              <a:rPr lang="en-GB" sz="1900" dirty="0">
                <a:solidFill>
                  <a:prstClr val="black"/>
                </a:solidFill>
              </a:rPr>
              <a:t>managerial costs</a:t>
            </a:r>
          </a:p>
          <a:p>
            <a:pPr marL="800100" lvl="1" indent="-342900">
              <a:buFont typeface="Arial" panose="020B0604020202020204" pitchFamily="34" charset="0"/>
              <a:buChar char="•"/>
            </a:pPr>
            <a:r>
              <a:rPr lang="en-GB" sz="1900" dirty="0">
                <a:solidFill>
                  <a:prstClr val="black"/>
                </a:solidFill>
              </a:rPr>
              <a:t>traineeships</a:t>
            </a:r>
          </a:p>
          <a:p>
            <a:pPr marL="800100" lvl="1" indent="-342900">
              <a:buFont typeface="Arial" panose="020B0604020202020204" pitchFamily="34" charset="0"/>
              <a:buChar char="•"/>
            </a:pPr>
            <a:r>
              <a:rPr lang="en-GB" sz="1900" dirty="0">
                <a:solidFill>
                  <a:prstClr val="black"/>
                </a:solidFill>
              </a:rPr>
              <a:t>work placement programmes </a:t>
            </a:r>
          </a:p>
          <a:p>
            <a:pPr marL="800100" lvl="1" indent="-342900">
              <a:buFont typeface="Arial" panose="020B0604020202020204" pitchFamily="34" charset="0"/>
              <a:buChar char="•"/>
            </a:pPr>
            <a:r>
              <a:rPr lang="en-GB" sz="1900" dirty="0">
                <a:solidFill>
                  <a:prstClr val="black"/>
                </a:solidFill>
              </a:rPr>
              <a:t>the costs of setting up an apprenticeship programme</a:t>
            </a:r>
          </a:p>
          <a:p>
            <a:endParaRPr lang="en-GB" sz="1900" b="1" dirty="0">
              <a:solidFill>
                <a:prstClr val="black"/>
              </a:solidFill>
            </a:endParaRPr>
          </a:p>
          <a:p>
            <a:r>
              <a:rPr lang="en-GB" sz="1900" dirty="0">
                <a:solidFill>
                  <a:prstClr val="black"/>
                </a:solidFill>
              </a:rPr>
              <a:t>Apprentices who have been accepted on to an apprenticeship before April 2017 will be funded for the full duration of the apprenticeship under the conditions that were in place at the time their apprenticeship started. If you pay the levy you will not be able to use the funds in your levy account to pay for these apprenticeships.</a:t>
            </a:r>
          </a:p>
          <a:p>
            <a:pPr marL="800100" lvl="1" indent="-342900">
              <a:buFont typeface="Arial" panose="020B0604020202020204" pitchFamily="34" charset="0"/>
              <a:buChar char="•"/>
            </a:pPr>
            <a:endParaRPr lang="en-GB" sz="1900" dirty="0">
              <a:solidFill>
                <a:prstClr val="black"/>
              </a:solidFill>
            </a:endParaRPr>
          </a:p>
        </p:txBody>
      </p:sp>
      <p:sp>
        <p:nvSpPr>
          <p:cNvPr id="2" name="Slide Number Placeholder 1"/>
          <p:cNvSpPr>
            <a:spLocks noGrp="1"/>
          </p:cNvSpPr>
          <p:nvPr>
            <p:ph type="sldNum" sz="quarter" idx="12"/>
          </p:nvPr>
        </p:nvSpPr>
        <p:spPr/>
        <p:txBody>
          <a:bodyPr/>
          <a:lstStyle/>
          <a:p>
            <a:fld id="{148B6853-4C35-4469-A4A9-845EAD63436B}" type="slidenum">
              <a:rPr lang="en-GB" smtClean="0"/>
              <a:t>12</a:t>
            </a:fld>
            <a:endParaRPr lang="en-GB"/>
          </a:p>
        </p:txBody>
      </p:sp>
    </p:spTree>
    <p:extLst>
      <p:ext uri="{BB962C8B-B14F-4D97-AF65-F5344CB8AC3E}">
        <p14:creationId xmlns:p14="http://schemas.microsoft.com/office/powerpoint/2010/main" val="1107409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1" y="154315"/>
            <a:ext cx="2276714" cy="523220"/>
          </a:xfrm>
          <a:prstGeom prst="rect">
            <a:avLst/>
          </a:prstGeom>
          <a:noFill/>
        </p:spPr>
        <p:txBody>
          <a:bodyPr wrap="none" rtlCol="0">
            <a:spAutoFit/>
          </a:bodyPr>
          <a:lstStyle/>
          <a:p>
            <a:r>
              <a:rPr lang="en-GB" sz="2800" b="1" dirty="0">
                <a:solidFill>
                  <a:prstClr val="white"/>
                </a:solidFill>
              </a:rPr>
              <a:t>Extra support </a:t>
            </a:r>
          </a:p>
        </p:txBody>
      </p:sp>
      <p:sp>
        <p:nvSpPr>
          <p:cNvPr id="2" name="Rectangle 1"/>
          <p:cNvSpPr/>
          <p:nvPr/>
        </p:nvSpPr>
        <p:spPr>
          <a:xfrm>
            <a:off x="323528" y="1052736"/>
            <a:ext cx="8352928" cy="5355312"/>
          </a:xfrm>
          <a:prstGeom prst="rect">
            <a:avLst/>
          </a:prstGeom>
        </p:spPr>
        <p:txBody>
          <a:bodyPr wrap="square">
            <a:spAutoFit/>
          </a:bodyPr>
          <a:lstStyle/>
          <a:p>
            <a:r>
              <a:rPr lang="en-GB" sz="1900" b="1" dirty="0">
                <a:solidFill>
                  <a:prstClr val="black"/>
                </a:solidFill>
              </a:rPr>
              <a:t>16-18 year olds</a:t>
            </a:r>
            <a:endParaRPr lang="en-GB" sz="1900" dirty="0">
              <a:solidFill>
                <a:prstClr val="black"/>
              </a:solidFill>
            </a:endParaRPr>
          </a:p>
          <a:p>
            <a:pPr marL="285750" indent="-285750">
              <a:buFont typeface="Arial" panose="020B0604020202020204" pitchFamily="34" charset="0"/>
              <a:buChar char="•"/>
            </a:pPr>
            <a:r>
              <a:rPr lang="en-GB" sz="1900" dirty="0">
                <a:solidFill>
                  <a:prstClr val="black"/>
                </a:solidFill>
              </a:rPr>
              <a:t>Payment to help meet the additional costs associated with employing young apprentices. This will be paid to you via the training provider.  </a:t>
            </a:r>
          </a:p>
          <a:p>
            <a:endParaRPr lang="en-GB" sz="1900" b="1" dirty="0">
              <a:solidFill>
                <a:prstClr val="black"/>
              </a:solidFill>
            </a:endParaRPr>
          </a:p>
          <a:p>
            <a:r>
              <a:rPr lang="en-GB" sz="1900" b="1" dirty="0">
                <a:solidFill>
                  <a:prstClr val="black"/>
                </a:solidFill>
              </a:rPr>
              <a:t>Funding for disadvantaged individuals</a:t>
            </a:r>
            <a:endParaRPr lang="en-GB" sz="1900" dirty="0">
              <a:solidFill>
                <a:prstClr val="black"/>
              </a:solidFill>
            </a:endParaRPr>
          </a:p>
          <a:p>
            <a:pPr marL="285750" indent="-285750">
              <a:buFont typeface="Arial" panose="020B0604020202020204" pitchFamily="34" charset="0"/>
              <a:buChar char="•"/>
            </a:pPr>
            <a:r>
              <a:rPr lang="en-GB" sz="1900" dirty="0">
                <a:solidFill>
                  <a:prstClr val="black"/>
                </a:solidFill>
              </a:rPr>
              <a:t>You will receive the same payment (as for a 16-18 year old apprentice) if you recruit young people who are aged 19-24 who have an Education and Healthcare Plan provided by the local authority or if you employ a 19-24 year old that has been in the care of the Local Authority.</a:t>
            </a:r>
          </a:p>
          <a:p>
            <a:pPr marL="285750" indent="-285750">
              <a:buFont typeface="Arial" panose="020B0604020202020204" pitchFamily="34" charset="0"/>
              <a:buChar char="•"/>
            </a:pPr>
            <a:endParaRPr lang="en-GB" sz="1900" dirty="0">
              <a:solidFill>
                <a:prstClr val="black"/>
              </a:solidFill>
            </a:endParaRPr>
          </a:p>
          <a:p>
            <a:r>
              <a:rPr lang="en-GB" sz="1900" b="1" dirty="0">
                <a:solidFill>
                  <a:prstClr val="black"/>
                </a:solidFill>
              </a:rPr>
              <a:t>Funding for additional learning support</a:t>
            </a:r>
          </a:p>
          <a:p>
            <a:pPr marL="285750" indent="-285750">
              <a:buFont typeface="Arial" panose="020B0604020202020204" pitchFamily="34" charset="0"/>
              <a:buChar char="•"/>
            </a:pPr>
            <a:r>
              <a:rPr lang="en-GB" sz="1900" dirty="0">
                <a:solidFill>
                  <a:prstClr val="black"/>
                </a:solidFill>
              </a:rPr>
              <a:t>If your apprentice needs extra support to help meet additional learning needs we will make payments direct to the training provider to pay for these</a:t>
            </a:r>
          </a:p>
          <a:p>
            <a:endParaRPr lang="en-GB" sz="1900" b="1" dirty="0">
              <a:solidFill>
                <a:prstClr val="black"/>
              </a:solidFill>
            </a:endParaRPr>
          </a:p>
          <a:p>
            <a:r>
              <a:rPr lang="en-GB" sz="1900" b="1" dirty="0">
                <a:solidFill>
                  <a:prstClr val="black"/>
                </a:solidFill>
              </a:rPr>
              <a:t>Funding for English and Maths training</a:t>
            </a:r>
            <a:r>
              <a:rPr lang="en-GB" sz="1900" dirty="0">
                <a:solidFill>
                  <a:prstClr val="black"/>
                </a:solidFill>
              </a:rPr>
              <a:t> </a:t>
            </a:r>
          </a:p>
          <a:p>
            <a:pPr marL="285750" indent="-285750">
              <a:buFont typeface="Arial" panose="020B0604020202020204" pitchFamily="34" charset="0"/>
              <a:buChar char="•"/>
            </a:pPr>
            <a:r>
              <a:rPr lang="en-GB" sz="1900" dirty="0">
                <a:solidFill>
                  <a:prstClr val="black"/>
                </a:solidFill>
              </a:rPr>
              <a:t>If your apprentice doesn’t already have </a:t>
            </a:r>
            <a:r>
              <a:rPr lang="en-GB" sz="1900" dirty="0"/>
              <a:t>the required minimum standard in English and Maths </a:t>
            </a:r>
            <a:r>
              <a:rPr lang="en-GB" sz="1900" dirty="0">
                <a:solidFill>
                  <a:prstClr val="black"/>
                </a:solidFill>
              </a:rPr>
              <a:t>they may need to undertake an English and/or Maths course. </a:t>
            </a:r>
          </a:p>
          <a:p>
            <a:pPr marL="285750" indent="-285750">
              <a:buFont typeface="Arial" panose="020B0604020202020204" pitchFamily="34" charset="0"/>
              <a:buChar char="•"/>
            </a:pPr>
            <a:r>
              <a:rPr lang="en-GB" sz="1900" dirty="0">
                <a:solidFill>
                  <a:prstClr val="black"/>
                </a:solidFill>
              </a:rPr>
              <a:t>We will pay providers directly for the English and Maths courses they offer.  </a:t>
            </a:r>
          </a:p>
        </p:txBody>
      </p:sp>
    </p:spTree>
    <p:extLst>
      <p:ext uri="{BB962C8B-B14F-4D97-AF65-F5344CB8AC3E}">
        <p14:creationId xmlns:p14="http://schemas.microsoft.com/office/powerpoint/2010/main" val="2293428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52" y="0"/>
            <a:ext cx="9253904"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6267741" cy="523220"/>
          </a:xfrm>
          <a:prstGeom prst="rect">
            <a:avLst/>
          </a:prstGeom>
          <a:noFill/>
        </p:spPr>
        <p:txBody>
          <a:bodyPr wrap="none" rtlCol="0">
            <a:spAutoFit/>
          </a:bodyPr>
          <a:lstStyle/>
          <a:p>
            <a:r>
              <a:rPr lang="en-GB" sz="2800" b="1" dirty="0">
                <a:solidFill>
                  <a:prstClr val="white"/>
                </a:solidFill>
              </a:rPr>
              <a:t>Apprenticeship Standards: what are they</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908720"/>
            <a:ext cx="2958619" cy="54434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TextBox 1"/>
          <p:cNvSpPr txBox="1"/>
          <p:nvPr/>
        </p:nvSpPr>
        <p:spPr>
          <a:xfrm>
            <a:off x="3419872" y="957699"/>
            <a:ext cx="5472609" cy="6463308"/>
          </a:xfrm>
          <a:prstGeom prst="rect">
            <a:avLst/>
          </a:prstGeom>
          <a:noFill/>
        </p:spPr>
        <p:txBody>
          <a:bodyPr wrap="square" rtlCol="0">
            <a:spAutoFit/>
          </a:bodyPr>
          <a:lstStyle/>
          <a:p>
            <a:r>
              <a:rPr lang="en-GB" b="1" dirty="0"/>
              <a:t>Employers are designing apprenticeship standards so that they meet the needs of their industry – through the Trailblazer programme</a:t>
            </a:r>
          </a:p>
          <a:p>
            <a:endParaRPr lang="en-GB" dirty="0">
              <a:solidFill>
                <a:prstClr val="black"/>
              </a:solidFill>
            </a:endParaRPr>
          </a:p>
          <a:p>
            <a:r>
              <a:rPr lang="en-GB" dirty="0">
                <a:solidFill>
                  <a:prstClr val="black"/>
                </a:solidFill>
              </a:rPr>
              <a:t>A standard should:</a:t>
            </a:r>
          </a:p>
          <a:p>
            <a:endParaRPr lang="en-GB" dirty="0">
              <a:solidFill>
                <a:prstClr val="black"/>
              </a:solidFill>
            </a:endParaRPr>
          </a:p>
          <a:p>
            <a:pPr marL="285750" indent="-285750">
              <a:buFont typeface="Arial" panose="020B0604020202020204" pitchFamily="34" charset="0"/>
              <a:buChar char="•"/>
            </a:pPr>
            <a:r>
              <a:rPr lang="en-GB" dirty="0">
                <a:solidFill>
                  <a:prstClr val="black"/>
                </a:solidFill>
              </a:rPr>
              <a:t>be short, concise and clear</a:t>
            </a:r>
          </a:p>
          <a:p>
            <a:pPr marL="285750" indent="-285750">
              <a:buFont typeface="Arial" panose="020B0604020202020204" pitchFamily="34" charset="0"/>
              <a:buChar char="•"/>
            </a:pPr>
            <a:r>
              <a:rPr lang="en-GB" dirty="0">
                <a:solidFill>
                  <a:prstClr val="black"/>
                </a:solidFill>
              </a:rPr>
              <a:t>set out the full competence needed in an occupation in terms of Knowledge, Skills and Behaviour (KSBs)</a:t>
            </a:r>
          </a:p>
          <a:p>
            <a:pPr marL="285750" indent="-285750">
              <a:buFont typeface="Arial" panose="020B0604020202020204" pitchFamily="34" charset="0"/>
              <a:buChar char="•"/>
            </a:pPr>
            <a:r>
              <a:rPr lang="en-GB" dirty="0">
                <a:solidFill>
                  <a:prstClr val="black"/>
                </a:solidFill>
              </a:rPr>
              <a:t>have the support of employers including smaller businesses</a:t>
            </a:r>
          </a:p>
          <a:p>
            <a:pPr marL="285750" indent="-285750">
              <a:buFont typeface="Arial" panose="020B0604020202020204" pitchFamily="34" charset="0"/>
              <a:buChar char="•"/>
            </a:pPr>
            <a:r>
              <a:rPr lang="en-GB" dirty="0">
                <a:solidFill>
                  <a:prstClr val="black"/>
                </a:solidFill>
              </a:rPr>
              <a:t>be sufficiently stretching so that it will require at least a year of sustained and substantial training to meet the standard</a:t>
            </a:r>
          </a:p>
          <a:p>
            <a:pPr marL="285750" indent="-285750">
              <a:buFont typeface="Arial" panose="020B0604020202020204" pitchFamily="34" charset="0"/>
              <a:buChar char="•"/>
            </a:pPr>
            <a:r>
              <a:rPr lang="en-GB" dirty="0">
                <a:solidFill>
                  <a:prstClr val="black"/>
                </a:solidFill>
              </a:rPr>
              <a:t>align with professional registration where it exists</a:t>
            </a:r>
          </a:p>
          <a:p>
            <a:pPr marL="285750" indent="-285750">
              <a:buFont typeface="Arial" panose="020B0604020202020204" pitchFamily="34" charset="0"/>
              <a:buChar char="•"/>
            </a:pPr>
            <a:r>
              <a:rPr lang="en-GB" dirty="0">
                <a:solidFill>
                  <a:prstClr val="black"/>
                </a:solidFill>
              </a:rPr>
              <a:t>contain minimum English and maths requirements and</a:t>
            </a:r>
          </a:p>
          <a:p>
            <a:pPr marL="285750" indent="-285750">
              <a:buFont typeface="Arial" panose="020B0604020202020204" pitchFamily="34" charset="0"/>
              <a:buChar char="•"/>
            </a:pPr>
            <a:r>
              <a:rPr lang="en-GB" dirty="0">
                <a:solidFill>
                  <a:prstClr val="black"/>
                </a:solidFill>
              </a:rPr>
              <a:t>only include mandatory qualifications under certain circumstances.</a:t>
            </a:r>
          </a:p>
          <a:p>
            <a:pPr marL="285750" indent="-285750">
              <a:buFont typeface="Arial" panose="020B0604020202020204" pitchFamily="34" charset="0"/>
              <a:buChar char="•"/>
            </a:pPr>
            <a:endParaRPr lang="en-GB" dirty="0">
              <a:solidFill>
                <a:prstClr val="black"/>
              </a:solidFill>
            </a:endParaRPr>
          </a:p>
          <a:p>
            <a:endParaRPr lang="en-GB" dirty="0">
              <a:solidFill>
                <a:prstClr val="black"/>
              </a:solidFill>
            </a:endParaRPr>
          </a:p>
          <a:p>
            <a:endParaRPr lang="en-GB" dirty="0">
              <a:solidFill>
                <a:prstClr val="black"/>
              </a:solidFill>
            </a:endParaRPr>
          </a:p>
          <a:p>
            <a:r>
              <a:rPr lang="en-GB" dirty="0">
                <a:solidFill>
                  <a:prstClr val="black"/>
                </a:solidFill>
              </a:rPr>
              <a:t> </a:t>
            </a:r>
          </a:p>
        </p:txBody>
      </p:sp>
      <p:sp>
        <p:nvSpPr>
          <p:cNvPr id="3" name="Slide Number Placeholder 2"/>
          <p:cNvSpPr>
            <a:spLocks noGrp="1"/>
          </p:cNvSpPr>
          <p:nvPr>
            <p:ph type="sldNum" sz="quarter" idx="12"/>
          </p:nvPr>
        </p:nvSpPr>
        <p:spPr/>
        <p:txBody>
          <a:bodyPr/>
          <a:lstStyle/>
          <a:p>
            <a:fld id="{148B6853-4C35-4469-A4A9-845EAD63436B}" type="slidenum">
              <a:rPr lang="en-GB" smtClean="0"/>
              <a:t>14</a:t>
            </a:fld>
            <a:endParaRPr lang="en-GB"/>
          </a:p>
        </p:txBody>
      </p:sp>
    </p:spTree>
    <p:extLst>
      <p:ext uri="{BB962C8B-B14F-4D97-AF65-F5344CB8AC3E}">
        <p14:creationId xmlns:p14="http://schemas.microsoft.com/office/powerpoint/2010/main" val="1582119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1" y="169476"/>
            <a:ext cx="3986348" cy="523220"/>
          </a:xfrm>
          <a:prstGeom prst="rect">
            <a:avLst/>
          </a:prstGeom>
          <a:noFill/>
        </p:spPr>
        <p:txBody>
          <a:bodyPr wrap="none" rtlCol="0">
            <a:spAutoFit/>
          </a:bodyPr>
          <a:lstStyle/>
          <a:p>
            <a:r>
              <a:rPr lang="en-GB" sz="2800" b="1" dirty="0">
                <a:solidFill>
                  <a:schemeClr val="bg1"/>
                </a:solidFill>
              </a:rPr>
              <a:t>Trailblazer progress so far</a:t>
            </a:r>
          </a:p>
        </p:txBody>
      </p:sp>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787" y="839812"/>
            <a:ext cx="7416824" cy="327136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Box 4"/>
          <p:cNvSpPr txBox="1"/>
          <p:nvPr/>
        </p:nvSpPr>
        <p:spPr>
          <a:xfrm>
            <a:off x="252719" y="4149080"/>
            <a:ext cx="8640960" cy="3046988"/>
          </a:xfrm>
          <a:prstGeom prst="rect">
            <a:avLst/>
          </a:prstGeom>
          <a:noFill/>
        </p:spPr>
        <p:txBody>
          <a:bodyPr wrap="square" rtlCol="0">
            <a:spAutoFit/>
          </a:bodyPr>
          <a:lstStyle/>
          <a:p>
            <a:pPr marL="285750" indent="-285750">
              <a:buFont typeface="Arial" panose="020B0604020202020204" pitchFamily="34" charset="0"/>
              <a:buChar char="•"/>
            </a:pPr>
            <a:r>
              <a:rPr lang="en-GB" sz="1600" dirty="0"/>
              <a:t>Over 150 Trailblazers currently developing over 375 standards.</a:t>
            </a:r>
          </a:p>
          <a:p>
            <a:pPr marL="285750" indent="-285750">
              <a:buFont typeface="Arial" panose="020B0604020202020204" pitchFamily="34" charset="0"/>
              <a:buChar char="•"/>
            </a:pPr>
            <a:r>
              <a:rPr lang="en-GB" sz="1600" dirty="0"/>
              <a:t>Over 40% are higher/degree level</a:t>
            </a:r>
          </a:p>
          <a:p>
            <a:pPr marL="285750" indent="-285750">
              <a:buFont typeface="Arial" panose="020B0604020202020204" pitchFamily="34" charset="0"/>
              <a:buChar char="•"/>
            </a:pPr>
            <a:r>
              <a:rPr lang="en-GB" sz="1600" dirty="0"/>
              <a:t>82 of these standards are now approved for delivery.</a:t>
            </a:r>
          </a:p>
          <a:p>
            <a:pPr marL="285750" indent="-285750">
              <a:buFont typeface="Arial" panose="020B0604020202020204" pitchFamily="34" charset="0"/>
              <a:buChar char="•"/>
            </a:pPr>
            <a:r>
              <a:rPr lang="en-GB" sz="1600" dirty="0"/>
              <a:t>Guidance available at: </a:t>
            </a:r>
            <a:r>
              <a:rPr lang="en-GB" sz="1600" dirty="0">
                <a:hlinkClick r:id="rId5"/>
              </a:rPr>
              <a:t>https://www.gov.uk/government/publications/future-of-apprenticeships-in-england-guidance-for-trailblazers</a:t>
            </a:r>
            <a:endParaRPr lang="en-GB" sz="1600" dirty="0"/>
          </a:p>
          <a:p>
            <a:pPr marL="285750" indent="-285750">
              <a:buFont typeface="Arial" panose="020B0604020202020204" pitchFamily="34" charset="0"/>
              <a:buChar char="•"/>
            </a:pPr>
            <a:r>
              <a:rPr lang="en-GB" sz="1600" dirty="0"/>
              <a:t>List of standards developed / in development so far available at: </a:t>
            </a:r>
            <a:r>
              <a:rPr lang="en-GB" sz="1600" dirty="0">
                <a:hlinkClick r:id="rId6"/>
              </a:rPr>
              <a:t>https://www.gov.uk/government/publications/apprenticeship-standards-list-of-occupations-available</a:t>
            </a:r>
            <a:endParaRPr lang="en-GB" sz="1600" dirty="0"/>
          </a:p>
          <a:p>
            <a:pPr marL="285750" indent="-285750">
              <a:buFont typeface="Arial" panose="020B0604020202020204" pitchFamily="34" charset="0"/>
              <a:buChar char="•"/>
            </a:pPr>
            <a:r>
              <a:rPr lang="en-GB" sz="1600" dirty="0"/>
              <a:t>Employer guide to levy at: </a:t>
            </a:r>
            <a:r>
              <a:rPr lang="en-GB" sz="1600" dirty="0">
                <a:hlinkClick r:id="rId7"/>
              </a:rPr>
              <a:t>https://www.gov.uk/government/publications/apprenticeship-levy-how-it-will-work</a:t>
            </a:r>
            <a:endParaRPr lang="en-GB" sz="1600" dirty="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p:txBody>
      </p:sp>
      <p:sp>
        <p:nvSpPr>
          <p:cNvPr id="2" name="Slide Number Placeholder 1"/>
          <p:cNvSpPr>
            <a:spLocks noGrp="1"/>
          </p:cNvSpPr>
          <p:nvPr>
            <p:ph type="sldNum" sz="quarter" idx="12"/>
          </p:nvPr>
        </p:nvSpPr>
        <p:spPr/>
        <p:txBody>
          <a:bodyPr/>
          <a:lstStyle/>
          <a:p>
            <a:fld id="{148B6853-4C35-4469-A4A9-845EAD63436B}" type="slidenum">
              <a:rPr lang="en-GB" smtClean="0"/>
              <a:t>15</a:t>
            </a:fld>
            <a:endParaRPr lang="en-GB"/>
          </a:p>
        </p:txBody>
      </p:sp>
    </p:spTree>
    <p:extLst>
      <p:ext uri="{BB962C8B-B14F-4D97-AF65-F5344CB8AC3E}">
        <p14:creationId xmlns:p14="http://schemas.microsoft.com/office/powerpoint/2010/main" val="300433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4534703" cy="523220"/>
          </a:xfrm>
          <a:prstGeom prst="rect">
            <a:avLst/>
          </a:prstGeom>
          <a:noFill/>
        </p:spPr>
        <p:txBody>
          <a:bodyPr wrap="none" rtlCol="0">
            <a:spAutoFit/>
          </a:bodyPr>
          <a:lstStyle/>
          <a:p>
            <a:r>
              <a:rPr lang="en-GB" sz="2800" b="1" dirty="0">
                <a:solidFill>
                  <a:prstClr val="white"/>
                </a:solidFill>
              </a:rPr>
              <a:t>Institute for Apprenticeships</a:t>
            </a:r>
          </a:p>
        </p:txBody>
      </p:sp>
      <p:sp>
        <p:nvSpPr>
          <p:cNvPr id="5" name="TextBox 4"/>
          <p:cNvSpPr txBox="1"/>
          <p:nvPr/>
        </p:nvSpPr>
        <p:spPr>
          <a:xfrm>
            <a:off x="107504" y="831850"/>
            <a:ext cx="9036496" cy="5016758"/>
          </a:xfrm>
          <a:prstGeom prst="rect">
            <a:avLst/>
          </a:prstGeom>
          <a:noFill/>
        </p:spPr>
        <p:txBody>
          <a:bodyPr wrap="square" rtlCol="0">
            <a:spAutoFit/>
          </a:bodyPr>
          <a:lstStyle/>
          <a:p>
            <a:pPr marL="285750" indent="-285750">
              <a:buFont typeface="Arial" panose="020B0604020202020204" pitchFamily="34" charset="0"/>
              <a:buChar char="•"/>
            </a:pPr>
            <a:endParaRPr lang="en-GB" sz="2000" b="1" dirty="0">
              <a:solidFill>
                <a:prstClr val="black"/>
              </a:solidFill>
            </a:endParaRPr>
          </a:p>
          <a:p>
            <a:pPr marL="285750" indent="-285750">
              <a:buFont typeface="Arial" panose="020B0604020202020204" pitchFamily="34" charset="0"/>
              <a:buChar char="•"/>
            </a:pPr>
            <a:r>
              <a:rPr lang="en-GB" sz="2000" b="1" dirty="0">
                <a:solidFill>
                  <a:prstClr val="black"/>
                </a:solidFill>
              </a:rPr>
              <a:t>An independent employer-led body that will regulate the quality of apprenticeships</a:t>
            </a:r>
            <a:r>
              <a:rPr lang="en-GB" sz="2000" dirty="0">
                <a:solidFill>
                  <a:prstClr val="black"/>
                </a:solidFill>
              </a:rPr>
              <a:t>, set up by April 2017 (shadow form from 2016)</a:t>
            </a:r>
          </a:p>
          <a:p>
            <a:pPr marL="285750" indent="-285750">
              <a:buFont typeface="Arial" panose="020B0604020202020204" pitchFamily="34" charset="0"/>
              <a:buChar char="•"/>
            </a:pPr>
            <a:endParaRPr lang="en-GB" sz="2000" dirty="0">
              <a:solidFill>
                <a:prstClr val="black"/>
              </a:solidFill>
            </a:endParaRPr>
          </a:p>
          <a:p>
            <a:pPr marL="285750" indent="-285750">
              <a:buFont typeface="Arial" panose="020B0604020202020204" pitchFamily="34" charset="0"/>
              <a:buChar char="•"/>
            </a:pPr>
            <a:r>
              <a:rPr lang="en-GB" sz="2000" dirty="0">
                <a:solidFill>
                  <a:prstClr val="black"/>
                </a:solidFill>
              </a:rPr>
              <a:t>An independent Chair will lead a small Board </a:t>
            </a:r>
            <a:r>
              <a:rPr lang="en-GB" sz="2000" dirty="0"/>
              <a:t>comprised primarily of employers, business leaders and their representatives.</a:t>
            </a:r>
          </a:p>
          <a:p>
            <a:pPr marL="285750" indent="-285750">
              <a:buFont typeface="Arial" panose="020B0604020202020204" pitchFamily="34" charset="0"/>
              <a:buChar char="•"/>
            </a:pPr>
            <a:endParaRPr lang="en-GB" sz="2000" dirty="0">
              <a:solidFill>
                <a:prstClr val="black"/>
              </a:solidFill>
            </a:endParaRPr>
          </a:p>
          <a:p>
            <a:pPr marL="285750" indent="-285750">
              <a:buFont typeface="Arial" panose="020B0604020202020204" pitchFamily="34" charset="0"/>
              <a:buChar char="•"/>
            </a:pPr>
            <a:r>
              <a:rPr lang="en-GB" sz="2000" dirty="0">
                <a:solidFill>
                  <a:prstClr val="black"/>
                </a:solidFill>
              </a:rPr>
              <a:t>Rachel Sandby-Thomas (Shadow CEO) started in April 2016.</a:t>
            </a:r>
          </a:p>
          <a:p>
            <a:pPr marL="285750" indent="-285750">
              <a:buFont typeface="Arial" panose="020B0604020202020204" pitchFamily="34" charset="0"/>
              <a:buChar char="•"/>
            </a:pPr>
            <a:endParaRPr lang="en-GB" sz="2000" dirty="0">
              <a:solidFill>
                <a:prstClr val="black"/>
              </a:solidFill>
            </a:endParaRPr>
          </a:p>
          <a:p>
            <a:pPr marL="342900" indent="-342900">
              <a:buFont typeface="Arial" panose="020B0604020202020204" pitchFamily="34" charset="0"/>
              <a:buChar char="•"/>
            </a:pPr>
            <a:r>
              <a:rPr lang="en-GB" sz="2000" dirty="0">
                <a:solidFill>
                  <a:prstClr val="black"/>
                </a:solidFill>
              </a:rPr>
              <a:t>Outline role:</a:t>
            </a:r>
          </a:p>
          <a:p>
            <a:pPr marL="800100" lvl="1" indent="-342900">
              <a:buFont typeface="Courier New" panose="02070309020205020404" pitchFamily="49" charset="0"/>
              <a:buChar char="o"/>
            </a:pPr>
            <a:r>
              <a:rPr lang="en-GB" sz="2000" dirty="0">
                <a:solidFill>
                  <a:prstClr val="black"/>
                </a:solidFill>
              </a:rPr>
              <a:t>Approve/reject Expressions of Interest, standards and assessment plans</a:t>
            </a:r>
          </a:p>
          <a:p>
            <a:pPr marL="800100" lvl="1" indent="-342900">
              <a:buFont typeface="Courier New" panose="02070309020205020404" pitchFamily="49" charset="0"/>
              <a:buChar char="o"/>
            </a:pPr>
            <a:r>
              <a:rPr lang="en-GB" sz="2000" dirty="0">
                <a:solidFill>
                  <a:prstClr val="black"/>
                </a:solidFill>
              </a:rPr>
              <a:t>Provide advice and guidance during their development</a:t>
            </a:r>
          </a:p>
          <a:p>
            <a:pPr marL="800100" lvl="1" indent="-342900">
              <a:buFont typeface="Courier New" panose="02070309020205020404" pitchFamily="49" charset="0"/>
              <a:buChar char="o"/>
            </a:pPr>
            <a:r>
              <a:rPr lang="en-GB" sz="2000" dirty="0"/>
              <a:t>Maintain a public database of apprenticeship standards and publish information illustrating potential gaps</a:t>
            </a:r>
            <a:endParaRPr lang="en-GB" sz="2000" dirty="0">
              <a:solidFill>
                <a:prstClr val="black"/>
              </a:solidFill>
            </a:endParaRPr>
          </a:p>
          <a:p>
            <a:pPr marL="800100" lvl="1" indent="-342900">
              <a:buFont typeface="Courier New" panose="02070309020205020404" pitchFamily="49" charset="0"/>
              <a:buChar char="o"/>
            </a:pPr>
            <a:r>
              <a:rPr lang="en-GB" sz="2000" dirty="0">
                <a:solidFill>
                  <a:prstClr val="black"/>
                </a:solidFill>
              </a:rPr>
              <a:t>Advise on </a:t>
            </a:r>
            <a:r>
              <a:rPr lang="en-GB" sz="2000" dirty="0"/>
              <a:t>the maximum rate of Government funding that should be assigned to each standard </a:t>
            </a:r>
            <a:endParaRPr lang="en-GB" sz="2000" dirty="0">
              <a:solidFill>
                <a:prstClr val="black"/>
              </a:solidFill>
            </a:endParaRPr>
          </a:p>
        </p:txBody>
      </p:sp>
      <p:sp>
        <p:nvSpPr>
          <p:cNvPr id="6" name="Rectangle 5"/>
          <p:cNvSpPr/>
          <p:nvPr/>
        </p:nvSpPr>
        <p:spPr>
          <a:xfrm>
            <a:off x="1999057" y="2708920"/>
            <a:ext cx="5472608" cy="400110"/>
          </a:xfrm>
          <a:prstGeom prst="rect">
            <a:avLst/>
          </a:prstGeom>
        </p:spPr>
        <p:txBody>
          <a:bodyPr wrap="square">
            <a:spAutoFit/>
          </a:bodyPr>
          <a:lstStyle/>
          <a:p>
            <a:endParaRPr lang="en-GB" sz="2000" i="1" dirty="0">
              <a:solidFill>
                <a:prstClr val="black"/>
              </a:solidFill>
            </a:endParaRPr>
          </a:p>
        </p:txBody>
      </p:sp>
      <p:sp>
        <p:nvSpPr>
          <p:cNvPr id="10" name="TextBox 9"/>
          <p:cNvSpPr txBox="1"/>
          <p:nvPr/>
        </p:nvSpPr>
        <p:spPr>
          <a:xfrm>
            <a:off x="305272" y="3597285"/>
            <a:ext cx="8640960" cy="400110"/>
          </a:xfrm>
          <a:prstGeom prst="rect">
            <a:avLst/>
          </a:prstGeom>
          <a:noFill/>
        </p:spPr>
        <p:txBody>
          <a:bodyPr wrap="square" rtlCol="0">
            <a:spAutoFit/>
          </a:bodyPr>
          <a:lstStyle/>
          <a:p>
            <a:pPr marL="285750" indent="-285750">
              <a:buFont typeface="Arial" panose="020B0604020202020204" pitchFamily="34" charset="0"/>
              <a:buChar char="•"/>
            </a:pPr>
            <a:endParaRPr lang="en-GB" sz="2000" dirty="0">
              <a:solidFill>
                <a:prstClr val="black"/>
              </a:solidFill>
            </a:endParaRPr>
          </a:p>
        </p:txBody>
      </p:sp>
      <p:sp>
        <p:nvSpPr>
          <p:cNvPr id="2" name="Slide Number Placeholder 1"/>
          <p:cNvSpPr>
            <a:spLocks noGrp="1"/>
          </p:cNvSpPr>
          <p:nvPr>
            <p:ph type="sldNum" sz="quarter" idx="12"/>
          </p:nvPr>
        </p:nvSpPr>
        <p:spPr/>
        <p:txBody>
          <a:bodyPr/>
          <a:lstStyle/>
          <a:p>
            <a:fld id="{148B6853-4C35-4469-A4A9-845EAD63436B}" type="slidenum">
              <a:rPr lang="en-GB" smtClean="0"/>
              <a:t>16</a:t>
            </a:fld>
            <a:endParaRPr lang="en-GB"/>
          </a:p>
        </p:txBody>
      </p:sp>
    </p:spTree>
    <p:extLst>
      <p:ext uri="{BB962C8B-B14F-4D97-AF65-F5344CB8AC3E}">
        <p14:creationId xmlns:p14="http://schemas.microsoft.com/office/powerpoint/2010/main" val="2464729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580571" y="1853183"/>
            <a:ext cx="1379657" cy="1008112"/>
            <a:chOff x="4435557" y="45000"/>
            <a:chExt cx="1379657" cy="1226708"/>
          </a:xfrm>
        </p:grpSpPr>
        <p:sp>
          <p:nvSpPr>
            <p:cNvPr id="46" name="Rounded Rectangle 45"/>
            <p:cNvSpPr/>
            <p:nvPr/>
          </p:nvSpPr>
          <p:spPr>
            <a:xfrm>
              <a:off x="4435557"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7" name="Rounded Rectangle 4"/>
            <p:cNvSpPr/>
            <p:nvPr/>
          </p:nvSpPr>
          <p:spPr>
            <a:xfrm>
              <a:off x="4435557"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lvl="0" algn="ctr" defTabSz="577850">
                <a:lnSpc>
                  <a:spcPct val="90000"/>
                </a:lnSpc>
                <a:spcBef>
                  <a:spcPct val="0"/>
                </a:spcBef>
                <a:spcAft>
                  <a:spcPct val="35000"/>
                </a:spcAft>
              </a:pPr>
              <a:r>
                <a:rPr lang="en-GB" sz="1200" b="1" kern="1200" dirty="0"/>
                <a:t>High level scope</a:t>
              </a:r>
            </a:p>
          </p:txBody>
        </p:sp>
      </p:grpSp>
      <p:grpSp>
        <p:nvGrpSpPr>
          <p:cNvPr id="29" name="Group 28"/>
          <p:cNvGrpSpPr/>
          <p:nvPr/>
        </p:nvGrpSpPr>
        <p:grpSpPr>
          <a:xfrm>
            <a:off x="2721376" y="1853183"/>
            <a:ext cx="1379657" cy="1008112"/>
            <a:chOff x="4435557" y="45000"/>
            <a:chExt cx="1379657" cy="1226708"/>
          </a:xfrm>
        </p:grpSpPr>
        <p:sp>
          <p:nvSpPr>
            <p:cNvPr id="30" name="Rounded Rectangle 29"/>
            <p:cNvSpPr/>
            <p:nvPr/>
          </p:nvSpPr>
          <p:spPr>
            <a:xfrm>
              <a:off x="4435557"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Rounded Rectangle 4"/>
            <p:cNvSpPr/>
            <p:nvPr/>
          </p:nvSpPr>
          <p:spPr>
            <a:xfrm>
              <a:off x="4435557"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lvl="0" algn="ctr" defTabSz="577850">
                <a:lnSpc>
                  <a:spcPct val="90000"/>
                </a:lnSpc>
                <a:spcBef>
                  <a:spcPct val="0"/>
                </a:spcBef>
                <a:spcAft>
                  <a:spcPct val="35000"/>
                </a:spcAft>
              </a:pPr>
              <a:r>
                <a:rPr lang="en-GB" sz="1200" b="1" kern="1200" dirty="0"/>
                <a:t>Operating detail</a:t>
              </a:r>
            </a:p>
          </p:txBody>
        </p:sp>
      </p:gr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571" y="-1"/>
            <a:ext cx="8026400" cy="75474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798664" y="137855"/>
            <a:ext cx="1684628" cy="461665"/>
          </a:xfrm>
          <a:prstGeom prst="rect">
            <a:avLst/>
          </a:prstGeom>
          <a:noFill/>
        </p:spPr>
        <p:txBody>
          <a:bodyPr wrap="none" rtlCol="0">
            <a:spAutoFit/>
          </a:bodyPr>
          <a:lstStyle/>
          <a:p>
            <a:r>
              <a:rPr lang="en-GB" sz="2400" b="1" dirty="0">
                <a:solidFill>
                  <a:prstClr val="white"/>
                </a:solidFill>
              </a:rPr>
              <a:t>Next Steps  </a:t>
            </a:r>
          </a:p>
        </p:txBody>
      </p:sp>
      <p:sp>
        <p:nvSpPr>
          <p:cNvPr id="10" name="Rounded Rectangle 9"/>
          <p:cNvSpPr/>
          <p:nvPr/>
        </p:nvSpPr>
        <p:spPr>
          <a:xfrm>
            <a:off x="6884640" y="1199767"/>
            <a:ext cx="1982769" cy="446198"/>
          </a:xfrm>
          <a:prstGeom prst="roundRect">
            <a:avLst/>
          </a:prstGeom>
          <a:solidFill>
            <a:srgbClr val="0F24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prstClr val="white"/>
                </a:solidFill>
              </a:rPr>
              <a:t>APRIL 2017</a:t>
            </a:r>
          </a:p>
        </p:txBody>
      </p:sp>
      <p:grpSp>
        <p:nvGrpSpPr>
          <p:cNvPr id="17" name="Group 16"/>
          <p:cNvGrpSpPr/>
          <p:nvPr/>
        </p:nvGrpSpPr>
        <p:grpSpPr>
          <a:xfrm>
            <a:off x="7020272" y="1792050"/>
            <a:ext cx="1379657" cy="1008112"/>
            <a:chOff x="4435557" y="45000"/>
            <a:chExt cx="1379657" cy="1226708"/>
          </a:xfrm>
        </p:grpSpPr>
        <p:sp>
          <p:nvSpPr>
            <p:cNvPr id="18" name="Rounded Rectangle 17"/>
            <p:cNvSpPr/>
            <p:nvPr/>
          </p:nvSpPr>
          <p:spPr>
            <a:xfrm>
              <a:off x="4435557"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ounded Rectangle 4"/>
            <p:cNvSpPr/>
            <p:nvPr/>
          </p:nvSpPr>
          <p:spPr>
            <a:xfrm>
              <a:off x="4435557"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lvl="0" algn="ctr" defTabSz="577850">
                <a:lnSpc>
                  <a:spcPct val="90000"/>
                </a:lnSpc>
                <a:spcBef>
                  <a:spcPct val="0"/>
                </a:spcBef>
                <a:spcAft>
                  <a:spcPct val="35000"/>
                </a:spcAft>
              </a:pPr>
              <a:r>
                <a:rPr lang="en-GB" sz="1200" b="1" kern="1200" dirty="0"/>
                <a:t>Operation</a:t>
              </a:r>
            </a:p>
          </p:txBody>
        </p:sp>
      </p:grpSp>
      <p:grpSp>
        <p:nvGrpSpPr>
          <p:cNvPr id="20" name="Group 19"/>
          <p:cNvGrpSpPr/>
          <p:nvPr/>
        </p:nvGrpSpPr>
        <p:grpSpPr>
          <a:xfrm>
            <a:off x="3165930" y="2396758"/>
            <a:ext cx="1481838" cy="3286760"/>
            <a:chOff x="4675899" y="569743"/>
            <a:chExt cx="1421895" cy="3640422"/>
          </a:xfrm>
        </p:grpSpPr>
        <p:sp>
          <p:nvSpPr>
            <p:cNvPr id="21" name="Rounded Rectangle 20"/>
            <p:cNvSpPr/>
            <p:nvPr/>
          </p:nvSpPr>
          <p:spPr>
            <a:xfrm>
              <a:off x="4718137" y="569743"/>
              <a:ext cx="1379657" cy="3640422"/>
            </a:xfrm>
            <a:prstGeom prst="roundRect">
              <a:avLst>
                <a:gd name="adj" fmla="val 10000"/>
              </a:avLst>
            </a:prstGeom>
            <a:solidFill>
              <a:schemeClr val="lt1">
                <a:hueOff val="0"/>
                <a:satOff val="0"/>
                <a:lumOff val="0"/>
              </a:schemeClr>
            </a:solidFill>
            <a:ln>
              <a:solidFill>
                <a:srgbClr val="C00000"/>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ounded Rectangle 4"/>
            <p:cNvSpPr/>
            <p:nvPr/>
          </p:nvSpPr>
          <p:spPr>
            <a:xfrm>
              <a:off x="4675899" y="585070"/>
              <a:ext cx="1298839" cy="355960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92456" rIns="92456" bIns="92456" numCol="1" spcCol="1270" anchor="t" anchorCtr="0">
              <a:noAutofit/>
            </a:bodyPr>
            <a:lstStyle/>
            <a:p>
              <a:pPr marL="171450" lvl="0" indent="-171450">
                <a:buFont typeface="Arial" panose="020B0604020202020204" pitchFamily="34" charset="0"/>
                <a:buChar char="•"/>
                <a:defRPr/>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defRPr/>
              </a:pPr>
              <a:r>
                <a:rPr lang="en-GB" sz="1200" dirty="0">
                  <a:latin typeface="Calibri" panose="020F0502020204030204" pitchFamily="34" charset="0"/>
                  <a:ea typeface="Calibri" panose="020F0502020204030204" pitchFamily="34" charset="0"/>
                  <a:cs typeface="Calibri" panose="020F0502020204030204" pitchFamily="34" charset="0"/>
                </a:rPr>
                <a:t>BIS/DfE publish</a:t>
              </a:r>
              <a:br>
                <a:rPr lang="en-GB" sz="1200" dirty="0">
                  <a:latin typeface="Calibri" panose="020F0502020204030204" pitchFamily="34" charset="0"/>
                  <a:ea typeface="Calibri" panose="020F0502020204030204" pitchFamily="34" charset="0"/>
                  <a:cs typeface="Calibri" panose="020F0502020204030204" pitchFamily="34" charset="0"/>
                </a:rPr>
              </a:br>
              <a:r>
                <a:rPr lang="en-GB" sz="1200" dirty="0">
                  <a:latin typeface="Calibri" panose="020F0502020204030204" pitchFamily="34" charset="0"/>
                  <a:ea typeface="Calibri" panose="020F0502020204030204" pitchFamily="34" charset="0"/>
                  <a:cs typeface="Calibri" panose="020F0502020204030204" pitchFamily="34" charset="0"/>
                </a:rPr>
                <a:t>confirmed funding rates for April 2017</a:t>
              </a:r>
            </a:p>
            <a:p>
              <a:pPr lvl="0">
                <a:defRPr/>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defRPr/>
              </a:pPr>
              <a:r>
                <a:rPr lang="en-GB" sz="1200" dirty="0">
                  <a:latin typeface="Calibri" panose="020F0502020204030204" pitchFamily="34" charset="0"/>
                  <a:ea typeface="Calibri" panose="020F0502020204030204" pitchFamily="34" charset="0"/>
                  <a:cs typeface="Calibri" panose="020F0502020204030204" pitchFamily="34" charset="0"/>
                </a:rPr>
                <a:t>SFA publish provisional funding rules</a:t>
              </a:r>
            </a:p>
            <a:p>
              <a:pPr marL="171450" lvl="0" indent="-171450">
                <a:buFont typeface="Arial" panose="020B0604020202020204" pitchFamily="34" charset="0"/>
                <a:buChar char="•"/>
                <a:defRPr/>
              </a:pPr>
              <a:endParaRPr lang="en-GB" sz="1200" dirty="0">
                <a:latin typeface="Calibri" panose="020F0502020204030204" pitchFamily="34" charset="0"/>
                <a:ea typeface="Calibri" panose="020F0502020204030204" pitchFamily="34" charset="0"/>
                <a:cs typeface="Calibri" panose="020F0502020204030204" pitchFamily="34" charset="0"/>
              </a:endParaRPr>
            </a:p>
            <a:p>
              <a:pPr lvl="0">
                <a:defRPr/>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defRPr/>
              </a:pPr>
              <a:endParaRPr lang="en-GB" sz="1200" dirty="0">
                <a:latin typeface="Calibri" panose="020F0502020204030204" pitchFamily="34" charset="0"/>
                <a:ea typeface="Calibri" panose="020F0502020204030204" pitchFamily="34" charset="0"/>
                <a:cs typeface="Calibri" panose="020F0502020204030204" pitchFamily="34" charset="0"/>
              </a:endParaRPr>
            </a:p>
          </p:txBody>
        </p:sp>
      </p:grpSp>
      <p:grpSp>
        <p:nvGrpSpPr>
          <p:cNvPr id="23" name="Group 22"/>
          <p:cNvGrpSpPr/>
          <p:nvPr/>
        </p:nvGrpSpPr>
        <p:grpSpPr>
          <a:xfrm>
            <a:off x="6375595" y="1933378"/>
            <a:ext cx="443400" cy="343494"/>
            <a:chOff x="1591842" y="308578"/>
            <a:chExt cx="443400" cy="343494"/>
          </a:xfrm>
        </p:grpSpPr>
        <p:sp>
          <p:nvSpPr>
            <p:cNvPr id="24" name="Right Arrow 23"/>
            <p:cNvSpPr/>
            <p:nvPr/>
          </p:nvSpPr>
          <p:spPr>
            <a:xfrm rot="2492">
              <a:off x="1591842" y="308578"/>
              <a:ext cx="443400" cy="34349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5" name="Right Arrow 4"/>
            <p:cNvSpPr/>
            <p:nvPr/>
          </p:nvSpPr>
          <p:spPr>
            <a:xfrm rot="2492">
              <a:off x="1591842" y="377240"/>
              <a:ext cx="340352" cy="2060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p>
          </p:txBody>
        </p:sp>
      </p:grpSp>
      <p:grpSp>
        <p:nvGrpSpPr>
          <p:cNvPr id="26" name="Group 25"/>
          <p:cNvGrpSpPr/>
          <p:nvPr/>
        </p:nvGrpSpPr>
        <p:grpSpPr>
          <a:xfrm>
            <a:off x="4788024" y="1787332"/>
            <a:ext cx="1379657" cy="1008112"/>
            <a:chOff x="4435557" y="45000"/>
            <a:chExt cx="1379657" cy="1226708"/>
          </a:xfrm>
        </p:grpSpPr>
        <p:sp>
          <p:nvSpPr>
            <p:cNvPr id="27" name="Rounded Rectangle 26"/>
            <p:cNvSpPr/>
            <p:nvPr/>
          </p:nvSpPr>
          <p:spPr>
            <a:xfrm>
              <a:off x="4435557"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ounded Rectangle 4"/>
            <p:cNvSpPr/>
            <p:nvPr/>
          </p:nvSpPr>
          <p:spPr>
            <a:xfrm>
              <a:off x="4435557"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lvl="0" algn="ctr" defTabSz="577850">
                <a:lnSpc>
                  <a:spcPct val="90000"/>
                </a:lnSpc>
                <a:spcBef>
                  <a:spcPct val="0"/>
                </a:spcBef>
                <a:spcAft>
                  <a:spcPct val="35000"/>
                </a:spcAft>
              </a:pPr>
              <a:r>
                <a:rPr lang="en-GB" sz="1200" b="1" kern="1200" dirty="0"/>
                <a:t>Transition</a:t>
              </a:r>
            </a:p>
          </p:txBody>
        </p:sp>
      </p:grpSp>
      <p:grpSp>
        <p:nvGrpSpPr>
          <p:cNvPr id="32" name="Group 31"/>
          <p:cNvGrpSpPr/>
          <p:nvPr/>
        </p:nvGrpSpPr>
        <p:grpSpPr>
          <a:xfrm>
            <a:off x="5297310" y="2396758"/>
            <a:ext cx="1587329" cy="3286760"/>
            <a:chOff x="4685639" y="569743"/>
            <a:chExt cx="1412155" cy="3640422"/>
          </a:xfrm>
        </p:grpSpPr>
        <p:sp>
          <p:nvSpPr>
            <p:cNvPr id="33" name="Rounded Rectangle 32"/>
            <p:cNvSpPr/>
            <p:nvPr/>
          </p:nvSpPr>
          <p:spPr>
            <a:xfrm>
              <a:off x="4718137" y="569743"/>
              <a:ext cx="1379657" cy="3640422"/>
            </a:xfrm>
            <a:prstGeom prst="roundRect">
              <a:avLst>
                <a:gd name="adj" fmla="val 10000"/>
              </a:avLst>
            </a:prstGeom>
            <a:solidFill>
              <a:schemeClr val="lt1">
                <a:hueOff val="0"/>
                <a:satOff val="0"/>
                <a:lumOff val="0"/>
              </a:schemeClr>
            </a:solidFill>
            <a:ln>
              <a:solidFill>
                <a:srgbClr val="C00000"/>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34" name="Rounded Rectangle 4"/>
            <p:cNvSpPr/>
            <p:nvPr/>
          </p:nvSpPr>
          <p:spPr>
            <a:xfrm>
              <a:off x="4685639" y="569743"/>
              <a:ext cx="1298839" cy="355960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92456" rIns="92456" bIns="92456" numCol="1" spcCol="1270" anchor="t" anchorCtr="0">
              <a:noAutofit/>
            </a:bodyPr>
            <a:lstStyle/>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 SFA publish confirmed funding rules</a:t>
              </a:r>
            </a:p>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Full set of confirmed funding guidelines published</a:t>
              </a:r>
            </a:p>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FontTx/>
                <a:buChar char="••"/>
              </a:pPr>
              <a:r>
                <a:rPr lang="en-GB" sz="1200" dirty="0">
                  <a:latin typeface="Calibri" panose="020F0502020204030204" pitchFamily="34" charset="0"/>
                  <a:ea typeface="Calibri" panose="020F0502020204030204" pitchFamily="34" charset="0"/>
                  <a:cs typeface="Calibri" panose="020F0502020204030204" pitchFamily="34" charset="0"/>
                </a:rPr>
                <a:t>Digital apprenticeship service registration opens</a:t>
              </a:r>
            </a:p>
            <a:p>
              <a:pPr marL="114300" lvl="1" indent="-114300" defTabSz="577850">
                <a:lnSpc>
                  <a:spcPct val="90000"/>
                </a:lnSpc>
                <a:spcBef>
                  <a:spcPct val="0"/>
                </a:spcBef>
                <a:spcAft>
                  <a:spcPct val="15000"/>
                </a:spcAft>
                <a:buChar char="••"/>
              </a:pPr>
              <a:endParaRPr lang="en-GB" sz="1200" dirty="0"/>
            </a:p>
          </p:txBody>
        </p:sp>
      </p:grpSp>
      <p:grpSp>
        <p:nvGrpSpPr>
          <p:cNvPr id="36" name="Group 35"/>
          <p:cNvGrpSpPr/>
          <p:nvPr/>
        </p:nvGrpSpPr>
        <p:grpSpPr>
          <a:xfrm>
            <a:off x="7355919" y="2396758"/>
            <a:ext cx="1636305" cy="3349008"/>
            <a:chOff x="4563798" y="504458"/>
            <a:chExt cx="1493587" cy="3665298"/>
          </a:xfrm>
        </p:grpSpPr>
        <p:sp>
          <p:nvSpPr>
            <p:cNvPr id="37" name="Rounded Rectangle 36"/>
            <p:cNvSpPr/>
            <p:nvPr/>
          </p:nvSpPr>
          <p:spPr>
            <a:xfrm>
              <a:off x="4563798" y="504458"/>
              <a:ext cx="1379657" cy="3640422"/>
            </a:xfrm>
            <a:prstGeom prst="roundRect">
              <a:avLst>
                <a:gd name="adj" fmla="val 10000"/>
              </a:avLst>
            </a:prstGeom>
            <a:solidFill>
              <a:schemeClr val="lt1">
                <a:hueOff val="0"/>
                <a:satOff val="0"/>
                <a:lumOff val="0"/>
              </a:schemeClr>
            </a:solidFill>
            <a:ln>
              <a:solidFill>
                <a:srgbClr val="C00000"/>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Rounded Rectangle 4"/>
            <p:cNvSpPr/>
            <p:nvPr/>
          </p:nvSpPr>
          <p:spPr>
            <a:xfrm>
              <a:off x="4758546" y="610152"/>
              <a:ext cx="1298839" cy="355960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92456" rIns="92456" bIns="92456" numCol="1" spcCol="1270" anchor="t" anchorCtr="0">
              <a:noAutofit/>
            </a:bodyPr>
            <a:lstStyle/>
            <a:p>
              <a:pPr indent="-4572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Apprenticeship Levy operational</a:t>
              </a:r>
            </a:p>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digital apprenticeship service operational</a:t>
              </a:r>
            </a:p>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New funding model live</a:t>
              </a:r>
            </a:p>
            <a:p>
              <a:pPr marL="114300" lvl="1" indent="-114300" defTabSz="577850">
                <a:lnSpc>
                  <a:spcPct val="90000"/>
                </a:lnSpc>
                <a:spcBef>
                  <a:spcPct val="0"/>
                </a:spcBef>
                <a:spcAft>
                  <a:spcPct val="15000"/>
                </a:spcAft>
                <a:buChar char="••"/>
              </a:pPr>
              <a:endParaRPr lang="en-GB" sz="1200" dirty="0"/>
            </a:p>
            <a:p>
              <a:pPr marL="114300" lvl="1" indent="-114300" defTabSz="577850">
                <a:lnSpc>
                  <a:spcPct val="90000"/>
                </a:lnSpc>
                <a:spcBef>
                  <a:spcPct val="0"/>
                </a:spcBef>
                <a:spcAft>
                  <a:spcPct val="15000"/>
                </a:spcAft>
                <a:buChar char="••"/>
              </a:pPr>
              <a:r>
                <a:rPr lang="en-GB" sz="1200" dirty="0"/>
                <a:t>Institute for Apprenticeships in place</a:t>
              </a:r>
            </a:p>
          </p:txBody>
        </p:sp>
      </p:grpSp>
      <p:sp>
        <p:nvSpPr>
          <p:cNvPr id="39" name="Rounded Rectangle 38"/>
          <p:cNvSpPr/>
          <p:nvPr/>
        </p:nvSpPr>
        <p:spPr>
          <a:xfrm>
            <a:off x="4774499" y="1199767"/>
            <a:ext cx="1982769" cy="446198"/>
          </a:xfrm>
          <a:prstGeom prst="roundRect">
            <a:avLst/>
          </a:prstGeom>
          <a:solidFill>
            <a:srgbClr val="0F24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prstClr val="white"/>
                </a:solidFill>
              </a:rPr>
              <a:t>BY END 2016</a:t>
            </a:r>
          </a:p>
        </p:txBody>
      </p:sp>
      <p:sp>
        <p:nvSpPr>
          <p:cNvPr id="40" name="Rounded Rectangle 39"/>
          <p:cNvSpPr/>
          <p:nvPr/>
        </p:nvSpPr>
        <p:spPr>
          <a:xfrm>
            <a:off x="2707662" y="1199767"/>
            <a:ext cx="1939980" cy="446198"/>
          </a:xfrm>
          <a:prstGeom prst="roundRect">
            <a:avLst/>
          </a:prstGeom>
          <a:solidFill>
            <a:srgbClr val="0F24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prstClr val="white"/>
                </a:solidFill>
              </a:rPr>
              <a:t>AUTUMN  2016</a:t>
            </a:r>
          </a:p>
        </p:txBody>
      </p:sp>
      <p:sp>
        <p:nvSpPr>
          <p:cNvPr id="41" name="Rounded Rectangle 40"/>
          <p:cNvSpPr/>
          <p:nvPr/>
        </p:nvSpPr>
        <p:spPr>
          <a:xfrm>
            <a:off x="591028" y="1229511"/>
            <a:ext cx="1931929" cy="422674"/>
          </a:xfrm>
          <a:prstGeom prst="roundRect">
            <a:avLst/>
          </a:prstGeom>
          <a:solidFill>
            <a:srgbClr val="0F243D"/>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prstClr val="white"/>
                </a:solidFill>
              </a:rPr>
              <a:t>SUMMER 2016</a:t>
            </a:r>
          </a:p>
        </p:txBody>
      </p:sp>
      <p:grpSp>
        <p:nvGrpSpPr>
          <p:cNvPr id="42" name="Group 41"/>
          <p:cNvGrpSpPr/>
          <p:nvPr/>
        </p:nvGrpSpPr>
        <p:grpSpPr>
          <a:xfrm>
            <a:off x="910898" y="2370187"/>
            <a:ext cx="1596214" cy="3260121"/>
            <a:chOff x="276136" y="775595"/>
            <a:chExt cx="1379657" cy="3260121"/>
          </a:xfrm>
        </p:grpSpPr>
        <p:sp>
          <p:nvSpPr>
            <p:cNvPr id="43" name="Rounded Rectangle 42"/>
            <p:cNvSpPr/>
            <p:nvPr/>
          </p:nvSpPr>
          <p:spPr>
            <a:xfrm>
              <a:off x="276136" y="775595"/>
              <a:ext cx="1379657" cy="3260121"/>
            </a:xfrm>
            <a:prstGeom prst="roundRect">
              <a:avLst>
                <a:gd name="adj" fmla="val 10000"/>
              </a:avLst>
            </a:prstGeom>
            <a:solidFill>
              <a:schemeClr val="lt1">
                <a:hueOff val="0"/>
                <a:satOff val="0"/>
                <a:lumOff val="0"/>
              </a:schemeClr>
            </a:solidFill>
            <a:ln>
              <a:solidFill>
                <a:srgbClr val="C00000"/>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44" name="Rounded Rectangle 4"/>
            <p:cNvSpPr/>
            <p:nvPr/>
          </p:nvSpPr>
          <p:spPr>
            <a:xfrm>
              <a:off x="316545" y="816004"/>
              <a:ext cx="1298839" cy="31793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endParaRPr lang="en-GB" sz="1200" b="1" kern="1200" dirty="0"/>
            </a:p>
            <a:p>
              <a:pPr marL="114300" lvl="1" indent="-114300" defTabSz="533400">
                <a:lnSpc>
                  <a:spcPct val="90000"/>
                </a:lnSpc>
                <a:spcBef>
                  <a:spcPct val="0"/>
                </a:spcBef>
                <a:spcAft>
                  <a:spcPct val="15000"/>
                </a:spcAft>
                <a:buChar char="••"/>
              </a:pPr>
              <a:r>
                <a:rPr lang="en-GB" sz="1200" dirty="0">
                  <a:latin typeface="Calibri" panose="020F0502020204030204" pitchFamily="34" charset="0"/>
                  <a:ea typeface="Calibri" panose="020F0502020204030204" pitchFamily="34" charset="0"/>
                  <a:cs typeface="Calibri" panose="020F0502020204030204" pitchFamily="34" charset="0"/>
                </a:rPr>
                <a:t>BIS/DfE publish provisional funding rates for different elements of the new funding regime in </a:t>
              </a:r>
              <a:r>
                <a:rPr lang="en-GB" sz="1200" b="1" dirty="0">
                  <a:latin typeface="Calibri" panose="020F0502020204030204" pitchFamily="34" charset="0"/>
                  <a:ea typeface="Calibri" panose="020F0502020204030204" pitchFamily="34" charset="0"/>
                  <a:cs typeface="Calibri" panose="020F0502020204030204" pitchFamily="34" charset="0"/>
                </a:rPr>
                <a:t>June</a:t>
              </a:r>
              <a:endParaRPr lang="en-GB" sz="1200" b="1" dirty="0"/>
            </a:p>
          </p:txBody>
        </p:sp>
      </p:grpSp>
      <p:grpSp>
        <p:nvGrpSpPr>
          <p:cNvPr id="48" name="Group 47"/>
          <p:cNvGrpSpPr/>
          <p:nvPr/>
        </p:nvGrpSpPr>
        <p:grpSpPr>
          <a:xfrm>
            <a:off x="4204242" y="1864960"/>
            <a:ext cx="443400" cy="343494"/>
            <a:chOff x="1591842" y="308578"/>
            <a:chExt cx="443400" cy="343494"/>
          </a:xfrm>
        </p:grpSpPr>
        <p:sp>
          <p:nvSpPr>
            <p:cNvPr id="49" name="Right Arrow 48"/>
            <p:cNvSpPr/>
            <p:nvPr/>
          </p:nvSpPr>
          <p:spPr>
            <a:xfrm rot="2492">
              <a:off x="1591842" y="308578"/>
              <a:ext cx="443400" cy="34349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0" name="Right Arrow 4"/>
            <p:cNvSpPr/>
            <p:nvPr/>
          </p:nvSpPr>
          <p:spPr>
            <a:xfrm rot="2492">
              <a:off x="1591842" y="377240"/>
              <a:ext cx="340352" cy="2060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p>
          </p:txBody>
        </p:sp>
      </p:grpSp>
      <p:grpSp>
        <p:nvGrpSpPr>
          <p:cNvPr id="51" name="Group 50"/>
          <p:cNvGrpSpPr/>
          <p:nvPr/>
        </p:nvGrpSpPr>
        <p:grpSpPr>
          <a:xfrm>
            <a:off x="2166684" y="1952041"/>
            <a:ext cx="443400" cy="343494"/>
            <a:chOff x="1591842" y="308578"/>
            <a:chExt cx="443400" cy="343494"/>
          </a:xfrm>
        </p:grpSpPr>
        <p:sp>
          <p:nvSpPr>
            <p:cNvPr id="52" name="Right Arrow 51"/>
            <p:cNvSpPr/>
            <p:nvPr/>
          </p:nvSpPr>
          <p:spPr>
            <a:xfrm rot="2492">
              <a:off x="1591842" y="308578"/>
              <a:ext cx="443400" cy="343494"/>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3" name="Right Arrow 4"/>
            <p:cNvSpPr/>
            <p:nvPr/>
          </p:nvSpPr>
          <p:spPr>
            <a:xfrm rot="2492">
              <a:off x="1591842" y="377240"/>
              <a:ext cx="340352" cy="2060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GB" sz="1000" kern="1200" dirty="0"/>
            </a:p>
          </p:txBody>
        </p:sp>
      </p:grpSp>
      <p:sp>
        <p:nvSpPr>
          <p:cNvPr id="2" name="Slide Number Placeholder 1"/>
          <p:cNvSpPr>
            <a:spLocks noGrp="1"/>
          </p:cNvSpPr>
          <p:nvPr>
            <p:ph type="sldNum" sz="quarter" idx="12"/>
          </p:nvPr>
        </p:nvSpPr>
        <p:spPr/>
        <p:txBody>
          <a:bodyPr/>
          <a:lstStyle/>
          <a:p>
            <a:fld id="{148B6853-4C35-4469-A4A9-845EAD63436B}" type="slidenum">
              <a:rPr lang="en-GB" smtClean="0"/>
              <a:t>17</a:t>
            </a:fld>
            <a:endParaRPr lang="en-GB"/>
          </a:p>
        </p:txBody>
      </p:sp>
    </p:spTree>
    <p:extLst>
      <p:ext uri="{BB962C8B-B14F-4D97-AF65-F5344CB8AC3E}">
        <p14:creationId xmlns:p14="http://schemas.microsoft.com/office/powerpoint/2010/main" val="2424112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7822398" cy="523220"/>
          </a:xfrm>
          <a:prstGeom prst="rect">
            <a:avLst/>
          </a:prstGeom>
          <a:noFill/>
        </p:spPr>
        <p:txBody>
          <a:bodyPr wrap="none" rtlCol="0">
            <a:spAutoFit/>
          </a:bodyPr>
          <a:lstStyle/>
          <a:p>
            <a:r>
              <a:rPr lang="en-GB" sz="2800" b="1" dirty="0">
                <a:solidFill>
                  <a:schemeClr val="bg1"/>
                </a:solidFill>
              </a:rPr>
              <a:t>The Levy is part of a broader programme of reforms</a:t>
            </a:r>
          </a:p>
        </p:txBody>
      </p:sp>
      <p:sp>
        <p:nvSpPr>
          <p:cNvPr id="5" name="TextBox 4"/>
          <p:cNvSpPr txBox="1"/>
          <p:nvPr/>
        </p:nvSpPr>
        <p:spPr>
          <a:xfrm>
            <a:off x="251521" y="965041"/>
            <a:ext cx="8640960" cy="4093428"/>
          </a:xfrm>
          <a:prstGeom prst="rect">
            <a:avLst/>
          </a:prstGeom>
          <a:noFill/>
        </p:spPr>
        <p:txBody>
          <a:bodyPr wrap="square" rtlCol="0">
            <a:spAutoFit/>
          </a:bodyPr>
          <a:lstStyle/>
          <a:p>
            <a:r>
              <a:rPr lang="en-GB" sz="2000" dirty="0"/>
              <a:t>The government is </a:t>
            </a:r>
            <a:r>
              <a:rPr lang="en-GB" sz="2000" b="1" dirty="0"/>
              <a:t>committed to significantly increasing the quantity and quality of apprenticeships in England to reach 3 million starts in 2020</a:t>
            </a:r>
            <a:r>
              <a:rPr lang="en-GB" sz="2000" dirty="0"/>
              <a:t>:</a:t>
            </a:r>
          </a:p>
          <a:p>
            <a:endParaRPr lang="en-GB" sz="1000" dirty="0"/>
          </a:p>
          <a:p>
            <a:pPr marL="342900" indent="-342900">
              <a:buFont typeface="Arial" panose="020B0604020202020204" pitchFamily="34" charset="0"/>
              <a:buChar char="•"/>
            </a:pPr>
            <a:r>
              <a:rPr lang="en-GB" sz="2000" dirty="0"/>
              <a:t>New </a:t>
            </a:r>
            <a:r>
              <a:rPr lang="en-GB" sz="2000" b="1" dirty="0"/>
              <a:t>Institute for Apprenticeships </a:t>
            </a:r>
            <a:r>
              <a:rPr lang="en-GB" sz="2000" dirty="0"/>
              <a:t>led by employers to support quality apprenticeships</a:t>
            </a:r>
          </a:p>
          <a:p>
            <a:r>
              <a:rPr lang="en-GB" sz="2000" i="1" dirty="0"/>
              <a:t> </a:t>
            </a:r>
            <a:r>
              <a:rPr lang="en-GB" sz="2000" dirty="0"/>
              <a:t> </a:t>
            </a:r>
          </a:p>
          <a:p>
            <a:pPr marL="285750" indent="-285750">
              <a:buFont typeface="Arial" panose="020B0604020202020204" pitchFamily="34" charset="0"/>
              <a:buChar char="•"/>
            </a:pPr>
            <a:r>
              <a:rPr lang="en-GB" sz="2000" dirty="0"/>
              <a:t>Employers at the heart of designing new </a:t>
            </a:r>
            <a:r>
              <a:rPr lang="en-GB" sz="2000" b="1" dirty="0"/>
              <a:t>Apprenticeships Standards </a:t>
            </a:r>
            <a:r>
              <a:rPr lang="en-GB" sz="2000" dirty="0"/>
              <a:t>through the Trailblazer programme</a:t>
            </a:r>
          </a:p>
          <a:p>
            <a:endParaRPr lang="en-GB" sz="2000" dirty="0"/>
          </a:p>
          <a:p>
            <a:pPr marL="285750" indent="-285750">
              <a:buFont typeface="Arial" panose="020B0604020202020204" pitchFamily="34" charset="0"/>
              <a:buChar char="•"/>
            </a:pPr>
            <a:r>
              <a:rPr lang="en-GB" sz="2000" b="1" dirty="0"/>
              <a:t>Apprenticeship targets for public sector bodies</a:t>
            </a:r>
            <a:r>
              <a:rPr lang="en-GB" sz="2000" dirty="0"/>
              <a:t> – consulted on new duty on public sector to have 2.3% of its workforce comprised of apprenticeships</a:t>
            </a:r>
            <a:endParaRPr lang="en-GB" sz="2000" b="1" dirty="0"/>
          </a:p>
          <a:p>
            <a:endParaRPr lang="en-GB" sz="1000" dirty="0"/>
          </a:p>
          <a:p>
            <a:r>
              <a:rPr lang="en-GB" sz="2000" b="1" dirty="0"/>
              <a:t>But a step change in the scale and quality of the apprenticeship programme also requires a step change in funding. </a:t>
            </a:r>
          </a:p>
        </p:txBody>
      </p:sp>
      <p:sp>
        <p:nvSpPr>
          <p:cNvPr id="2" name="Slide Number Placeholder 1"/>
          <p:cNvSpPr>
            <a:spLocks noGrp="1"/>
          </p:cNvSpPr>
          <p:nvPr>
            <p:ph type="sldNum" sz="quarter" idx="12"/>
          </p:nvPr>
        </p:nvSpPr>
        <p:spPr/>
        <p:txBody>
          <a:bodyPr/>
          <a:lstStyle/>
          <a:p>
            <a:fld id="{148B6853-4C35-4469-A4A9-845EAD63436B}" type="slidenum">
              <a:rPr lang="en-GB" smtClean="0"/>
              <a:t>2</a:t>
            </a:fld>
            <a:endParaRPr lang="en-GB"/>
          </a:p>
        </p:txBody>
      </p:sp>
    </p:spTree>
    <p:extLst>
      <p:ext uri="{BB962C8B-B14F-4D97-AF65-F5344CB8AC3E}">
        <p14:creationId xmlns:p14="http://schemas.microsoft.com/office/powerpoint/2010/main" val="2861767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4"/>
          <p:cNvSpPr/>
          <p:nvPr/>
        </p:nvSpPr>
        <p:spPr>
          <a:xfrm>
            <a:off x="6156175" y="4365104"/>
            <a:ext cx="3312368" cy="7200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r>
              <a:rPr lang="en-GB" b="1" dirty="0">
                <a:solidFill>
                  <a:schemeClr val="bg1"/>
                </a:solidFill>
              </a:rPr>
              <a:t>…and employers are investing less in training</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45984" y="169476"/>
            <a:ext cx="6508769" cy="523220"/>
          </a:xfrm>
          <a:prstGeom prst="rect">
            <a:avLst/>
          </a:prstGeom>
          <a:noFill/>
        </p:spPr>
        <p:txBody>
          <a:bodyPr wrap="none" rtlCol="0">
            <a:spAutoFit/>
          </a:bodyPr>
          <a:lstStyle/>
          <a:p>
            <a:r>
              <a:rPr lang="en-GB" sz="2800" b="1" dirty="0">
                <a:solidFill>
                  <a:schemeClr val="bg1"/>
                </a:solidFill>
              </a:rPr>
              <a:t>Action is needed to address current trends</a:t>
            </a:r>
          </a:p>
        </p:txBody>
      </p:sp>
      <p:graphicFrame>
        <p:nvGraphicFramePr>
          <p:cNvPr id="6" name="Chart 5"/>
          <p:cNvGraphicFramePr/>
          <p:nvPr>
            <p:extLst>
              <p:ext uri="{D42A27DB-BD31-4B8C-83A1-F6EECF244321}">
                <p14:modId xmlns:p14="http://schemas.microsoft.com/office/powerpoint/2010/main" val="4222074907"/>
              </p:ext>
            </p:extLst>
          </p:nvPr>
        </p:nvGraphicFramePr>
        <p:xfrm>
          <a:off x="145984" y="3645024"/>
          <a:ext cx="4861740" cy="2592288"/>
        </p:xfrm>
        <a:graphic>
          <a:graphicData uri="http://schemas.openxmlformats.org/drawingml/2006/chart">
            <c:chart xmlns:c="http://schemas.openxmlformats.org/drawingml/2006/chart" xmlns:r="http://schemas.openxmlformats.org/officeDocument/2006/relationships" r:id="rId4"/>
          </a:graphicData>
        </a:graphic>
      </p:graphicFrame>
      <p:grpSp>
        <p:nvGrpSpPr>
          <p:cNvPr id="13" name="Group 12"/>
          <p:cNvGrpSpPr/>
          <p:nvPr/>
        </p:nvGrpSpPr>
        <p:grpSpPr>
          <a:xfrm>
            <a:off x="145985" y="1252770"/>
            <a:ext cx="2987423" cy="1168117"/>
            <a:chOff x="4358296" y="45000"/>
            <a:chExt cx="1390610" cy="1226708"/>
          </a:xfrm>
        </p:grpSpPr>
        <p:sp>
          <p:nvSpPr>
            <p:cNvPr id="14" name="Rounded Rectangle 13"/>
            <p:cNvSpPr/>
            <p:nvPr/>
          </p:nvSpPr>
          <p:spPr>
            <a:xfrm>
              <a:off x="4369249"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Rounded Rectangle 4"/>
            <p:cNvSpPr/>
            <p:nvPr/>
          </p:nvSpPr>
          <p:spPr>
            <a:xfrm>
              <a:off x="4358296"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algn="ctr"/>
              <a:r>
                <a:rPr lang="en-GB" b="1" dirty="0"/>
                <a:t>UK productivity lags behind other developed economies…</a:t>
              </a:r>
            </a:p>
          </p:txBody>
        </p:sp>
      </p:grpSp>
      <p:sp>
        <p:nvSpPr>
          <p:cNvPr id="16" name="Rounded Rectangle 15"/>
          <p:cNvSpPr/>
          <p:nvPr/>
        </p:nvSpPr>
        <p:spPr>
          <a:xfrm>
            <a:off x="5436096" y="4365104"/>
            <a:ext cx="2963893" cy="1008112"/>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algn="ctr"/>
            <a:r>
              <a:rPr lang="en-GB" b="1" dirty="0"/>
              <a:t>… and employers are investing less in training </a:t>
            </a:r>
          </a:p>
        </p:txBody>
      </p:sp>
      <p:pic>
        <p:nvPicPr>
          <p:cNvPr id="3" name="Picture 2" descr="image00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0000" y="831850"/>
            <a:ext cx="5143035" cy="2741166"/>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323528" y="3284984"/>
            <a:ext cx="4572000" cy="692497"/>
          </a:xfrm>
          <a:prstGeom prst="rect">
            <a:avLst/>
          </a:prstGeom>
        </p:spPr>
        <p:txBody>
          <a:bodyPr>
            <a:spAutoFit/>
          </a:bodyPr>
          <a:lstStyle/>
          <a:p>
            <a:pPr algn="ctr"/>
            <a:r>
              <a:rPr lang="en-US" sz="1300" i="1" dirty="0"/>
              <a:t>Number of employees who worked fewer hours than usual because they attended a training course away from their workplace</a:t>
            </a:r>
          </a:p>
        </p:txBody>
      </p:sp>
      <p:sp>
        <p:nvSpPr>
          <p:cNvPr id="2" name="Slide Number Placeholder 1"/>
          <p:cNvSpPr>
            <a:spLocks noGrp="1"/>
          </p:cNvSpPr>
          <p:nvPr>
            <p:ph type="sldNum" sz="quarter" idx="12"/>
          </p:nvPr>
        </p:nvSpPr>
        <p:spPr/>
        <p:txBody>
          <a:bodyPr/>
          <a:lstStyle/>
          <a:p>
            <a:fld id="{148B6853-4C35-4469-A4A9-845EAD63436B}" type="slidenum">
              <a:rPr lang="en-GB" smtClean="0"/>
              <a:t>3</a:t>
            </a:fld>
            <a:endParaRPr lang="en-GB"/>
          </a:p>
        </p:txBody>
      </p:sp>
    </p:spTree>
    <p:extLst>
      <p:ext uri="{BB962C8B-B14F-4D97-AF65-F5344CB8AC3E}">
        <p14:creationId xmlns:p14="http://schemas.microsoft.com/office/powerpoint/2010/main" val="16592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2753446" cy="523220"/>
          </a:xfrm>
          <a:prstGeom prst="rect">
            <a:avLst/>
          </a:prstGeom>
          <a:noFill/>
        </p:spPr>
        <p:txBody>
          <a:bodyPr wrap="none" rtlCol="0">
            <a:spAutoFit/>
          </a:bodyPr>
          <a:lstStyle/>
          <a:p>
            <a:r>
              <a:rPr lang="en-GB" sz="2800" b="1" dirty="0">
                <a:solidFill>
                  <a:schemeClr val="bg1"/>
                </a:solidFill>
              </a:rPr>
              <a:t>What is the levy?</a:t>
            </a:r>
          </a:p>
        </p:txBody>
      </p:sp>
      <p:sp>
        <p:nvSpPr>
          <p:cNvPr id="8" name="TextBox 7"/>
          <p:cNvSpPr txBox="1"/>
          <p:nvPr/>
        </p:nvSpPr>
        <p:spPr>
          <a:xfrm>
            <a:off x="251520" y="873526"/>
            <a:ext cx="8640960" cy="6555641"/>
          </a:xfrm>
          <a:prstGeom prst="rect">
            <a:avLst/>
          </a:prstGeom>
          <a:noFill/>
        </p:spPr>
        <p:txBody>
          <a:bodyPr wrap="square" rtlCol="0">
            <a:spAutoFit/>
          </a:bodyPr>
          <a:lstStyle/>
          <a:p>
            <a:pPr marL="457200" indent="-457200">
              <a:buFont typeface="Arial" panose="020B0604020202020204" pitchFamily="34" charset="0"/>
              <a:buChar char="•"/>
            </a:pPr>
            <a:r>
              <a:rPr lang="en-GB" sz="2000" dirty="0"/>
              <a:t>The Apprenticeship Levy will be a levy on UK employers to fund new apprenticeships</a:t>
            </a:r>
          </a:p>
          <a:p>
            <a:pPr marL="457200" indent="-457200">
              <a:buFont typeface="Arial" panose="020B0604020202020204" pitchFamily="34" charset="0"/>
              <a:buChar char="•"/>
            </a:pPr>
            <a:endParaRPr lang="en-GB" sz="2000" b="1" dirty="0"/>
          </a:p>
          <a:p>
            <a:pPr marL="457200" indent="-457200">
              <a:buFont typeface="Arial" panose="020B0604020202020204" pitchFamily="34" charset="0"/>
              <a:buChar char="•"/>
            </a:pPr>
            <a:r>
              <a:rPr lang="en-GB" sz="2000" b="1" dirty="0"/>
              <a:t>The levy will be 0.5%</a:t>
            </a:r>
            <a:r>
              <a:rPr lang="en-GB" sz="2000" dirty="0"/>
              <a:t> </a:t>
            </a:r>
            <a:r>
              <a:rPr lang="en-GB" sz="2000" b="1" dirty="0"/>
              <a:t>of the pay bill</a:t>
            </a:r>
            <a:r>
              <a:rPr lang="en-GB" sz="2000" dirty="0"/>
              <a:t>, paid through PAYE</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1" dirty="0"/>
              <a:t>An</a:t>
            </a:r>
            <a:r>
              <a:rPr lang="en-GB" sz="2000" dirty="0"/>
              <a:t> </a:t>
            </a:r>
            <a:r>
              <a:rPr lang="en-GB" sz="2000" b="1" dirty="0"/>
              <a:t>allowance of £15,000</a:t>
            </a:r>
            <a:r>
              <a:rPr lang="en-GB" sz="2000" dirty="0"/>
              <a:t> to offset against levy liability</a:t>
            </a:r>
          </a:p>
          <a:p>
            <a:pPr lvl="1"/>
            <a:r>
              <a:rPr lang="en-GB" sz="2000" dirty="0"/>
              <a:t>The levy allowance is </a:t>
            </a:r>
            <a:r>
              <a:rPr lang="en-GB" sz="2000" u="sng" dirty="0"/>
              <a:t>not a cash payment </a:t>
            </a:r>
            <a:r>
              <a:rPr lang="en-GB" sz="2000" dirty="0"/>
              <a:t>and cannot be used to purchase apprenticeship training</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dirty="0"/>
              <a:t>Any UK employer, in any sector, with</a:t>
            </a:r>
          </a:p>
          <a:p>
            <a:pPr lvl="1"/>
            <a:r>
              <a:rPr lang="en-GB" sz="2000" dirty="0"/>
              <a:t>a </a:t>
            </a:r>
            <a:r>
              <a:rPr lang="en-GB" sz="2000" b="1" dirty="0"/>
              <a:t>pay bill of more than £3 million</a:t>
            </a:r>
            <a:r>
              <a:rPr lang="en-GB" sz="2000" dirty="0"/>
              <a:t> per</a:t>
            </a:r>
          </a:p>
          <a:p>
            <a:pPr lvl="1"/>
            <a:r>
              <a:rPr lang="en-GB" sz="2000" dirty="0"/>
              <a:t>year is liable to pay the levy</a:t>
            </a:r>
          </a:p>
          <a:p>
            <a:endParaRPr lang="en-GB" sz="2000" dirty="0"/>
          </a:p>
          <a:p>
            <a:pPr marL="457200" indent="-457200">
              <a:buFont typeface="Arial" panose="020B0604020202020204" pitchFamily="34" charset="0"/>
              <a:buChar char="•"/>
            </a:pPr>
            <a:r>
              <a:rPr lang="en-GB" sz="2000" dirty="0"/>
              <a:t>Employers in England who pay the </a:t>
            </a:r>
          </a:p>
          <a:p>
            <a:pPr lvl="1"/>
            <a:r>
              <a:rPr lang="en-GB" sz="2000" dirty="0"/>
              <a:t>levy and are committed to </a:t>
            </a:r>
          </a:p>
          <a:p>
            <a:pPr lvl="1"/>
            <a:r>
              <a:rPr lang="en-GB" sz="2000" dirty="0"/>
              <a:t>apprenticeship training </a:t>
            </a:r>
            <a:r>
              <a:rPr lang="en-GB" sz="2000" b="1" dirty="0"/>
              <a:t>will be able </a:t>
            </a:r>
          </a:p>
          <a:p>
            <a:pPr lvl="1"/>
            <a:r>
              <a:rPr lang="en-GB" sz="2000" b="1" dirty="0"/>
              <a:t>to get out more than they pay into </a:t>
            </a:r>
          </a:p>
          <a:p>
            <a:pPr lvl="1"/>
            <a:r>
              <a:rPr lang="en-GB" sz="2000" b="1" dirty="0"/>
              <a:t>the levy</a:t>
            </a:r>
            <a:r>
              <a:rPr lang="en-GB" sz="2000" dirty="0"/>
              <a:t>, through a </a:t>
            </a:r>
            <a:r>
              <a:rPr lang="en-GB" sz="2000" b="1" dirty="0"/>
              <a:t>top-up</a:t>
            </a:r>
            <a:r>
              <a:rPr lang="en-GB" sz="2000" dirty="0"/>
              <a:t> to their </a:t>
            </a:r>
          </a:p>
          <a:p>
            <a:pPr lvl="1"/>
            <a:r>
              <a:rPr lang="en-GB" sz="2000" dirty="0"/>
              <a:t>digital accounts</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endParaRPr lang="en-GB" sz="2000" dirty="0"/>
          </a:p>
        </p:txBody>
      </p:sp>
      <p:pic>
        <p:nvPicPr>
          <p:cNvPr id="6" name="Picture 2" descr="C:\Users\howarthj\AppData\Local\Microsoft\Windows\Temporary Internet Files\Content.Outlook\QEHCF66G\Levy Infographic (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4088" y="3645024"/>
            <a:ext cx="3477006" cy="2783205"/>
          </a:xfrm>
          <a:prstGeom prst="rect">
            <a:avLst/>
          </a:prstGeom>
          <a:noFill/>
          <a:extLst>
            <a:ext uri="{909E8E84-426E-40dd-AFC4-6F175D3DCCD1}">
              <a14:hiddenFill xmlns:a14="http://schemas.microsoft.com/office/drawing/2010/main" xmlns="">
                <a:solidFill>
                  <a:srgbClr val="FFFFFF"/>
                </a:solidFill>
              </a14:hiddenFill>
            </a:ext>
          </a:extLst>
        </p:spPr>
      </p:pic>
      <p:sp>
        <p:nvSpPr>
          <p:cNvPr id="2" name="Slide Number Placeholder 1"/>
          <p:cNvSpPr>
            <a:spLocks noGrp="1"/>
          </p:cNvSpPr>
          <p:nvPr>
            <p:ph type="sldNum" sz="quarter" idx="12"/>
          </p:nvPr>
        </p:nvSpPr>
        <p:spPr/>
        <p:txBody>
          <a:bodyPr/>
          <a:lstStyle/>
          <a:p>
            <a:fld id="{148B6853-4C35-4469-A4A9-845EAD63436B}" type="slidenum">
              <a:rPr lang="en-GB" smtClean="0"/>
              <a:t>4</a:t>
            </a:fld>
            <a:endParaRPr lang="en-GB"/>
          </a:p>
        </p:txBody>
      </p:sp>
    </p:spTree>
    <p:extLst>
      <p:ext uri="{BB962C8B-B14F-4D97-AF65-F5344CB8AC3E}">
        <p14:creationId xmlns:p14="http://schemas.microsoft.com/office/powerpoint/2010/main" val="1491674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2514086" cy="523220"/>
          </a:xfrm>
          <a:prstGeom prst="rect">
            <a:avLst/>
          </a:prstGeom>
          <a:noFill/>
        </p:spPr>
        <p:txBody>
          <a:bodyPr wrap="none" rtlCol="0">
            <a:spAutoFit/>
          </a:bodyPr>
          <a:lstStyle/>
          <a:p>
            <a:r>
              <a:rPr lang="en-GB" sz="2800" b="1" dirty="0">
                <a:solidFill>
                  <a:prstClr val="white"/>
                </a:solidFill>
              </a:rPr>
              <a:t>Paying the levy </a:t>
            </a:r>
          </a:p>
        </p:txBody>
      </p:sp>
      <p:sp>
        <p:nvSpPr>
          <p:cNvPr id="5" name="Rectangle 4"/>
          <p:cNvSpPr/>
          <p:nvPr/>
        </p:nvSpPr>
        <p:spPr>
          <a:xfrm>
            <a:off x="179512" y="980728"/>
            <a:ext cx="8784976" cy="6740307"/>
          </a:xfrm>
          <a:prstGeom prst="rect">
            <a:avLst/>
          </a:prstGeom>
        </p:spPr>
        <p:txBody>
          <a:bodyPr wrap="square">
            <a:spAutoFit/>
          </a:bodyPr>
          <a:lstStyle/>
          <a:p>
            <a:endParaRPr lang="en-GB" b="1"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endParaRPr lang="en-GB" b="1" dirty="0">
              <a:solidFill>
                <a:prstClr val="black"/>
              </a:solidFill>
            </a:endParaRPr>
          </a:p>
          <a:p>
            <a:pPr marL="285750" indent="-285750">
              <a:buFont typeface="Arial" panose="020B0604020202020204" pitchFamily="34" charset="0"/>
              <a:buChar char="•"/>
            </a:pPr>
            <a:endParaRPr lang="en-GB" dirty="0">
              <a:solidFill>
                <a:prstClr val="black"/>
              </a:solidFill>
            </a:endParaRPr>
          </a:p>
          <a:p>
            <a:pPr marL="285750" indent="-285750">
              <a:buFont typeface="Arial" panose="020B0604020202020204" pitchFamily="34" charset="0"/>
              <a:buChar char="•"/>
            </a:pPr>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a:p>
            <a:endParaRPr lang="en-GB" dirty="0">
              <a:solidFill>
                <a:prstClr val="black"/>
              </a:solidFill>
            </a:endParaRPr>
          </a:p>
        </p:txBody>
      </p:sp>
      <p:sp>
        <p:nvSpPr>
          <p:cNvPr id="6" name="Rectangle 5"/>
          <p:cNvSpPr/>
          <p:nvPr/>
        </p:nvSpPr>
        <p:spPr>
          <a:xfrm>
            <a:off x="401271" y="1437582"/>
            <a:ext cx="4139952" cy="3139321"/>
          </a:xfrm>
          <a:prstGeom prst="rect">
            <a:avLst/>
          </a:prstGeom>
          <a:ln w="28575">
            <a:solidFill>
              <a:schemeClr val="tx2">
                <a:lumMod val="75000"/>
              </a:schemeClr>
            </a:solidFill>
          </a:ln>
        </p:spPr>
        <p:txBody>
          <a:bodyPr wrap="square">
            <a:spAutoFit/>
          </a:bodyPr>
          <a:lstStyle/>
          <a:p>
            <a:pPr marL="342900" indent="-342900">
              <a:buFont typeface="Arial" panose="020B0604020202020204" pitchFamily="34" charset="0"/>
              <a:buChar char="•"/>
            </a:pPr>
            <a:r>
              <a:rPr lang="en-GB" dirty="0">
                <a:solidFill>
                  <a:prstClr val="black"/>
                </a:solidFill>
              </a:rPr>
              <a:t>Employer of </a:t>
            </a:r>
            <a:r>
              <a:rPr lang="en-GB" b="1" dirty="0">
                <a:solidFill>
                  <a:srgbClr val="C00000"/>
                </a:solidFill>
              </a:rPr>
              <a:t>250 employees</a:t>
            </a:r>
            <a:r>
              <a:rPr lang="en-GB" dirty="0">
                <a:solidFill>
                  <a:prstClr val="black"/>
                </a:solidFill>
              </a:rPr>
              <a:t>, each with a gross salary of £20,000.</a:t>
            </a:r>
          </a:p>
          <a:p>
            <a:r>
              <a:rPr lang="en-GB" dirty="0">
                <a:solidFill>
                  <a:prstClr val="black"/>
                </a:solidFill>
              </a:rPr>
              <a:t>	 </a:t>
            </a:r>
          </a:p>
          <a:p>
            <a:pPr marL="342900" indent="-342900">
              <a:buFont typeface="Arial" panose="020B0604020202020204" pitchFamily="34" charset="0"/>
              <a:buChar char="•"/>
            </a:pPr>
            <a:r>
              <a:rPr lang="en-GB" dirty="0">
                <a:solidFill>
                  <a:prstClr val="black"/>
                </a:solidFill>
              </a:rPr>
              <a:t>Pay bill: 250 x £20,000 = </a:t>
            </a:r>
            <a:r>
              <a:rPr lang="en-GB" b="1" dirty="0">
                <a:solidFill>
                  <a:prstClr val="black"/>
                </a:solidFill>
              </a:rPr>
              <a:t>£5,000,000 </a:t>
            </a:r>
            <a:r>
              <a:rPr lang="en-GB" dirty="0">
                <a:solidFill>
                  <a:prstClr val="black"/>
                </a:solidFill>
              </a:rPr>
              <a:t>	</a:t>
            </a:r>
          </a:p>
          <a:p>
            <a:endParaRPr lang="en-GB" dirty="0">
              <a:solidFill>
                <a:prstClr val="black"/>
              </a:solidFill>
            </a:endParaRPr>
          </a:p>
          <a:p>
            <a:pPr marL="342900" indent="-342900">
              <a:buFont typeface="Arial" panose="020B0604020202020204" pitchFamily="34" charset="0"/>
              <a:buChar char="•"/>
            </a:pPr>
            <a:r>
              <a:rPr lang="en-GB" dirty="0">
                <a:solidFill>
                  <a:prstClr val="black"/>
                </a:solidFill>
              </a:rPr>
              <a:t>Levy sum: 0.5% x £5,000,000 = </a:t>
            </a:r>
            <a:r>
              <a:rPr lang="en-GB" b="1" dirty="0">
                <a:solidFill>
                  <a:prstClr val="black"/>
                </a:solidFill>
              </a:rPr>
              <a:t>£25,000	</a:t>
            </a:r>
          </a:p>
          <a:p>
            <a:pPr marL="342900" indent="-342900">
              <a:buFont typeface="Arial" panose="020B0604020202020204" pitchFamily="34" charset="0"/>
              <a:buChar char="•"/>
            </a:pPr>
            <a:endParaRPr lang="en-GB" b="1" dirty="0">
              <a:solidFill>
                <a:prstClr val="black"/>
              </a:solidFill>
            </a:endParaRPr>
          </a:p>
          <a:p>
            <a:pPr marL="342900" indent="-342900">
              <a:buFont typeface="Arial" panose="020B0604020202020204" pitchFamily="34" charset="0"/>
              <a:buChar char="•"/>
            </a:pPr>
            <a:r>
              <a:rPr lang="en-GB" dirty="0">
                <a:solidFill>
                  <a:prstClr val="black"/>
                </a:solidFill>
              </a:rPr>
              <a:t>Allowance: £25,000 - £15,000 = </a:t>
            </a:r>
          </a:p>
          <a:p>
            <a:pPr lvl="1"/>
            <a:r>
              <a:rPr lang="en-GB" b="1" dirty="0">
                <a:solidFill>
                  <a:srgbClr val="C00000"/>
                </a:solidFill>
              </a:rPr>
              <a:t>£10,000 annual levy payment 	</a:t>
            </a:r>
          </a:p>
        </p:txBody>
      </p:sp>
      <p:sp>
        <p:nvSpPr>
          <p:cNvPr id="7" name="Rectangle 6"/>
          <p:cNvSpPr/>
          <p:nvPr/>
        </p:nvSpPr>
        <p:spPr>
          <a:xfrm>
            <a:off x="4644008" y="1427003"/>
            <a:ext cx="4139952" cy="3139321"/>
          </a:xfrm>
          <a:prstGeom prst="rect">
            <a:avLst/>
          </a:prstGeom>
          <a:ln w="28575">
            <a:solidFill>
              <a:schemeClr val="tx2">
                <a:lumMod val="75000"/>
              </a:schemeClr>
            </a:solidFill>
          </a:ln>
        </p:spPr>
        <p:txBody>
          <a:bodyPr wrap="square">
            <a:spAutoFit/>
          </a:bodyPr>
          <a:lstStyle/>
          <a:p>
            <a:pPr marL="342900" indent="-342900">
              <a:buFont typeface="Arial" panose="020B0604020202020204" pitchFamily="34" charset="0"/>
              <a:buChar char="•"/>
            </a:pPr>
            <a:r>
              <a:rPr lang="en-GB" dirty="0">
                <a:solidFill>
                  <a:prstClr val="black"/>
                </a:solidFill>
              </a:rPr>
              <a:t>Employer of </a:t>
            </a:r>
            <a:r>
              <a:rPr lang="en-GB" b="1" dirty="0">
                <a:solidFill>
                  <a:srgbClr val="C00000"/>
                </a:solidFill>
              </a:rPr>
              <a:t>100 employees</a:t>
            </a:r>
            <a:r>
              <a:rPr lang="en-GB" dirty="0">
                <a:solidFill>
                  <a:prstClr val="black"/>
                </a:solidFill>
              </a:rPr>
              <a:t>, each with a gross salary of £20,000.</a:t>
            </a:r>
          </a:p>
          <a:p>
            <a:r>
              <a:rPr lang="en-GB" dirty="0">
                <a:solidFill>
                  <a:prstClr val="black"/>
                </a:solidFill>
              </a:rPr>
              <a:t>	 </a:t>
            </a:r>
          </a:p>
          <a:p>
            <a:pPr marL="342900" indent="-342900">
              <a:buFont typeface="Arial" panose="020B0604020202020204" pitchFamily="34" charset="0"/>
              <a:buChar char="•"/>
            </a:pPr>
            <a:r>
              <a:rPr lang="en-GB" dirty="0">
                <a:solidFill>
                  <a:prstClr val="black"/>
                </a:solidFill>
              </a:rPr>
              <a:t>Pay bill: 100 x £20,000 = </a:t>
            </a:r>
            <a:r>
              <a:rPr lang="en-GB" b="1" dirty="0">
                <a:solidFill>
                  <a:prstClr val="black"/>
                </a:solidFill>
              </a:rPr>
              <a:t>£2,000,000 </a:t>
            </a:r>
            <a:r>
              <a:rPr lang="en-GB" dirty="0">
                <a:solidFill>
                  <a:prstClr val="black"/>
                </a:solidFill>
              </a:rPr>
              <a:t>	</a:t>
            </a:r>
          </a:p>
          <a:p>
            <a:endParaRPr lang="en-GB" dirty="0">
              <a:solidFill>
                <a:prstClr val="black"/>
              </a:solidFill>
            </a:endParaRPr>
          </a:p>
          <a:p>
            <a:pPr marL="342900" indent="-342900">
              <a:buFont typeface="Arial" panose="020B0604020202020204" pitchFamily="34" charset="0"/>
              <a:buChar char="•"/>
            </a:pPr>
            <a:r>
              <a:rPr lang="en-GB" dirty="0">
                <a:solidFill>
                  <a:prstClr val="black"/>
                </a:solidFill>
              </a:rPr>
              <a:t>Levy sum: 0.5% x £2,000,000 = </a:t>
            </a:r>
            <a:r>
              <a:rPr lang="en-GB" b="1" dirty="0">
                <a:solidFill>
                  <a:prstClr val="black"/>
                </a:solidFill>
              </a:rPr>
              <a:t>£10,000	</a:t>
            </a:r>
          </a:p>
          <a:p>
            <a:pPr marL="342900" indent="-342900">
              <a:buFont typeface="Arial" panose="020B0604020202020204" pitchFamily="34" charset="0"/>
              <a:buChar char="•"/>
            </a:pPr>
            <a:endParaRPr lang="en-GB" b="1" dirty="0">
              <a:solidFill>
                <a:prstClr val="black"/>
              </a:solidFill>
            </a:endParaRPr>
          </a:p>
          <a:p>
            <a:pPr marL="342900" indent="-342900">
              <a:buFont typeface="Arial" panose="020B0604020202020204" pitchFamily="34" charset="0"/>
              <a:buChar char="•"/>
            </a:pPr>
            <a:r>
              <a:rPr lang="en-GB" dirty="0">
                <a:solidFill>
                  <a:prstClr val="black"/>
                </a:solidFill>
              </a:rPr>
              <a:t>Allowance: £10,000 - £15,000 =</a:t>
            </a:r>
          </a:p>
          <a:p>
            <a:pPr lvl="1"/>
            <a:r>
              <a:rPr lang="en-GB" b="1" dirty="0">
                <a:solidFill>
                  <a:srgbClr val="C00000"/>
                </a:solidFill>
              </a:rPr>
              <a:t>£0 annual levy payment 	</a:t>
            </a:r>
          </a:p>
        </p:txBody>
      </p:sp>
      <p:sp>
        <p:nvSpPr>
          <p:cNvPr id="8" name="Rectangle 7"/>
          <p:cNvSpPr/>
          <p:nvPr/>
        </p:nvSpPr>
        <p:spPr>
          <a:xfrm>
            <a:off x="401270" y="980728"/>
            <a:ext cx="4169529" cy="369332"/>
          </a:xfrm>
          <a:prstGeom prst="rect">
            <a:avLst/>
          </a:prstGeom>
          <a:solidFill>
            <a:schemeClr val="tx2">
              <a:lumMod val="20000"/>
              <a:lumOff val="80000"/>
            </a:schemeClr>
          </a:solidFill>
        </p:spPr>
        <p:txBody>
          <a:bodyPr wrap="square">
            <a:spAutoFit/>
          </a:bodyPr>
          <a:lstStyle/>
          <a:p>
            <a:pPr algn="ctr"/>
            <a:r>
              <a:rPr lang="en-GB" b="1" dirty="0">
                <a:solidFill>
                  <a:prstClr val="black"/>
                </a:solidFill>
              </a:rPr>
              <a:t>LEVY PAYING EMPLOYER</a:t>
            </a:r>
          </a:p>
        </p:txBody>
      </p:sp>
      <p:sp>
        <p:nvSpPr>
          <p:cNvPr id="9" name="Rectangle 8"/>
          <p:cNvSpPr/>
          <p:nvPr/>
        </p:nvSpPr>
        <p:spPr>
          <a:xfrm>
            <a:off x="4629219" y="986082"/>
            <a:ext cx="4169529" cy="369332"/>
          </a:xfrm>
          <a:prstGeom prst="rect">
            <a:avLst/>
          </a:prstGeom>
          <a:solidFill>
            <a:schemeClr val="accent4">
              <a:lumMod val="40000"/>
              <a:lumOff val="60000"/>
            </a:schemeClr>
          </a:solidFill>
        </p:spPr>
        <p:txBody>
          <a:bodyPr wrap="square">
            <a:spAutoFit/>
          </a:bodyPr>
          <a:lstStyle/>
          <a:p>
            <a:pPr algn="ctr"/>
            <a:r>
              <a:rPr lang="en-GB" b="1" dirty="0">
                <a:solidFill>
                  <a:prstClr val="black"/>
                </a:solidFill>
              </a:rPr>
              <a:t>NON-LEVY PAYING EMPLOYER</a:t>
            </a:r>
          </a:p>
        </p:txBody>
      </p:sp>
      <p:sp>
        <p:nvSpPr>
          <p:cNvPr id="2" name="Slide Number Placeholder 1"/>
          <p:cNvSpPr>
            <a:spLocks noGrp="1"/>
          </p:cNvSpPr>
          <p:nvPr>
            <p:ph type="sldNum" sz="quarter" idx="12"/>
          </p:nvPr>
        </p:nvSpPr>
        <p:spPr/>
        <p:txBody>
          <a:bodyPr/>
          <a:lstStyle/>
          <a:p>
            <a:fld id="{148B6853-4C35-4469-A4A9-845EAD63436B}" type="slidenum">
              <a:rPr lang="en-GB" smtClean="0"/>
              <a:t>5</a:t>
            </a:fld>
            <a:endParaRPr lang="en-GB"/>
          </a:p>
        </p:txBody>
      </p:sp>
    </p:spTree>
    <p:extLst>
      <p:ext uri="{BB962C8B-B14F-4D97-AF65-F5344CB8AC3E}">
        <p14:creationId xmlns:p14="http://schemas.microsoft.com/office/powerpoint/2010/main" val="1586033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5567934" cy="523220"/>
          </a:xfrm>
          <a:prstGeom prst="rect">
            <a:avLst/>
          </a:prstGeom>
          <a:noFill/>
        </p:spPr>
        <p:txBody>
          <a:bodyPr wrap="none" rtlCol="0">
            <a:spAutoFit/>
          </a:bodyPr>
          <a:lstStyle/>
          <a:p>
            <a:r>
              <a:rPr lang="en-GB" sz="2800" b="1" dirty="0">
                <a:solidFill>
                  <a:schemeClr val="bg1"/>
                </a:solidFill>
              </a:rPr>
              <a:t>The English apprenticeships system</a:t>
            </a:r>
          </a:p>
        </p:txBody>
      </p:sp>
      <p:sp>
        <p:nvSpPr>
          <p:cNvPr id="8" name="Rectangle 7"/>
          <p:cNvSpPr/>
          <p:nvPr/>
        </p:nvSpPr>
        <p:spPr>
          <a:xfrm>
            <a:off x="91884" y="893619"/>
            <a:ext cx="8944611" cy="3477875"/>
          </a:xfrm>
          <a:prstGeom prst="rect">
            <a:avLst/>
          </a:prstGeom>
        </p:spPr>
        <p:txBody>
          <a:bodyPr wrap="square">
            <a:spAutoFit/>
          </a:bodyPr>
          <a:lstStyle/>
          <a:p>
            <a:pPr marL="342900" indent="-342900">
              <a:buFont typeface="Arial" panose="020B0604020202020204" pitchFamily="34" charset="0"/>
              <a:buChar char="•"/>
            </a:pPr>
            <a:r>
              <a:rPr lang="en-GB" sz="2000" dirty="0"/>
              <a:t>Education and training is a devolved policy, which means that authorities in each of the UK nations manage their own apprenticeship programmes. </a:t>
            </a:r>
            <a:r>
              <a:rPr lang="en-GB" sz="2000" b="1" dirty="0"/>
              <a:t>For operations in England, you will be entitled to funding as described in the rest of this presentation. </a:t>
            </a:r>
          </a:p>
          <a:p>
            <a:endParaRPr lang="en-GB" sz="2000" dirty="0"/>
          </a:p>
          <a:p>
            <a:pPr marL="342900" indent="-342900">
              <a:buFont typeface="Arial" panose="020B0604020202020204" pitchFamily="34" charset="0"/>
              <a:buChar char="•"/>
            </a:pPr>
            <a:r>
              <a:rPr lang="en-GB" sz="2000" dirty="0"/>
              <a:t>The amount entering your English digital apprenticeship service account will reflect what you have available to spend through the English apprenticeship system.  </a:t>
            </a:r>
          </a:p>
          <a:p>
            <a:endParaRPr lang="en-GB" sz="2000" dirty="0"/>
          </a:p>
          <a:p>
            <a:pPr marL="285750" indent="-285750">
              <a:buFont typeface="Arial" panose="020B0604020202020204" pitchFamily="34" charset="0"/>
              <a:buChar char="•"/>
            </a:pPr>
            <a:endParaRPr lang="en-GB" sz="2000" dirty="0"/>
          </a:p>
          <a:p>
            <a:endParaRPr lang="en-GB" sz="2000" dirty="0"/>
          </a:p>
        </p:txBody>
      </p:sp>
      <p:sp>
        <p:nvSpPr>
          <p:cNvPr id="2" name="Slide Number Placeholder 1"/>
          <p:cNvSpPr>
            <a:spLocks noGrp="1"/>
          </p:cNvSpPr>
          <p:nvPr>
            <p:ph type="sldNum" sz="quarter" idx="12"/>
          </p:nvPr>
        </p:nvSpPr>
        <p:spPr/>
        <p:txBody>
          <a:bodyPr/>
          <a:lstStyle/>
          <a:p>
            <a:fld id="{148B6853-4C35-4469-A4A9-845EAD63436B}" type="slidenum">
              <a:rPr lang="en-GB" smtClean="0"/>
              <a:t>6</a:t>
            </a:fld>
            <a:endParaRPr lang="en-GB"/>
          </a:p>
        </p:txBody>
      </p:sp>
    </p:spTree>
    <p:extLst>
      <p:ext uri="{BB962C8B-B14F-4D97-AF65-F5344CB8AC3E}">
        <p14:creationId xmlns:p14="http://schemas.microsoft.com/office/powerpoint/2010/main" val="387815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5107360" cy="523220"/>
          </a:xfrm>
          <a:prstGeom prst="rect">
            <a:avLst/>
          </a:prstGeom>
          <a:noFill/>
        </p:spPr>
        <p:txBody>
          <a:bodyPr wrap="none" rtlCol="0">
            <a:spAutoFit/>
          </a:bodyPr>
          <a:lstStyle/>
          <a:p>
            <a:r>
              <a:rPr lang="en-GB" sz="2800" b="1" dirty="0">
                <a:solidFill>
                  <a:schemeClr val="bg1"/>
                </a:solidFill>
              </a:rPr>
              <a:t>Getting out more than you put in</a:t>
            </a:r>
          </a:p>
        </p:txBody>
      </p:sp>
      <p:sp>
        <p:nvSpPr>
          <p:cNvPr id="9" name="Rectangle 8"/>
          <p:cNvSpPr/>
          <p:nvPr/>
        </p:nvSpPr>
        <p:spPr>
          <a:xfrm>
            <a:off x="4067944" y="3366439"/>
            <a:ext cx="4752528" cy="2554545"/>
          </a:xfrm>
          <a:prstGeom prst="rect">
            <a:avLst/>
          </a:prstGeom>
        </p:spPr>
        <p:txBody>
          <a:bodyPr wrap="square">
            <a:spAutoFit/>
          </a:bodyPr>
          <a:lstStyle/>
          <a:p>
            <a:pPr marL="342900" indent="-342900">
              <a:buFont typeface="Arial" panose="020B0604020202020204" pitchFamily="34" charset="0"/>
              <a:buChar char="•"/>
            </a:pPr>
            <a:r>
              <a:rPr lang="en-GB" sz="2000" dirty="0"/>
              <a:t>Employer has </a:t>
            </a:r>
            <a:r>
              <a:rPr lang="en-GB" sz="2000" b="1" dirty="0">
                <a:solidFill>
                  <a:srgbClr val="C00000"/>
                </a:solidFill>
              </a:rPr>
              <a:t>£12,000 annually entering their levy account </a:t>
            </a:r>
          </a:p>
          <a:p>
            <a:pPr marL="342900" indent="-342900">
              <a:buFont typeface="Arial" panose="020B0604020202020204" pitchFamily="34" charset="0"/>
              <a:buChar char="•"/>
            </a:pPr>
            <a:r>
              <a:rPr lang="en-GB" sz="2000" dirty="0"/>
              <a:t>Monthly account funding = </a:t>
            </a:r>
            <a:r>
              <a:rPr lang="en-GB" sz="2000" b="1" dirty="0"/>
              <a:t>£1,000</a:t>
            </a:r>
          </a:p>
          <a:p>
            <a:pPr marL="342900" indent="-342900">
              <a:buFont typeface="Arial" panose="020B0604020202020204" pitchFamily="34" charset="0"/>
              <a:buChar char="•"/>
            </a:pPr>
            <a:r>
              <a:rPr lang="en-GB" sz="2000" u="sng" dirty="0"/>
              <a:t>Top up</a:t>
            </a:r>
            <a:r>
              <a:rPr lang="en-GB" sz="2000" dirty="0"/>
              <a:t>: 10% x £1,000 = </a:t>
            </a:r>
            <a:r>
              <a:rPr lang="en-GB" sz="2000" b="1" dirty="0"/>
              <a:t>£100</a:t>
            </a:r>
          </a:p>
          <a:p>
            <a:pPr marL="342900" indent="-342900">
              <a:buFont typeface="Arial" panose="020B0604020202020204" pitchFamily="34" charset="0"/>
              <a:buChar char="•"/>
            </a:pPr>
            <a:r>
              <a:rPr lang="en-GB" sz="2000" dirty="0"/>
              <a:t>Levy monthly account increase: £1,000 + £100 = </a:t>
            </a:r>
            <a:r>
              <a:rPr lang="en-GB" sz="2000" b="1" dirty="0"/>
              <a:t>£1,100 </a:t>
            </a:r>
          </a:p>
          <a:p>
            <a:pPr marL="342900" indent="-342900">
              <a:buFont typeface="Arial" panose="020B0604020202020204" pitchFamily="34" charset="0"/>
              <a:buChar char="•"/>
            </a:pPr>
            <a:r>
              <a:rPr lang="en-GB" sz="2000" b="1" dirty="0">
                <a:solidFill>
                  <a:srgbClr val="C00000"/>
                </a:solidFill>
              </a:rPr>
              <a:t>£13,200 annually to spend on Apprenticeships 	</a:t>
            </a:r>
          </a:p>
        </p:txBody>
      </p:sp>
      <p:sp>
        <p:nvSpPr>
          <p:cNvPr id="8" name="Rectangle 7"/>
          <p:cNvSpPr/>
          <p:nvPr/>
        </p:nvSpPr>
        <p:spPr>
          <a:xfrm>
            <a:off x="91884" y="893619"/>
            <a:ext cx="8944611" cy="2308324"/>
          </a:xfrm>
          <a:prstGeom prst="rect">
            <a:avLst/>
          </a:prstGeom>
        </p:spPr>
        <p:txBody>
          <a:bodyPr wrap="square">
            <a:spAutoFit/>
          </a:bodyPr>
          <a:lstStyle/>
          <a:p>
            <a:r>
              <a:rPr lang="en-GB" sz="2400" dirty="0"/>
              <a:t>Employers who pay the levy and are committed to apprenticeships training will be able to get out more than they pay in to the levy. </a:t>
            </a:r>
          </a:p>
          <a:p>
            <a:endParaRPr lang="en-GB" sz="2400" dirty="0"/>
          </a:p>
          <a:p>
            <a:r>
              <a:rPr lang="en-GB" sz="2400" dirty="0"/>
              <a:t>The government will apply a </a:t>
            </a:r>
            <a:r>
              <a:rPr lang="en-GB" sz="2400" b="1" u="sng" dirty="0"/>
              <a:t>10% top-up </a:t>
            </a:r>
            <a:r>
              <a:rPr lang="en-GB" sz="2400" dirty="0"/>
              <a:t>to monthly funds entering levy paying employers’ digital accounts, for apprenticeship training in England, from April 2017. </a:t>
            </a:r>
          </a:p>
        </p:txBody>
      </p:sp>
      <p:grpSp>
        <p:nvGrpSpPr>
          <p:cNvPr id="13" name="Group 12"/>
          <p:cNvGrpSpPr/>
          <p:nvPr/>
        </p:nvGrpSpPr>
        <p:grpSpPr>
          <a:xfrm>
            <a:off x="516022" y="4254339"/>
            <a:ext cx="2987423" cy="584059"/>
            <a:chOff x="4358296" y="45000"/>
            <a:chExt cx="1390610" cy="1226708"/>
          </a:xfrm>
        </p:grpSpPr>
        <p:sp>
          <p:nvSpPr>
            <p:cNvPr id="14" name="Rounded Rectangle 13"/>
            <p:cNvSpPr/>
            <p:nvPr/>
          </p:nvSpPr>
          <p:spPr>
            <a:xfrm>
              <a:off x="4369249" y="45000"/>
              <a:ext cx="1379657" cy="1226708"/>
            </a:xfrm>
            <a:prstGeom prst="roundRect">
              <a:avLst>
                <a:gd name="adj" fmla="val 10000"/>
              </a:avLst>
            </a:prstGeom>
            <a:solidFill>
              <a:srgbClr val="0F243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Rounded Rectangle 4"/>
            <p:cNvSpPr/>
            <p:nvPr/>
          </p:nvSpPr>
          <p:spPr>
            <a:xfrm>
              <a:off x="4358296" y="45000"/>
              <a:ext cx="1379657" cy="81780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2456" tIns="92456" rIns="92456" bIns="49530" numCol="1" spcCol="1270" anchor="t" anchorCtr="0">
              <a:noAutofit/>
            </a:bodyPr>
            <a:lstStyle/>
            <a:p>
              <a:pPr algn="ctr"/>
              <a:r>
                <a:rPr lang="en-GB" sz="2400" b="1" dirty="0"/>
                <a:t>Worked example</a:t>
              </a:r>
            </a:p>
          </p:txBody>
        </p:sp>
      </p:grpSp>
      <p:sp>
        <p:nvSpPr>
          <p:cNvPr id="11" name="Left Brace 10"/>
          <p:cNvSpPr/>
          <p:nvPr/>
        </p:nvSpPr>
        <p:spPr>
          <a:xfrm>
            <a:off x="3551585" y="3284984"/>
            <a:ext cx="856286" cy="26360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GB">
              <a:solidFill>
                <a:srgbClr val="0E353E"/>
              </a:solidFill>
            </a:endParaRPr>
          </a:p>
        </p:txBody>
      </p:sp>
      <p:sp>
        <p:nvSpPr>
          <p:cNvPr id="2" name="Slide Number Placeholder 1"/>
          <p:cNvSpPr>
            <a:spLocks noGrp="1"/>
          </p:cNvSpPr>
          <p:nvPr>
            <p:ph type="sldNum" sz="quarter" idx="12"/>
          </p:nvPr>
        </p:nvSpPr>
        <p:spPr/>
        <p:txBody>
          <a:bodyPr/>
          <a:lstStyle/>
          <a:p>
            <a:fld id="{148B6853-4C35-4469-A4A9-845EAD63436B}" type="slidenum">
              <a:rPr lang="en-GB" smtClean="0"/>
              <a:t>7</a:t>
            </a:fld>
            <a:endParaRPr lang="en-GB"/>
          </a:p>
        </p:txBody>
      </p:sp>
    </p:spTree>
    <p:extLst>
      <p:ext uri="{BB962C8B-B14F-4D97-AF65-F5344CB8AC3E}">
        <p14:creationId xmlns:p14="http://schemas.microsoft.com/office/powerpoint/2010/main" val="357082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113097" y="3848120"/>
            <a:ext cx="8928992" cy="1420231"/>
          </a:xfrm>
          <a:prstGeom prst="rect">
            <a:avLst/>
          </a:prstGeom>
          <a:solidFill>
            <a:schemeClr val="accent5">
              <a:lumMod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prstClr val="white"/>
              </a:solidFill>
            </a:endParaRPr>
          </a:p>
        </p:txBody>
      </p:sp>
      <p:grpSp>
        <p:nvGrpSpPr>
          <p:cNvPr id="9" name="Group 8"/>
          <p:cNvGrpSpPr/>
          <p:nvPr/>
        </p:nvGrpSpPr>
        <p:grpSpPr>
          <a:xfrm>
            <a:off x="94513" y="908720"/>
            <a:ext cx="8928992" cy="5830817"/>
            <a:chOff x="94513" y="1150168"/>
            <a:chExt cx="8928992" cy="6182749"/>
          </a:xfrm>
        </p:grpSpPr>
        <p:sp>
          <p:nvSpPr>
            <p:cNvPr id="10" name="Rectangle 9"/>
            <p:cNvSpPr/>
            <p:nvPr/>
          </p:nvSpPr>
          <p:spPr>
            <a:xfrm>
              <a:off x="94513" y="1150168"/>
              <a:ext cx="8928992" cy="149143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 name="Rectangle 11"/>
            <p:cNvSpPr/>
            <p:nvPr/>
          </p:nvSpPr>
          <p:spPr>
            <a:xfrm>
              <a:off x="94513" y="5826965"/>
              <a:ext cx="8928992" cy="1505952"/>
            </a:xfrm>
            <a:prstGeom prst="rect">
              <a:avLst/>
            </a:prstGeom>
            <a:solidFill>
              <a:srgbClr val="0F243D"/>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solidFill>
                  <a:prstClr val="white"/>
                </a:solidFill>
              </a:endParaRPr>
            </a:p>
          </p:txBody>
        </p:sp>
        <p:sp>
          <p:nvSpPr>
            <p:cNvPr id="13" name="TextBox 12"/>
            <p:cNvSpPr txBox="1"/>
            <p:nvPr/>
          </p:nvSpPr>
          <p:spPr>
            <a:xfrm rot="16200000">
              <a:off x="-280005" y="6447019"/>
              <a:ext cx="1118372" cy="292388"/>
            </a:xfrm>
            <a:prstGeom prst="rect">
              <a:avLst/>
            </a:prstGeom>
            <a:noFill/>
          </p:spPr>
          <p:txBody>
            <a:bodyPr wrap="none" rtlCol="0">
              <a:spAutoFit/>
            </a:bodyPr>
            <a:lstStyle/>
            <a:p>
              <a:pPr>
                <a:spcAft>
                  <a:spcPts val="600"/>
                </a:spcAft>
              </a:pPr>
              <a:r>
                <a:rPr lang="en-GB" sz="1300" b="1" dirty="0">
                  <a:solidFill>
                    <a:prstClr val="white"/>
                  </a:solidFill>
                  <a:cs typeface="Calibri" pitchFamily="34" charset="0"/>
                </a:rPr>
                <a:t>Government</a:t>
              </a:r>
            </a:p>
          </p:txBody>
        </p:sp>
        <p:sp>
          <p:nvSpPr>
            <p:cNvPr id="14" name="TextBox 13"/>
            <p:cNvSpPr txBox="1"/>
            <p:nvPr/>
          </p:nvSpPr>
          <p:spPr>
            <a:xfrm rot="16200000">
              <a:off x="-31792" y="4759778"/>
              <a:ext cx="822002" cy="492443"/>
            </a:xfrm>
            <a:prstGeom prst="rect">
              <a:avLst/>
            </a:prstGeom>
            <a:noFill/>
          </p:spPr>
          <p:txBody>
            <a:bodyPr wrap="none" rtlCol="0">
              <a:spAutoFit/>
            </a:bodyPr>
            <a:lstStyle/>
            <a:p>
              <a:pPr>
                <a:spcAft>
                  <a:spcPts val="600"/>
                </a:spcAft>
              </a:pPr>
              <a:r>
                <a:rPr lang="en-GB" sz="1300" b="1" dirty="0">
                  <a:solidFill>
                    <a:prstClr val="white"/>
                  </a:solidFill>
                  <a:cs typeface="Calibri" pitchFamily="34" charset="0"/>
                </a:rPr>
                <a:t>Training </a:t>
              </a:r>
              <a:br>
                <a:rPr lang="en-GB" sz="1300" b="1" dirty="0">
                  <a:solidFill>
                    <a:prstClr val="white"/>
                  </a:solidFill>
                  <a:cs typeface="Calibri" pitchFamily="34" charset="0"/>
                </a:rPr>
              </a:br>
              <a:r>
                <a:rPr lang="en-GB" sz="1300" b="1" dirty="0">
                  <a:solidFill>
                    <a:prstClr val="white"/>
                  </a:solidFill>
                  <a:cs typeface="Calibri" pitchFamily="34" charset="0"/>
                </a:rPr>
                <a:t>Provider</a:t>
              </a:r>
            </a:p>
          </p:txBody>
        </p:sp>
        <p:sp>
          <p:nvSpPr>
            <p:cNvPr id="17" name="Rectangle 16"/>
            <p:cNvSpPr/>
            <p:nvPr/>
          </p:nvSpPr>
          <p:spPr>
            <a:xfrm>
              <a:off x="7727221" y="4542071"/>
              <a:ext cx="938516" cy="8469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Paid by SFA and balance by employer</a:t>
              </a:r>
            </a:p>
          </p:txBody>
        </p:sp>
        <p:sp>
          <p:nvSpPr>
            <p:cNvPr id="29" name="Right Arrow 28"/>
            <p:cNvSpPr/>
            <p:nvPr/>
          </p:nvSpPr>
          <p:spPr>
            <a:xfrm>
              <a:off x="1658075" y="1968526"/>
              <a:ext cx="324037" cy="318352"/>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0" name="Rectangle 29"/>
            <p:cNvSpPr/>
            <p:nvPr/>
          </p:nvSpPr>
          <p:spPr>
            <a:xfrm>
              <a:off x="586957" y="1638352"/>
              <a:ext cx="1071118" cy="867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HMRC collect levy (PAYE)</a:t>
              </a:r>
            </a:p>
          </p:txBody>
        </p:sp>
        <p:sp>
          <p:nvSpPr>
            <p:cNvPr id="31" name="Right Arrow 30"/>
            <p:cNvSpPr/>
            <p:nvPr/>
          </p:nvSpPr>
          <p:spPr>
            <a:xfrm>
              <a:off x="3138274" y="1932686"/>
              <a:ext cx="324037" cy="318352"/>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2" name="Right Arrow 31"/>
            <p:cNvSpPr/>
            <p:nvPr/>
          </p:nvSpPr>
          <p:spPr>
            <a:xfrm>
              <a:off x="4627744" y="1968525"/>
              <a:ext cx="324037" cy="318352"/>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3" name="Right Arrow 32"/>
            <p:cNvSpPr/>
            <p:nvPr/>
          </p:nvSpPr>
          <p:spPr>
            <a:xfrm>
              <a:off x="6136949" y="1968524"/>
              <a:ext cx="324037" cy="318352"/>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0" name="Rectangle 39"/>
            <p:cNvSpPr/>
            <p:nvPr/>
          </p:nvSpPr>
          <p:spPr>
            <a:xfrm>
              <a:off x="3579467" y="1712478"/>
              <a:ext cx="1048277" cy="830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en-GB" sz="1200" dirty="0">
                  <a:solidFill>
                    <a:prstClr val="black"/>
                  </a:solidFill>
                </a:rPr>
                <a:t>Employs Apprentice.  Commits to training</a:t>
              </a:r>
              <a:br>
                <a:rPr lang="en-GB" sz="1200" dirty="0">
                  <a:solidFill>
                    <a:prstClr val="black"/>
                  </a:solidFill>
                </a:rPr>
              </a:br>
              <a:endParaRPr lang="en-GB" sz="1200" dirty="0">
                <a:solidFill>
                  <a:prstClr val="black"/>
                </a:solidFill>
              </a:endParaRPr>
            </a:p>
          </p:txBody>
        </p:sp>
        <p:sp>
          <p:nvSpPr>
            <p:cNvPr id="42" name="Rectangle 41"/>
            <p:cNvSpPr/>
            <p:nvPr/>
          </p:nvSpPr>
          <p:spPr>
            <a:xfrm>
              <a:off x="5026667" y="4600005"/>
              <a:ext cx="1026690" cy="910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Provides training to apprentice</a:t>
              </a:r>
            </a:p>
            <a:p>
              <a:pPr algn="ctr"/>
              <a:endParaRPr lang="en-GB" sz="1200" dirty="0">
                <a:solidFill>
                  <a:prstClr val="black"/>
                </a:solidFill>
              </a:endParaRPr>
            </a:p>
          </p:txBody>
        </p:sp>
        <p:sp>
          <p:nvSpPr>
            <p:cNvPr id="43" name="Rectangle 42"/>
            <p:cNvSpPr/>
            <p:nvPr/>
          </p:nvSpPr>
          <p:spPr>
            <a:xfrm>
              <a:off x="5228731" y="6149986"/>
              <a:ext cx="909553" cy="8599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Timely data on training</a:t>
              </a:r>
            </a:p>
          </p:txBody>
        </p:sp>
        <p:sp>
          <p:nvSpPr>
            <p:cNvPr id="45" name="Rectangle 44"/>
            <p:cNvSpPr/>
            <p:nvPr/>
          </p:nvSpPr>
          <p:spPr>
            <a:xfrm>
              <a:off x="2070215" y="1643043"/>
              <a:ext cx="1075440" cy="8626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Employer views  funds in digital account to spend in England</a:t>
              </a:r>
            </a:p>
          </p:txBody>
        </p:sp>
        <p:sp>
          <p:nvSpPr>
            <p:cNvPr id="47" name="Rectangle 46"/>
            <p:cNvSpPr/>
            <p:nvPr/>
          </p:nvSpPr>
          <p:spPr>
            <a:xfrm>
              <a:off x="6668891" y="6157915"/>
              <a:ext cx="909553" cy="851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Check training is complete</a:t>
              </a:r>
            </a:p>
          </p:txBody>
        </p:sp>
        <p:sp>
          <p:nvSpPr>
            <p:cNvPr id="48" name="Rectangle 47"/>
            <p:cNvSpPr/>
            <p:nvPr/>
          </p:nvSpPr>
          <p:spPr>
            <a:xfrm>
              <a:off x="7917616" y="6141610"/>
              <a:ext cx="909553" cy="851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If funding unlocked: Pay provider</a:t>
              </a:r>
            </a:p>
          </p:txBody>
        </p:sp>
        <p:sp>
          <p:nvSpPr>
            <p:cNvPr id="49" name="Rectangle 48"/>
            <p:cNvSpPr/>
            <p:nvPr/>
          </p:nvSpPr>
          <p:spPr>
            <a:xfrm>
              <a:off x="2041517" y="4600005"/>
              <a:ext cx="942119" cy="9189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en-GB" sz="1200" dirty="0">
                  <a:solidFill>
                    <a:prstClr val="black"/>
                  </a:solidFill>
                </a:rPr>
                <a:t>Registers with SFA</a:t>
              </a:r>
            </a:p>
          </p:txBody>
        </p:sp>
        <p:sp>
          <p:nvSpPr>
            <p:cNvPr id="52" name="Rectangle 51"/>
            <p:cNvSpPr/>
            <p:nvPr/>
          </p:nvSpPr>
          <p:spPr>
            <a:xfrm>
              <a:off x="479226" y="6596973"/>
              <a:ext cx="4288172" cy="4506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Employer and Provider Identity Assurance</a:t>
              </a:r>
            </a:p>
          </p:txBody>
        </p:sp>
        <p:sp>
          <p:nvSpPr>
            <p:cNvPr id="53" name="Rectangle 52"/>
            <p:cNvSpPr/>
            <p:nvPr/>
          </p:nvSpPr>
          <p:spPr>
            <a:xfrm>
              <a:off x="470636" y="6086768"/>
              <a:ext cx="4305352" cy="3913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Pass data on levy payments from HMRC to BIS</a:t>
              </a:r>
            </a:p>
          </p:txBody>
        </p:sp>
        <p:sp>
          <p:nvSpPr>
            <p:cNvPr id="54" name="Rectangle 53"/>
            <p:cNvSpPr/>
            <p:nvPr/>
          </p:nvSpPr>
          <p:spPr>
            <a:xfrm>
              <a:off x="7827537" y="1661094"/>
              <a:ext cx="1044962" cy="8304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Unused levy funds expire after 18 months</a:t>
              </a:r>
            </a:p>
          </p:txBody>
        </p:sp>
        <p:sp>
          <p:nvSpPr>
            <p:cNvPr id="16" name="Rectangle 15"/>
            <p:cNvSpPr/>
            <p:nvPr/>
          </p:nvSpPr>
          <p:spPr>
            <a:xfrm>
              <a:off x="5040052" y="1675263"/>
              <a:ext cx="1098232" cy="8304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Receives training for apprentice</a:t>
              </a:r>
            </a:p>
          </p:txBody>
        </p:sp>
        <p:sp>
          <p:nvSpPr>
            <p:cNvPr id="44" name="Rectangle 43"/>
            <p:cNvSpPr/>
            <p:nvPr/>
          </p:nvSpPr>
          <p:spPr>
            <a:xfrm>
              <a:off x="6480102" y="1646924"/>
              <a:ext cx="962235" cy="8587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Draw down levy funds monthly</a:t>
              </a:r>
            </a:p>
          </p:txBody>
        </p:sp>
        <p:sp>
          <p:nvSpPr>
            <p:cNvPr id="41" name="Rectangle 40"/>
            <p:cNvSpPr/>
            <p:nvPr/>
          </p:nvSpPr>
          <p:spPr>
            <a:xfrm>
              <a:off x="3448107" y="4594998"/>
              <a:ext cx="1104138" cy="9189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en-GB" sz="1200" dirty="0">
                  <a:solidFill>
                    <a:prstClr val="black"/>
                  </a:solidFill>
                </a:rPr>
                <a:t>Offers apprenticeship training</a:t>
              </a:r>
            </a:p>
          </p:txBody>
        </p:sp>
      </p:grpSp>
      <p:sp>
        <p:nvSpPr>
          <p:cNvPr id="67" name="Rectangle 66"/>
          <p:cNvSpPr/>
          <p:nvPr/>
        </p:nvSpPr>
        <p:spPr>
          <a:xfrm>
            <a:off x="106304" y="2350844"/>
            <a:ext cx="8928992" cy="1420231"/>
          </a:xfrm>
          <a:prstGeom prst="rect">
            <a:avLst/>
          </a:prstGeom>
          <a:solidFill>
            <a:schemeClr val="accent4">
              <a:lumMod val="60000"/>
              <a:lumOff val="4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solidFill>
                <a:prstClr val="white"/>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3742178" cy="523220"/>
          </a:xfrm>
          <a:prstGeom prst="rect">
            <a:avLst/>
          </a:prstGeom>
          <a:noFill/>
        </p:spPr>
        <p:txBody>
          <a:bodyPr wrap="none" rtlCol="0">
            <a:spAutoFit/>
          </a:bodyPr>
          <a:lstStyle/>
          <a:p>
            <a:r>
              <a:rPr lang="en-GB" sz="2800" b="1" dirty="0">
                <a:solidFill>
                  <a:prstClr val="white"/>
                </a:solidFill>
              </a:rPr>
              <a:t>How the Levy will work</a:t>
            </a:r>
          </a:p>
        </p:txBody>
      </p:sp>
      <p:sp>
        <p:nvSpPr>
          <p:cNvPr id="61" name="Right Arrow 60"/>
          <p:cNvSpPr/>
          <p:nvPr/>
        </p:nvSpPr>
        <p:spPr>
          <a:xfrm>
            <a:off x="7451797" y="1680496"/>
            <a:ext cx="290202" cy="300233"/>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58" name="Rectangle 57"/>
          <p:cNvSpPr/>
          <p:nvPr/>
        </p:nvSpPr>
        <p:spPr>
          <a:xfrm>
            <a:off x="2056816" y="949370"/>
            <a:ext cx="1088840" cy="3118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 10% Top up</a:t>
            </a:r>
          </a:p>
        </p:txBody>
      </p:sp>
      <p:sp>
        <p:nvSpPr>
          <p:cNvPr id="69" name="TextBox 68"/>
          <p:cNvSpPr txBox="1"/>
          <p:nvPr/>
        </p:nvSpPr>
        <p:spPr>
          <a:xfrm rot="16200000">
            <a:off x="-427011" y="1353374"/>
            <a:ext cx="1535491" cy="492443"/>
          </a:xfrm>
          <a:prstGeom prst="rect">
            <a:avLst/>
          </a:prstGeom>
          <a:noFill/>
        </p:spPr>
        <p:txBody>
          <a:bodyPr wrap="square" rtlCol="0">
            <a:spAutoFit/>
          </a:bodyPr>
          <a:lstStyle/>
          <a:p>
            <a:pPr algn="ctr">
              <a:spcAft>
                <a:spcPts val="600"/>
              </a:spcAft>
            </a:pPr>
            <a:r>
              <a:rPr lang="en-GB" sz="1300" b="1" u="sng" dirty="0">
                <a:solidFill>
                  <a:schemeClr val="tx2">
                    <a:lumMod val="75000"/>
                  </a:schemeClr>
                </a:solidFill>
                <a:cs typeface="Calibri" pitchFamily="34" charset="0"/>
              </a:rPr>
              <a:t>Levy paying </a:t>
            </a:r>
            <a:r>
              <a:rPr lang="en-GB" sz="1300" b="1" dirty="0">
                <a:solidFill>
                  <a:schemeClr val="tx2">
                    <a:lumMod val="75000"/>
                  </a:schemeClr>
                </a:solidFill>
                <a:cs typeface="Calibri" pitchFamily="34" charset="0"/>
              </a:rPr>
              <a:t>employer</a:t>
            </a:r>
          </a:p>
        </p:txBody>
      </p:sp>
      <p:sp>
        <p:nvSpPr>
          <p:cNvPr id="70" name="TextBox 69"/>
          <p:cNvSpPr txBox="1"/>
          <p:nvPr/>
        </p:nvSpPr>
        <p:spPr>
          <a:xfrm rot="16200000">
            <a:off x="-427012" y="2832359"/>
            <a:ext cx="1535491" cy="492443"/>
          </a:xfrm>
          <a:prstGeom prst="rect">
            <a:avLst/>
          </a:prstGeom>
          <a:noFill/>
        </p:spPr>
        <p:txBody>
          <a:bodyPr wrap="square" rtlCol="0">
            <a:spAutoFit/>
          </a:bodyPr>
          <a:lstStyle/>
          <a:p>
            <a:pPr algn="ctr">
              <a:spcAft>
                <a:spcPts val="600"/>
              </a:spcAft>
            </a:pPr>
            <a:r>
              <a:rPr lang="en-GB" sz="1300" b="1" u="sng" dirty="0">
                <a:solidFill>
                  <a:schemeClr val="accent4">
                    <a:lumMod val="75000"/>
                  </a:schemeClr>
                </a:solidFill>
                <a:cs typeface="Calibri" pitchFamily="34" charset="0"/>
              </a:rPr>
              <a:t>Non-levy paying </a:t>
            </a:r>
            <a:r>
              <a:rPr lang="en-GB" sz="1300" b="1" dirty="0">
                <a:solidFill>
                  <a:schemeClr val="accent4">
                    <a:lumMod val="75000"/>
                  </a:schemeClr>
                </a:solidFill>
                <a:cs typeface="Calibri" pitchFamily="34" charset="0"/>
              </a:rPr>
              <a:t>employer</a:t>
            </a:r>
          </a:p>
        </p:txBody>
      </p:sp>
      <p:sp>
        <p:nvSpPr>
          <p:cNvPr id="72" name="Rectangle 71"/>
          <p:cNvSpPr/>
          <p:nvPr/>
        </p:nvSpPr>
        <p:spPr>
          <a:xfrm>
            <a:off x="3397551" y="2686990"/>
            <a:ext cx="1048277" cy="783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en-GB" sz="1200" dirty="0">
                <a:solidFill>
                  <a:prstClr val="black"/>
                </a:solidFill>
              </a:rPr>
              <a:t>Employs Apprentice.  Commits to training</a:t>
            </a:r>
            <a:br>
              <a:rPr lang="en-GB" sz="1200" dirty="0">
                <a:solidFill>
                  <a:prstClr val="black"/>
                </a:solidFill>
              </a:rPr>
            </a:br>
            <a:endParaRPr lang="en-GB" sz="1200" dirty="0">
              <a:solidFill>
                <a:prstClr val="black"/>
              </a:solidFill>
            </a:endParaRPr>
          </a:p>
        </p:txBody>
      </p:sp>
      <p:sp>
        <p:nvSpPr>
          <p:cNvPr id="83" name="Right Arrow 82"/>
          <p:cNvSpPr/>
          <p:nvPr/>
        </p:nvSpPr>
        <p:spPr>
          <a:xfrm>
            <a:off x="4443361" y="2928463"/>
            <a:ext cx="324037"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4" name="Right Arrow 83"/>
          <p:cNvSpPr/>
          <p:nvPr/>
        </p:nvSpPr>
        <p:spPr>
          <a:xfrm>
            <a:off x="5974929" y="2955147"/>
            <a:ext cx="324037"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5" name="Right Arrow 84"/>
          <p:cNvSpPr/>
          <p:nvPr/>
        </p:nvSpPr>
        <p:spPr>
          <a:xfrm>
            <a:off x="2983636" y="4441605"/>
            <a:ext cx="324037"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7" name="Right Arrow 86"/>
          <p:cNvSpPr/>
          <p:nvPr/>
        </p:nvSpPr>
        <p:spPr>
          <a:xfrm>
            <a:off x="4552245" y="4410525"/>
            <a:ext cx="276048"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89" name="Right Arrow 88"/>
          <p:cNvSpPr/>
          <p:nvPr/>
        </p:nvSpPr>
        <p:spPr>
          <a:xfrm>
            <a:off x="6058426" y="4381448"/>
            <a:ext cx="264465"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90" name="Right Arrow 89"/>
          <p:cNvSpPr/>
          <p:nvPr/>
        </p:nvSpPr>
        <p:spPr>
          <a:xfrm>
            <a:off x="7403184" y="4408120"/>
            <a:ext cx="324037"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7" name="Rectangle 76"/>
          <p:cNvSpPr/>
          <p:nvPr/>
        </p:nvSpPr>
        <p:spPr>
          <a:xfrm>
            <a:off x="6365289" y="4107550"/>
            <a:ext cx="1086507" cy="859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000" dirty="0">
                <a:solidFill>
                  <a:prstClr val="black"/>
                </a:solidFill>
              </a:rPr>
              <a:t>Provides info  via ILR to SFA that training has taken place &amp; that employer has made contribution</a:t>
            </a:r>
          </a:p>
        </p:txBody>
      </p:sp>
      <p:cxnSp>
        <p:nvCxnSpPr>
          <p:cNvPr id="106" name="Straight Arrow Connector 105"/>
          <p:cNvCxnSpPr/>
          <p:nvPr/>
        </p:nvCxnSpPr>
        <p:spPr>
          <a:xfrm flipV="1">
            <a:off x="8315571" y="4917301"/>
            <a:ext cx="0" cy="67691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75" name="Rectangle 74"/>
          <p:cNvSpPr/>
          <p:nvPr/>
        </p:nvSpPr>
        <p:spPr>
          <a:xfrm>
            <a:off x="6351279" y="2717469"/>
            <a:ext cx="1146729" cy="809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150" dirty="0">
                <a:solidFill>
                  <a:prstClr val="black"/>
                </a:solidFill>
              </a:rPr>
              <a:t>Employer pays for proportion of cost direct to training provider</a:t>
            </a:r>
          </a:p>
        </p:txBody>
      </p:sp>
      <p:cxnSp>
        <p:nvCxnSpPr>
          <p:cNvPr id="111" name="Straight Arrow Connector 110"/>
          <p:cNvCxnSpPr/>
          <p:nvPr/>
        </p:nvCxnSpPr>
        <p:spPr>
          <a:xfrm>
            <a:off x="6961219" y="4978145"/>
            <a:ext cx="0" cy="64579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0" name="Right Arrow 119"/>
          <p:cNvSpPr/>
          <p:nvPr/>
        </p:nvSpPr>
        <p:spPr>
          <a:xfrm>
            <a:off x="6137972" y="5867667"/>
            <a:ext cx="276048"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1" name="Right Arrow 120"/>
          <p:cNvSpPr/>
          <p:nvPr/>
        </p:nvSpPr>
        <p:spPr>
          <a:xfrm>
            <a:off x="7578444" y="5863069"/>
            <a:ext cx="276048"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2" name="Right Arrow 121"/>
          <p:cNvSpPr/>
          <p:nvPr/>
        </p:nvSpPr>
        <p:spPr>
          <a:xfrm>
            <a:off x="4750620" y="5609617"/>
            <a:ext cx="276048"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23" name="Right Arrow 122"/>
          <p:cNvSpPr/>
          <p:nvPr/>
        </p:nvSpPr>
        <p:spPr>
          <a:xfrm>
            <a:off x="4764004" y="6107851"/>
            <a:ext cx="276048"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2078" name="Elbow Connector 2077"/>
          <p:cNvCxnSpPr/>
          <p:nvPr/>
        </p:nvCxnSpPr>
        <p:spPr>
          <a:xfrm rot="5400000">
            <a:off x="4370952" y="3183392"/>
            <a:ext cx="1975084" cy="127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74" name="Rectangle 73"/>
          <p:cNvSpPr/>
          <p:nvPr/>
        </p:nvSpPr>
        <p:spPr>
          <a:xfrm>
            <a:off x="4860585" y="2717469"/>
            <a:ext cx="1098232" cy="7831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Receives training for apprentice</a:t>
            </a:r>
          </a:p>
        </p:txBody>
      </p:sp>
      <p:cxnSp>
        <p:nvCxnSpPr>
          <p:cNvPr id="104" name="Elbow Connector 103"/>
          <p:cNvCxnSpPr>
            <a:stCxn id="75" idx="2"/>
            <a:endCxn id="17" idx="0"/>
          </p:cNvCxnSpPr>
          <p:nvPr/>
        </p:nvCxnSpPr>
        <p:spPr>
          <a:xfrm rot="16200000" flipH="1">
            <a:off x="7270472" y="3181543"/>
            <a:ext cx="580178" cy="1271835"/>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148" name="Rectangle 147"/>
          <p:cNvSpPr/>
          <p:nvPr/>
        </p:nvSpPr>
        <p:spPr>
          <a:xfrm>
            <a:off x="7910264" y="2725405"/>
            <a:ext cx="962235" cy="809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a:solidFill>
                  <a:prstClr val="black"/>
                </a:solidFill>
              </a:rPr>
              <a:t>SFA pays proportion to the training provider</a:t>
            </a:r>
          </a:p>
        </p:txBody>
      </p:sp>
      <p:sp>
        <p:nvSpPr>
          <p:cNvPr id="71" name="Right Arrow 70"/>
          <p:cNvSpPr/>
          <p:nvPr/>
        </p:nvSpPr>
        <p:spPr>
          <a:xfrm>
            <a:off x="7498008" y="2980241"/>
            <a:ext cx="324037" cy="300231"/>
          </a:xfrm>
          <a:prstGeom prst="rightArrow">
            <a:avLst>
              <a:gd name="adj1" fmla="val 100000"/>
              <a:gd name="adj2" fmla="val 3824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63" name="Elbow Connector 62"/>
          <p:cNvCxnSpPr/>
          <p:nvPr/>
        </p:nvCxnSpPr>
        <p:spPr>
          <a:xfrm rot="5400000">
            <a:off x="5771943" y="4570353"/>
            <a:ext cx="572964" cy="1474769"/>
          </a:xfrm>
          <a:prstGeom prst="bentConnector3">
            <a:avLst>
              <a:gd name="adj1" fmla="val 2436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8" name="Straight Arrow Connector 77"/>
          <p:cNvCxnSpPr/>
          <p:nvPr/>
        </p:nvCxnSpPr>
        <p:spPr>
          <a:xfrm>
            <a:off x="5683507" y="3500646"/>
            <a:ext cx="0" cy="64579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 name="Slide Number Placeholder 1"/>
          <p:cNvSpPr>
            <a:spLocks noGrp="1"/>
          </p:cNvSpPr>
          <p:nvPr>
            <p:ph type="sldNum" sz="quarter" idx="12"/>
          </p:nvPr>
        </p:nvSpPr>
        <p:spPr/>
        <p:txBody>
          <a:bodyPr/>
          <a:lstStyle/>
          <a:p>
            <a:fld id="{148B6853-4C35-4469-A4A9-845EAD63436B}" type="slidenum">
              <a:rPr lang="en-GB" smtClean="0"/>
              <a:t>8</a:t>
            </a:fld>
            <a:endParaRPr lang="en-GB"/>
          </a:p>
        </p:txBody>
      </p:sp>
    </p:spTree>
    <p:extLst>
      <p:ext uri="{BB962C8B-B14F-4D97-AF65-F5344CB8AC3E}">
        <p14:creationId xmlns:p14="http://schemas.microsoft.com/office/powerpoint/2010/main" val="287661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0" y="0"/>
            <a:ext cx="9146400" cy="8318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179512" y="169476"/>
            <a:ext cx="6657785" cy="523220"/>
          </a:xfrm>
          <a:prstGeom prst="rect">
            <a:avLst/>
          </a:prstGeom>
          <a:noFill/>
        </p:spPr>
        <p:txBody>
          <a:bodyPr wrap="none" rtlCol="0">
            <a:spAutoFit/>
          </a:bodyPr>
          <a:lstStyle/>
          <a:p>
            <a:r>
              <a:rPr lang="en-GB" sz="2800" b="1" dirty="0">
                <a:solidFill>
                  <a:schemeClr val="bg1"/>
                </a:solidFill>
              </a:rPr>
              <a:t>Co-Investment: Non-levy paying employers</a:t>
            </a:r>
          </a:p>
        </p:txBody>
      </p:sp>
      <p:sp>
        <p:nvSpPr>
          <p:cNvPr id="8" name="Rectangle 7"/>
          <p:cNvSpPr/>
          <p:nvPr/>
        </p:nvSpPr>
        <p:spPr>
          <a:xfrm>
            <a:off x="323528" y="893619"/>
            <a:ext cx="8568951" cy="6524863"/>
          </a:xfrm>
          <a:prstGeom prst="rect">
            <a:avLst/>
          </a:prstGeom>
          <a:ln>
            <a:noFill/>
          </a:ln>
        </p:spPr>
        <p:txBody>
          <a:bodyPr wrap="square">
            <a:spAutoFit/>
          </a:bodyPr>
          <a:lstStyle/>
          <a:p>
            <a:r>
              <a:rPr lang="en-GB" sz="1900" b="1" dirty="0"/>
              <a:t>CO-INVESTMENT</a:t>
            </a:r>
          </a:p>
          <a:p>
            <a:endParaRPr lang="en-GB" sz="1900" dirty="0"/>
          </a:p>
          <a:p>
            <a:r>
              <a:rPr lang="en-GB" sz="1900" dirty="0"/>
              <a:t>There are </a:t>
            </a:r>
            <a:r>
              <a:rPr lang="en-GB" sz="1900" u="sng" dirty="0"/>
              <a:t>two types of employers </a:t>
            </a:r>
            <a:r>
              <a:rPr lang="en-GB" sz="1900" dirty="0"/>
              <a:t>who will be required to contribute outside the levy towards the cost of their apprenticeships training </a:t>
            </a:r>
          </a:p>
          <a:p>
            <a:pPr marL="914400" lvl="1" indent="-457200">
              <a:buFont typeface="+mj-lt"/>
              <a:buAutoNum type="arabicPeriod"/>
            </a:pPr>
            <a:r>
              <a:rPr lang="en-GB" sz="1900" dirty="0"/>
              <a:t>Employers who haven’t paid into the levy</a:t>
            </a:r>
          </a:p>
          <a:p>
            <a:pPr marL="914400" lvl="1" indent="-457200">
              <a:buFont typeface="+mj-lt"/>
              <a:buAutoNum type="arabicPeriod"/>
            </a:pPr>
            <a:r>
              <a:rPr lang="en-GB" sz="1900" dirty="0"/>
              <a:t>Employers who have used all funds in their digital apprenticeship account</a:t>
            </a:r>
          </a:p>
          <a:p>
            <a:endParaRPr lang="en-GB" sz="1900" b="1" dirty="0"/>
          </a:p>
          <a:p>
            <a:r>
              <a:rPr lang="en-GB" sz="1900" b="1" dirty="0"/>
              <a:t>These employers will be required to co-invest a small proportion of funding towards the cost of their apprenticeships training. </a:t>
            </a:r>
            <a:r>
              <a:rPr lang="en-GB" sz="1900" dirty="0"/>
              <a:t>We are committed to providing financial government support to these employers to pay for their apprenticeships training. We will therefore contribute a large proportion of government funding to cover the majority of the costs of apprenticeships training. </a:t>
            </a:r>
          </a:p>
          <a:p>
            <a:endParaRPr lang="en-GB" sz="1900" dirty="0"/>
          </a:p>
          <a:p>
            <a:r>
              <a:rPr lang="en-GB" sz="1900" b="1" dirty="0"/>
              <a:t>DIGITAL APPRENTICESHIP SERVICE ACCESS</a:t>
            </a:r>
          </a:p>
          <a:p>
            <a:endParaRPr lang="en-GB" sz="1900" dirty="0"/>
          </a:p>
          <a:p>
            <a:r>
              <a:rPr lang="en-GB" sz="1900" dirty="0"/>
              <a:t>If you do not pay the levy you will not need to set up a digital apprenticeship service account to pay the training provider in April 2017. You will agree a price and pay your contribution towards the costs of the training and assessment to the training provider directly.  This will give you more time to prepare for the new system.</a:t>
            </a:r>
          </a:p>
          <a:p>
            <a:endParaRPr lang="en-GB" sz="1900" dirty="0"/>
          </a:p>
          <a:p>
            <a:endParaRPr lang="en-GB" sz="1900" dirty="0"/>
          </a:p>
          <a:p>
            <a:endParaRPr lang="en-GB" sz="1900" dirty="0"/>
          </a:p>
        </p:txBody>
      </p:sp>
      <p:sp>
        <p:nvSpPr>
          <p:cNvPr id="2" name="Slide Number Placeholder 1"/>
          <p:cNvSpPr>
            <a:spLocks noGrp="1"/>
          </p:cNvSpPr>
          <p:nvPr>
            <p:ph type="sldNum" sz="quarter" idx="12"/>
          </p:nvPr>
        </p:nvSpPr>
        <p:spPr/>
        <p:txBody>
          <a:bodyPr/>
          <a:lstStyle/>
          <a:p>
            <a:fld id="{148B6853-4C35-4469-A4A9-845EAD63436B}" type="slidenum">
              <a:rPr lang="en-GB" smtClean="0"/>
              <a:t>9</a:t>
            </a:fld>
            <a:endParaRPr lang="en-GB"/>
          </a:p>
        </p:txBody>
      </p:sp>
    </p:spTree>
    <p:extLst>
      <p:ext uri="{BB962C8B-B14F-4D97-AF65-F5344CB8AC3E}">
        <p14:creationId xmlns:p14="http://schemas.microsoft.com/office/powerpoint/2010/main" val="1532749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2308</TotalTime>
  <Words>1911</Words>
  <Application>Microsoft Office PowerPoint</Application>
  <PresentationFormat>On-screen Show (4:3)</PresentationFormat>
  <Paragraphs>324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Newton Oliver (VE)</dc:creator>
  <cp:lastModifiedBy>Steve Brambley</cp:lastModifiedBy>
  <cp:revision>139</cp:revision>
  <cp:lastPrinted>2016-03-04T10:38:35Z</cp:lastPrinted>
  <dcterms:created xsi:type="dcterms:W3CDTF">2015-12-01T11:41:01Z</dcterms:created>
  <dcterms:modified xsi:type="dcterms:W3CDTF">2016-08-15T12:10:25Z</dcterms:modified>
</cp:coreProperties>
</file>