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61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8" autoAdjust="0"/>
    <p:restoredTop sz="73366" autoAdjust="0"/>
  </p:normalViewPr>
  <p:slideViewPr>
    <p:cSldViewPr snapToGrid="0">
      <p:cViewPr varScale="1">
        <p:scale>
          <a:sx n="81" d="100"/>
          <a:sy n="81" d="100"/>
        </p:scale>
        <p:origin x="17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CBE1-A49C-4A25-AB20-8091DCAB77E9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8A734-FD26-47A9-BD1A-75BFC8F82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74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8A734-FD26-47A9-BD1A-75BFC8F823F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08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8A734-FD26-47A9-BD1A-75BFC8F823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82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8A734-FD26-47A9-BD1A-75BFC8F823F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90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8A734-FD26-47A9-BD1A-75BFC8F823F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0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8A734-FD26-47A9-BD1A-75BFC8F823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48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8A734-FD26-47A9-BD1A-75BFC8F823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1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8A734-FD26-47A9-BD1A-75BFC8F823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5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A1B2-083D-CF7F-9249-9FBE2DAA6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6A565-D7D9-4FC7-BAA9-42CA91792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BA7A8-B05D-406D-4DB7-128A01CC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20F52-150E-F262-256F-3BE6FD1D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DC6D2-498D-72CA-1ED4-FBD64031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19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2B95-7AFB-8812-8A4C-8A831C1F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157A2-A6CB-4E29-2D16-B9F1A1DE7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DAD25-2663-BBF8-26DC-A416A9C8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E9F43-4E0D-F4CC-C6E0-719B4674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94845-B59D-154F-1ABD-CC99CB09C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96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96FFC-4BE9-2984-29BB-A85A22E35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076D-CBBC-55D9-6EC6-24C4D3759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73ED0-7AE1-D679-D543-752CAB15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8C15F-00AD-450D-5DAD-01E93DA6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1BB05-5012-AD11-48E9-BC447FBB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9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FBC2-52BD-9A16-8BE5-7A880466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A0F56-99E0-C52B-9EFF-2BF853695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2C7DE-8831-94EE-EEFA-94531029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2E70D-7D76-9B9C-477B-80847205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ED9B5-3850-E33B-FC9B-73CAC2F4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6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F9FA-55BE-B828-0AC4-8B4F5D66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0F18B-B15B-4B7D-D76B-D61B1DDD1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FF51B-7040-24CA-9074-62704D8E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54362-C88E-9FC9-E54C-94A0682E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81FF1-91E2-2E39-1B85-170144B0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67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4714-F20D-39B1-8897-32C78216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3B196-2080-9CAB-7C24-F659ECAC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BE052-B425-A4AC-989A-8D4FE0408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77C7-CC9B-5BFF-861C-BBEA5C911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FAC6D-09C8-B81D-62F5-C5636203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2FE0A-BF64-FB7B-BCA1-255C674B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1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68A5-F995-B6CA-1C8F-46BC4B5A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FD94C-8C3D-0A9F-F0D9-3A906B9C3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04223-07EA-E5AD-AB3B-4ED2257EA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6A3E56-8096-E50C-8892-755D77847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D3CD4-CCC0-ECFE-5EDA-46F38BA5B7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D04830-1ADC-F737-076F-1B746AB6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28E232-D22C-E293-D037-A8AA798E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301759-9381-849A-A69D-3419C489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30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78949-2EA5-7BE8-99F9-2A4E16FF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254D9-DBFF-E81A-D0CC-59912EC6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7B477-AF40-52D8-6F07-10906F79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89096-6409-5879-B7CC-4E2197DF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2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221C3-9077-60A8-5CE9-8BE345FC7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E50DE-8196-976C-8DB5-0C543AD5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BF4B0-B70D-45E9-E7D4-DA34DCA0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87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5F4D-06AD-5A91-8BD4-7D7D5FC2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C00D9-E957-433E-ACC6-0B4C9556C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E2906-C391-0A3A-B5D6-DB6791610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C314B-E338-08A7-73C9-5A3AA84F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664E5-1C82-BA27-68B9-C5B89E88F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5BBB3-6CE7-4678-DF6A-91E38DD7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06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D5F1-A27C-01C3-E3CD-D88E1469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B54762-2498-E8E1-ED7E-7A7EF5A90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585A7-CBD0-2838-89C6-16EEF68B6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18544-53E4-3C51-72BC-190CFE37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46F65-D802-3884-678B-D0E31798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FC113-5352-4F28-C961-1EB24523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7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08E0E-3D88-5D68-B748-3771134F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393E7-9EE0-DB5F-23BC-3A25FC5A4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27C72-1913-60CB-EAD4-7B7F3B3BC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1A9206-1433-4A6D-B072-FFCFE495093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0D2E0-B51B-0886-AB2B-D0BFE6399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2788F-FD62-B67B-62EC-468719AFA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EB596-3239-40D0-B138-69AE3B7D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63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4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eama.org.uk/resourceLibrary/growing-the-supply-chain-for-the-uk-electricity-sector-beama-quarterly-net-zero-market-pulse.html" TargetMode="External"/><Relationship Id="rId5" Type="http://schemas.openxmlformats.org/officeDocument/2006/relationships/hyperlink" Target="https://www.beama.org.uk/acceleratingelectrification.htm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ue shirt&#10;&#10;Description automatically generated">
            <a:extLst>
              <a:ext uri="{FF2B5EF4-FFF2-40B4-BE49-F238E27FC236}">
                <a16:creationId xmlns:a16="http://schemas.microsoft.com/office/drawing/2014/main" id="{FC2445CB-3B14-46AA-1300-ED1EF71D33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EA4A73-0D1B-E09E-9D27-3FB2E60396C5}"/>
              </a:ext>
            </a:extLst>
          </p:cNvPr>
          <p:cNvSpPr/>
          <p:nvPr/>
        </p:nvSpPr>
        <p:spPr>
          <a:xfrm>
            <a:off x="0" y="0"/>
            <a:ext cx="57785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543655-332D-06F5-36D6-424093749F2C}"/>
              </a:ext>
            </a:extLst>
          </p:cNvPr>
          <p:cNvSpPr txBox="1">
            <a:spLocks/>
          </p:cNvSpPr>
          <p:nvPr/>
        </p:nvSpPr>
        <p:spPr>
          <a:xfrm>
            <a:off x="271822" y="3339886"/>
            <a:ext cx="5411289" cy="81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#AcceleratingElectrification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EB4B90E-7436-8B4C-6B40-663E525CCA0D}"/>
              </a:ext>
            </a:extLst>
          </p:cNvPr>
          <p:cNvSpPr txBox="1">
            <a:spLocks/>
          </p:cNvSpPr>
          <p:nvPr/>
        </p:nvSpPr>
        <p:spPr>
          <a:xfrm>
            <a:off x="906805" y="4151923"/>
            <a:ext cx="3179600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 Launch Webinar</a:t>
            </a:r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03CA59A0-5D34-5331-63A5-11835F564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361" y="1381022"/>
            <a:ext cx="5873933" cy="2280413"/>
          </a:xfrm>
          <a:prstGeom prst="rect">
            <a:avLst/>
          </a:prstGeom>
          <a:effectLst>
            <a:outerShdw blurRad="50800" dist="38100" dir="2700000" sx="99000" sy="99000" algn="tl" rotWithShape="0">
              <a:prstClr val="black"/>
            </a:outerShdw>
          </a:effec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D2C7960-9525-C76D-D22E-AABF1A733BED}"/>
              </a:ext>
            </a:extLst>
          </p:cNvPr>
          <p:cNvSpPr txBox="1">
            <a:spLocks/>
          </p:cNvSpPr>
          <p:nvPr/>
        </p:nvSpPr>
        <p:spPr>
          <a:xfrm>
            <a:off x="1314907" y="2908086"/>
            <a:ext cx="3976499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trade association for energy infrastructure &amp; systems</a:t>
            </a:r>
          </a:p>
        </p:txBody>
      </p:sp>
    </p:spTree>
    <p:extLst>
      <p:ext uri="{BB962C8B-B14F-4D97-AF65-F5344CB8AC3E}">
        <p14:creationId xmlns:p14="http://schemas.microsoft.com/office/powerpoint/2010/main" val="21571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safety glasses and a blue jacket&#10;&#10;Description automatically generated">
            <a:extLst>
              <a:ext uri="{FF2B5EF4-FFF2-40B4-BE49-F238E27FC236}">
                <a16:creationId xmlns:a16="http://schemas.microsoft.com/office/drawing/2014/main" id="{FF34FB0D-31E5-0F54-1289-4D443A11E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6E572C-6DC1-5AD2-4433-227488E34357}"/>
              </a:ext>
            </a:extLst>
          </p:cNvPr>
          <p:cNvSpPr/>
          <p:nvPr/>
        </p:nvSpPr>
        <p:spPr>
          <a:xfrm>
            <a:off x="1056294" y="1465213"/>
            <a:ext cx="5739921" cy="52774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rgbClr val="3A6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FEA722-8801-8C85-3238-CBE19DC24C57}"/>
              </a:ext>
            </a:extLst>
          </p:cNvPr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4EB31E-16AA-2CE3-B80F-7A7AA0D51D62}"/>
              </a:ext>
            </a:extLst>
          </p:cNvPr>
          <p:cNvSpPr txBox="1">
            <a:spLocks/>
          </p:cNvSpPr>
          <p:nvPr/>
        </p:nvSpPr>
        <p:spPr>
          <a:xfrm>
            <a:off x="292100" y="247135"/>
            <a:ext cx="7073900" cy="780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Difficulties and Solutions in the Supply Chain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7850CC8D-B3DB-9035-30E6-BAAB8CE46C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899" y="-68213"/>
            <a:ext cx="3058672" cy="1187456"/>
          </a:xfrm>
          <a:prstGeom prst="rect">
            <a:avLst/>
          </a:prstGeom>
          <a:effectLst>
            <a:outerShdw blurRad="50800" dist="38100" dir="2700000" sx="99000" sy="99000" algn="tl" rotWithShape="0">
              <a:prstClr val="black">
                <a:alpha val="42000"/>
              </a:prst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A45973-106E-6660-F2CA-2877790AA026}"/>
              </a:ext>
            </a:extLst>
          </p:cNvPr>
          <p:cNvSpPr txBox="1">
            <a:spLocks/>
          </p:cNvSpPr>
          <p:nvPr/>
        </p:nvSpPr>
        <p:spPr>
          <a:xfrm>
            <a:off x="7822441" y="753922"/>
            <a:ext cx="3976499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trade association for</a:t>
            </a:r>
          </a:p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infrastructure &amp; systems</a:t>
            </a:r>
          </a:p>
        </p:txBody>
      </p:sp>
      <p:pic>
        <p:nvPicPr>
          <p:cNvPr id="9" name="Picture 8" descr="A diagram of a supply chain&#10;&#10;Description automatically generated">
            <a:extLst>
              <a:ext uri="{FF2B5EF4-FFF2-40B4-BE49-F238E27FC236}">
                <a16:creationId xmlns:a16="http://schemas.microsoft.com/office/drawing/2014/main" id="{B4FDE380-B840-D15A-BB0A-5B77DA89E5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5" y="1507600"/>
            <a:ext cx="5662741" cy="52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6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6CB4347E-5301-A31F-2E82-ABD364E74C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144866-72E7-1AC0-4305-54B09131F56C}"/>
              </a:ext>
            </a:extLst>
          </p:cNvPr>
          <p:cNvSpPr/>
          <p:nvPr/>
        </p:nvSpPr>
        <p:spPr>
          <a:xfrm>
            <a:off x="1032234" y="2525485"/>
            <a:ext cx="7661823" cy="24384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rgbClr val="3A6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DA50C-5E37-9DBF-74CA-808418091BAA}"/>
              </a:ext>
            </a:extLst>
          </p:cNvPr>
          <p:cNvSpPr/>
          <p:nvPr/>
        </p:nvSpPr>
        <p:spPr>
          <a:xfrm>
            <a:off x="0" y="8877"/>
            <a:ext cx="12192000" cy="1397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053B40-2713-3ABA-16E4-E6E0DEBD9546}"/>
              </a:ext>
            </a:extLst>
          </p:cNvPr>
          <p:cNvSpPr txBox="1">
            <a:spLocks/>
          </p:cNvSpPr>
          <p:nvPr/>
        </p:nvSpPr>
        <p:spPr>
          <a:xfrm>
            <a:off x="550367" y="104772"/>
            <a:ext cx="6235699" cy="10279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 Pulse Report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EB9D8FB2-A87B-E722-80AE-8345EEF9E0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899" y="-68213"/>
            <a:ext cx="3058672" cy="1187456"/>
          </a:xfrm>
          <a:prstGeom prst="rect">
            <a:avLst/>
          </a:prstGeom>
          <a:effectLst>
            <a:outerShdw blurRad="50800" dist="38100" dir="2700000" sx="99000" sy="99000" algn="tl" rotWithShape="0">
              <a:prstClr val="black">
                <a:alpha val="42000"/>
              </a:prstClr>
            </a:outerShdw>
          </a:effec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0FEF0D-91E6-040B-E08C-3CDE17F1A37B}"/>
              </a:ext>
            </a:extLst>
          </p:cNvPr>
          <p:cNvSpPr txBox="1">
            <a:spLocks/>
          </p:cNvSpPr>
          <p:nvPr/>
        </p:nvSpPr>
        <p:spPr>
          <a:xfrm>
            <a:off x="7822441" y="753922"/>
            <a:ext cx="3976499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trade association for</a:t>
            </a:r>
          </a:p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infrastructure &amp; systems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74EBD-DBB2-8237-0B30-D70605F353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74" y="1922685"/>
            <a:ext cx="5159504" cy="3636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3C22C0-9E78-5D8F-CA50-372E17DCEF65}"/>
              </a:ext>
            </a:extLst>
          </p:cNvPr>
          <p:cNvSpPr txBox="1"/>
          <p:nvPr/>
        </p:nvSpPr>
        <p:spPr>
          <a:xfrm>
            <a:off x="1322518" y="2938790"/>
            <a:ext cx="4773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useo 300" panose="02000000000000000000" pitchFamily="50" charset="0"/>
              </a:rPr>
              <a:t>A quarterly review is developed and published by BEAMA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useo 300" panose="02000000000000000000" pitchFamily="50" charset="0"/>
              </a:rPr>
              <a:t>Summarises and charts businesses’ progress and intentions.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useo 300" panose="02000000000000000000" pitchFamily="50" charset="0"/>
              </a:rPr>
              <a:t>Highlights </a:t>
            </a:r>
            <a:r>
              <a:rPr lang="en-US" dirty="0">
                <a:latin typeface="Museo 300" panose="02000000000000000000" pitchFamily="50" charset="0"/>
              </a:rPr>
              <a:t>gap between projected need and actual delivery.</a:t>
            </a:r>
            <a:endParaRPr lang="en-GB" dirty="0">
              <a:latin typeface="Museo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0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in a black jacket&#10;&#10;Description automatically generated">
            <a:extLst>
              <a:ext uri="{FF2B5EF4-FFF2-40B4-BE49-F238E27FC236}">
                <a16:creationId xmlns:a16="http://schemas.microsoft.com/office/drawing/2014/main" id="{2D153568-559D-666E-2A8A-29155361A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3B6241-42BD-60FE-2733-F696BD572354}"/>
              </a:ext>
            </a:extLst>
          </p:cNvPr>
          <p:cNvSpPr/>
          <p:nvPr/>
        </p:nvSpPr>
        <p:spPr>
          <a:xfrm>
            <a:off x="457199" y="1540330"/>
            <a:ext cx="11154229" cy="4686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3A6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6DD7A-99AC-2FC3-6541-A270E18134FE}"/>
              </a:ext>
            </a:extLst>
          </p:cNvPr>
          <p:cNvSpPr txBox="1">
            <a:spLocks/>
          </p:cNvSpPr>
          <p:nvPr/>
        </p:nvSpPr>
        <p:spPr>
          <a:xfrm>
            <a:off x="457200" y="1470057"/>
            <a:ext cx="4387851" cy="3876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30232-CB53-D245-BB83-55C0260F33EA}"/>
              </a:ext>
            </a:extLst>
          </p:cNvPr>
          <p:cNvSpPr/>
          <p:nvPr/>
        </p:nvSpPr>
        <p:spPr>
          <a:xfrm>
            <a:off x="0" y="0"/>
            <a:ext cx="12192000" cy="129222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45E23B-9BA1-CAFE-D590-C8FF01718E29}"/>
              </a:ext>
            </a:extLst>
          </p:cNvPr>
          <p:cNvSpPr txBox="1">
            <a:spLocks/>
          </p:cNvSpPr>
          <p:nvPr/>
        </p:nvSpPr>
        <p:spPr>
          <a:xfrm>
            <a:off x="457200" y="155071"/>
            <a:ext cx="7442200" cy="10279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 Branding</a:t>
            </a: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BA86C731-315E-BB94-5C40-F41AC902FF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899" y="-68213"/>
            <a:ext cx="3058672" cy="1187456"/>
          </a:xfrm>
          <a:prstGeom prst="rect">
            <a:avLst/>
          </a:prstGeom>
          <a:effectLst>
            <a:outerShdw blurRad="50800" dist="38100" dir="2700000" sx="99000" sy="99000" algn="tl" rotWithShape="0">
              <a:prstClr val="black">
                <a:alpha val="42000"/>
              </a:prstClr>
            </a:outerShdw>
          </a:effec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CA6FA4B-3064-A8D3-8D1C-230D06E6B48D}"/>
              </a:ext>
            </a:extLst>
          </p:cNvPr>
          <p:cNvSpPr txBox="1">
            <a:spLocks/>
          </p:cNvSpPr>
          <p:nvPr/>
        </p:nvSpPr>
        <p:spPr>
          <a:xfrm>
            <a:off x="7822441" y="753922"/>
            <a:ext cx="3976499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trade association for</a:t>
            </a:r>
          </a:p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infrastructure &amp; systems</a:t>
            </a:r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393C196A-5A0A-1F9A-B5F3-E71BCC67EC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2" y="1830744"/>
            <a:ext cx="5151118" cy="1481783"/>
          </a:xfrm>
          <a:prstGeom prst="rect">
            <a:avLst/>
          </a:prstGeom>
        </p:spPr>
      </p:pic>
      <p:pic>
        <p:nvPicPr>
          <p:cNvPr id="17" name="Picture 16" descr="A logo with a lightning bolt in the middle&#10;&#10;Description automatically generated">
            <a:extLst>
              <a:ext uri="{FF2B5EF4-FFF2-40B4-BE49-F238E27FC236}">
                <a16:creationId xmlns:a16="http://schemas.microsoft.com/office/drawing/2014/main" id="{27C5069C-A72A-E319-FBD3-063987B02F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00" y="4166890"/>
            <a:ext cx="2807590" cy="1794978"/>
          </a:xfrm>
          <a:prstGeom prst="rect">
            <a:avLst/>
          </a:prstGeom>
        </p:spPr>
      </p:pic>
      <p:pic>
        <p:nvPicPr>
          <p:cNvPr id="19" name="Picture 18" descr="A blue circle with a lightning bolt in it&#10;&#10;Description automatically generated">
            <a:extLst>
              <a:ext uri="{FF2B5EF4-FFF2-40B4-BE49-F238E27FC236}">
                <a16:creationId xmlns:a16="http://schemas.microsoft.com/office/drawing/2014/main" id="{B44D6B81-7B72-AFCE-275C-3989B25E697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0" y="4211097"/>
            <a:ext cx="2738444" cy="1750771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E006EFBB-71B3-7216-A08C-B31C5BC994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1" y="3029646"/>
            <a:ext cx="5151119" cy="1481783"/>
          </a:xfrm>
          <a:prstGeom prst="rect">
            <a:avLst/>
          </a:prstGeom>
        </p:spPr>
      </p:pic>
      <p:pic>
        <p:nvPicPr>
          <p:cNvPr id="21" name="Picture 20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8AA48AE8-5619-2EFF-B45C-8194BF1C1F7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827" y="2661682"/>
            <a:ext cx="2030546" cy="2538183"/>
          </a:xfrm>
          <a:prstGeom prst="rect">
            <a:avLst/>
          </a:prstGeom>
        </p:spPr>
      </p:pic>
      <p:pic>
        <p:nvPicPr>
          <p:cNvPr id="23" name="Picture 22" descr="A blue and yellow sign&#10;&#10;Description automatically generated">
            <a:extLst>
              <a:ext uri="{FF2B5EF4-FFF2-40B4-BE49-F238E27FC236}">
                <a16:creationId xmlns:a16="http://schemas.microsoft.com/office/drawing/2014/main" id="{3802963A-F95D-1A19-FD70-179657D936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042" y="2934525"/>
            <a:ext cx="2030546" cy="2538183"/>
          </a:xfrm>
          <a:prstGeom prst="rect">
            <a:avLst/>
          </a:prstGeom>
        </p:spPr>
      </p:pic>
      <p:pic>
        <p:nvPicPr>
          <p:cNvPr id="25" name="Picture 24" descr="A green and yellow sign with white text&#10;&#10;Description automatically generated">
            <a:extLst>
              <a:ext uri="{FF2B5EF4-FFF2-40B4-BE49-F238E27FC236}">
                <a16:creationId xmlns:a16="http://schemas.microsoft.com/office/drawing/2014/main" id="{D5BE2534-995B-97E1-BAF8-C7F4DE7FED1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908" y="3211287"/>
            <a:ext cx="2030546" cy="2538183"/>
          </a:xfrm>
          <a:prstGeom prst="rect">
            <a:avLst/>
          </a:prstGeom>
        </p:spPr>
      </p:pic>
      <p:pic>
        <p:nvPicPr>
          <p:cNvPr id="27" name="Picture 26" descr="A purple card with yellow text&#10;&#10;Description automatically generated">
            <a:extLst>
              <a:ext uri="{FF2B5EF4-FFF2-40B4-BE49-F238E27FC236}">
                <a16:creationId xmlns:a16="http://schemas.microsoft.com/office/drawing/2014/main" id="{E6B334B0-AFEE-1D49-BF66-2DAEDE843A1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374" y="3565895"/>
            <a:ext cx="2030546" cy="25381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1F388E-C7B0-1F89-C772-7741B718773B}"/>
              </a:ext>
            </a:extLst>
          </p:cNvPr>
          <p:cNvSpPr txBox="1"/>
          <p:nvPr/>
        </p:nvSpPr>
        <p:spPr>
          <a:xfrm>
            <a:off x="7795100" y="2091447"/>
            <a:ext cx="239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A6F8F"/>
                </a:solidFill>
                <a:latin typeface="Museo 300" panose="02000000000000000000" pitchFamily="50" charset="0"/>
              </a:rPr>
              <a:t>LinkedIn Cards</a:t>
            </a:r>
            <a:endParaRPr lang="en-GB" sz="2400" b="1" dirty="0">
              <a:solidFill>
                <a:srgbClr val="3A6F8F"/>
              </a:solidFill>
              <a:latin typeface="Museo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08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miling and looking at something&#10;&#10;Description automatically generated">
            <a:extLst>
              <a:ext uri="{FF2B5EF4-FFF2-40B4-BE49-F238E27FC236}">
                <a16:creationId xmlns:a16="http://schemas.microsoft.com/office/drawing/2014/main" id="{8A2DF32C-4955-C755-5E19-0FCB37F827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4EE2DC-5322-5006-9C8C-D2DB56DDD917}"/>
              </a:ext>
            </a:extLst>
          </p:cNvPr>
          <p:cNvSpPr/>
          <p:nvPr/>
        </p:nvSpPr>
        <p:spPr>
          <a:xfrm>
            <a:off x="580571" y="2351314"/>
            <a:ext cx="11030857" cy="317862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rgbClr val="3A6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5ED3EE-EDED-87D5-6FE7-FD5AA7636968}"/>
              </a:ext>
            </a:extLst>
          </p:cNvPr>
          <p:cNvSpPr/>
          <p:nvPr/>
        </p:nvSpPr>
        <p:spPr>
          <a:xfrm>
            <a:off x="0" y="0"/>
            <a:ext cx="12192000" cy="124026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32CE-6137-6BF7-F242-8AFAF9A92605}"/>
              </a:ext>
            </a:extLst>
          </p:cNvPr>
          <p:cNvSpPr txBox="1">
            <a:spLocks/>
          </p:cNvSpPr>
          <p:nvPr/>
        </p:nvSpPr>
        <p:spPr>
          <a:xfrm>
            <a:off x="927450" y="-4680"/>
            <a:ext cx="7112000" cy="10279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 Goals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A192A812-1A4E-9290-824C-76BB4E68F2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899" y="-68213"/>
            <a:ext cx="3058672" cy="1187456"/>
          </a:xfrm>
          <a:prstGeom prst="rect">
            <a:avLst/>
          </a:prstGeom>
          <a:effectLst>
            <a:outerShdw blurRad="50800" dist="38100" dir="2700000" sx="99000" sy="99000" algn="tl" rotWithShape="0">
              <a:prstClr val="black">
                <a:alpha val="42000"/>
              </a:prstClr>
            </a:outerShdw>
          </a:effec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E7062C-9B41-4561-4B91-0C8FA64608C0}"/>
              </a:ext>
            </a:extLst>
          </p:cNvPr>
          <p:cNvSpPr txBox="1">
            <a:spLocks/>
          </p:cNvSpPr>
          <p:nvPr/>
        </p:nvSpPr>
        <p:spPr>
          <a:xfrm>
            <a:off x="7822441" y="753922"/>
            <a:ext cx="3976499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trade association for</a:t>
            </a:r>
          </a:p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infrastructure &amp; systems</a:t>
            </a:r>
          </a:p>
        </p:txBody>
      </p:sp>
      <p:pic>
        <p:nvPicPr>
          <p:cNvPr id="4" name="Picture 3" descr="A close-up of a website&#10;&#10;Description automatically generated">
            <a:extLst>
              <a:ext uri="{FF2B5EF4-FFF2-40B4-BE49-F238E27FC236}">
                <a16:creationId xmlns:a16="http://schemas.microsoft.com/office/drawing/2014/main" id="{FC349279-FE87-B205-23C1-88E547B6BA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27" y="2470716"/>
            <a:ext cx="10813143" cy="29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orking on a machine&#10;&#10;Description automatically generated">
            <a:extLst>
              <a:ext uri="{FF2B5EF4-FFF2-40B4-BE49-F238E27FC236}">
                <a16:creationId xmlns:a16="http://schemas.microsoft.com/office/drawing/2014/main" id="{F492A738-13B5-902A-EF5B-341577E44F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0BFCF4-8ED0-097D-03BE-B1D49D183EBB}"/>
              </a:ext>
            </a:extLst>
          </p:cNvPr>
          <p:cNvSpPr/>
          <p:nvPr/>
        </p:nvSpPr>
        <p:spPr>
          <a:xfrm>
            <a:off x="4114800" y="1819624"/>
            <a:ext cx="7835900" cy="42844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3A6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B2E8BAB-A373-13BB-6D47-5D1D1754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1160" y="555412"/>
            <a:ext cx="2133600" cy="365125"/>
          </a:xfrm>
        </p:spPr>
        <p:txBody>
          <a:bodyPr/>
          <a:lstStyle/>
          <a:p>
            <a:fld id="{955276C7-127C-4E73-B59F-A440CE9F73BA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0E198-E6AE-514A-273B-5296C21A2AEA}"/>
              </a:ext>
            </a:extLst>
          </p:cNvPr>
          <p:cNvSpPr/>
          <p:nvPr/>
        </p:nvSpPr>
        <p:spPr>
          <a:xfrm>
            <a:off x="0" y="-1"/>
            <a:ext cx="12192000" cy="126421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5C41E-5E61-B62C-5493-D83C68229D9A}"/>
              </a:ext>
            </a:extLst>
          </p:cNvPr>
          <p:cNvSpPr txBox="1">
            <a:spLocks/>
          </p:cNvSpPr>
          <p:nvPr/>
        </p:nvSpPr>
        <p:spPr>
          <a:xfrm>
            <a:off x="583688" y="115749"/>
            <a:ext cx="7772400" cy="10279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7E224D73-5489-3A8B-D11C-831A8B7761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899" y="-68213"/>
            <a:ext cx="3058672" cy="1187456"/>
          </a:xfrm>
          <a:prstGeom prst="rect">
            <a:avLst/>
          </a:prstGeom>
          <a:effectLst>
            <a:outerShdw blurRad="50800" dist="38100" dir="2700000" sx="99000" sy="99000" algn="tl" rotWithShape="0">
              <a:prstClr val="black">
                <a:alpha val="42000"/>
              </a:prstClr>
            </a:outerShdw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3196ED2-58A8-04E2-1CDA-22E39BF17FF7}"/>
              </a:ext>
            </a:extLst>
          </p:cNvPr>
          <p:cNvSpPr txBox="1">
            <a:spLocks/>
          </p:cNvSpPr>
          <p:nvPr/>
        </p:nvSpPr>
        <p:spPr>
          <a:xfrm>
            <a:off x="7822441" y="753922"/>
            <a:ext cx="3976499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trade association for</a:t>
            </a:r>
          </a:p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infrastructure &amp;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90FAA-67D9-DFDE-95A6-FD35F4693BCD}"/>
              </a:ext>
            </a:extLst>
          </p:cNvPr>
          <p:cNvSpPr txBox="1"/>
          <p:nvPr/>
        </p:nvSpPr>
        <p:spPr>
          <a:xfrm>
            <a:off x="4707164" y="3198669"/>
            <a:ext cx="6647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useo 300" panose="02000000000000000000" pitchFamily="50" charset="0"/>
              </a:rPr>
              <a:t>Through our Market Pulse report and ongoing messaging through members and aligned trade </a:t>
            </a:r>
            <a:r>
              <a:rPr lang="en-US" dirty="0" err="1">
                <a:latin typeface="Museo 300" panose="02000000000000000000" pitchFamily="50" charset="0"/>
              </a:rPr>
              <a:t>organisations</a:t>
            </a:r>
            <a:r>
              <a:rPr lang="en-US" dirty="0">
                <a:latin typeface="Museo 300" panose="02000000000000000000" pitchFamily="50" charset="0"/>
              </a:rPr>
              <a:t>, it is our objective to breath new impetus into government and Regulatory frameworks and ensure the rhetoric of electrification becomes reality.</a:t>
            </a:r>
            <a:endParaRPr lang="en-GB" dirty="0">
              <a:latin typeface="Museo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5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a safety vest pointing to something&#10;&#10;Description automatically generated">
            <a:extLst>
              <a:ext uri="{FF2B5EF4-FFF2-40B4-BE49-F238E27FC236}">
                <a16:creationId xmlns:a16="http://schemas.microsoft.com/office/drawing/2014/main" id="{966453D7-6F6A-BA27-E089-2338209045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AD7371-D4EB-BA35-8907-C6E9D5108804}"/>
              </a:ext>
            </a:extLst>
          </p:cNvPr>
          <p:cNvSpPr/>
          <p:nvPr/>
        </p:nvSpPr>
        <p:spPr>
          <a:xfrm>
            <a:off x="609600" y="2554514"/>
            <a:ext cx="6373814" cy="3553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3A6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CB28304-C7B1-AD5F-7208-FAD24A29AFC9}"/>
              </a:ext>
            </a:extLst>
          </p:cNvPr>
          <p:cNvSpPr txBox="1">
            <a:spLocks/>
          </p:cNvSpPr>
          <p:nvPr/>
        </p:nvSpPr>
        <p:spPr>
          <a:xfrm>
            <a:off x="304800" y="2970981"/>
            <a:ext cx="6373814" cy="3731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>
              <a:solidFill>
                <a:srgbClr val="3A6F8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CB775-B924-37DC-5699-C77DAC9675CA}"/>
              </a:ext>
            </a:extLst>
          </p:cNvPr>
          <p:cNvSpPr/>
          <p:nvPr/>
        </p:nvSpPr>
        <p:spPr>
          <a:xfrm>
            <a:off x="0" y="0"/>
            <a:ext cx="12192000" cy="133535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41A76D-1026-FB00-8836-C7BBE4FE4E1A}"/>
              </a:ext>
            </a:extLst>
          </p:cNvPr>
          <p:cNvSpPr txBox="1">
            <a:spLocks/>
          </p:cNvSpPr>
          <p:nvPr/>
        </p:nvSpPr>
        <p:spPr>
          <a:xfrm>
            <a:off x="1838923" y="167850"/>
            <a:ext cx="5411289" cy="10279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Available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1F098B6-2333-3D1C-7EE8-3EAA5626AC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899" y="-68213"/>
            <a:ext cx="3058672" cy="1187456"/>
          </a:xfrm>
          <a:prstGeom prst="rect">
            <a:avLst/>
          </a:prstGeom>
          <a:effectLst>
            <a:outerShdw blurRad="50800" dist="38100" dir="2700000" sx="99000" sy="99000" algn="tl" rotWithShape="0">
              <a:prstClr val="black">
                <a:alpha val="42000"/>
              </a:prstClr>
            </a:outerShdw>
          </a:effec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4B27356-D6C9-E2D5-2353-0315671F256C}"/>
              </a:ext>
            </a:extLst>
          </p:cNvPr>
          <p:cNvSpPr txBox="1">
            <a:spLocks/>
          </p:cNvSpPr>
          <p:nvPr/>
        </p:nvSpPr>
        <p:spPr>
          <a:xfrm>
            <a:off x="7822441" y="753922"/>
            <a:ext cx="3976499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trade association for</a:t>
            </a:r>
          </a:p>
          <a:p>
            <a:pPr algn="r">
              <a:defRPr/>
            </a:pPr>
            <a:r>
              <a:rPr lang="en-US" sz="1100" dirty="0">
                <a:solidFill>
                  <a:srgbClr val="3A6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infrastructure &amp;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C8412E-2BCD-A5BC-6715-079EDF13F37F}"/>
              </a:ext>
            </a:extLst>
          </p:cNvPr>
          <p:cNvSpPr txBox="1"/>
          <p:nvPr/>
        </p:nvSpPr>
        <p:spPr>
          <a:xfrm>
            <a:off x="994229" y="3731013"/>
            <a:ext cx="5836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useo 300" panose="02000000000000000000" pitchFamily="50" charset="0"/>
              </a:rPr>
              <a:t>Members Toolkit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useo 300" panose="02000000000000000000" pitchFamily="50" charset="0"/>
                <a:hlinkClick r:id="rId5"/>
              </a:rPr>
              <a:t>Campaign Pages</a:t>
            </a:r>
            <a:endParaRPr lang="en-US" sz="2400" dirty="0">
              <a:latin typeface="Museo 300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useo 300" panose="02000000000000000000" pitchFamily="50" charset="0"/>
                <a:hlinkClick r:id="rId6"/>
              </a:rPr>
              <a:t>Market Pulse Report</a:t>
            </a:r>
            <a:endParaRPr lang="en-GB" sz="2400" dirty="0">
              <a:latin typeface="Museo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1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Widescreen</PresentationFormat>
  <Paragraphs>37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Museo 300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Laurence Glaze</dc:creator>
  <cp:lastModifiedBy>Laurence Glaze</cp:lastModifiedBy>
  <cp:revision>8</cp:revision>
  <dcterms:created xsi:type="dcterms:W3CDTF">2024-03-25T08:43:02Z</dcterms:created>
  <dcterms:modified xsi:type="dcterms:W3CDTF">2024-09-16T11:33:53Z</dcterms:modified>
</cp:coreProperties>
</file>