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 id="2147483669" r:id="rId6"/>
  </p:sldMasterIdLst>
  <p:notesMasterIdLst>
    <p:notesMasterId r:id="rId45"/>
  </p:notesMasterIdLst>
  <p:handoutMasterIdLst>
    <p:handoutMasterId r:id="rId46"/>
  </p:handoutMasterIdLst>
  <p:sldIdLst>
    <p:sldId id="260" r:id="rId7"/>
    <p:sldId id="1435" r:id="rId8"/>
    <p:sldId id="1686" r:id="rId9"/>
    <p:sldId id="1693" r:id="rId10"/>
    <p:sldId id="1758" r:id="rId11"/>
    <p:sldId id="1701" r:id="rId12"/>
    <p:sldId id="1752" r:id="rId13"/>
    <p:sldId id="1703" r:id="rId14"/>
    <p:sldId id="1688" r:id="rId15"/>
    <p:sldId id="1761" r:id="rId16"/>
    <p:sldId id="1394" r:id="rId17"/>
    <p:sldId id="1754" r:id="rId18"/>
    <p:sldId id="1690" r:id="rId19"/>
    <p:sldId id="1759" r:id="rId20"/>
    <p:sldId id="1760" r:id="rId21"/>
    <p:sldId id="1748" r:id="rId22"/>
    <p:sldId id="1689" r:id="rId23"/>
    <p:sldId id="1685" r:id="rId24"/>
    <p:sldId id="1742" r:id="rId25"/>
    <p:sldId id="1699" r:id="rId26"/>
    <p:sldId id="1734" r:id="rId27"/>
    <p:sldId id="1713" r:id="rId28"/>
    <p:sldId id="1726" r:id="rId29"/>
    <p:sldId id="1716" r:id="rId30"/>
    <p:sldId id="1704" r:id="rId31"/>
    <p:sldId id="1705" r:id="rId32"/>
    <p:sldId id="1717" r:id="rId33"/>
    <p:sldId id="1724" r:id="rId34"/>
    <p:sldId id="1712" r:id="rId35"/>
    <p:sldId id="1719" r:id="rId36"/>
    <p:sldId id="1715" r:id="rId37"/>
    <p:sldId id="1727" r:id="rId38"/>
    <p:sldId id="1735" r:id="rId39"/>
    <p:sldId id="1728" r:id="rId40"/>
    <p:sldId id="1731" r:id="rId41"/>
    <p:sldId id="1696" r:id="rId42"/>
    <p:sldId id="1718" r:id="rId43"/>
    <p:sldId id="171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B3C1BAC1-1AF2-45BD-ACB1-EBEB192272AB}">
          <p14:sldIdLst>
            <p14:sldId id="260"/>
          </p14:sldIdLst>
        </p14:section>
        <p14:section name="Introduction" id="{DA06AD7F-3D8E-4FB3-909C-99DEAC9AD372}">
          <p14:sldIdLst>
            <p14:sldId id="1435"/>
            <p14:sldId id="1686"/>
            <p14:sldId id="1693"/>
          </p14:sldIdLst>
        </p14:section>
        <p14:section name="Exporting" id="{90244E01-561D-47B2-B561-F56A06775707}">
          <p14:sldIdLst>
            <p14:sldId id="1758"/>
            <p14:sldId id="1701"/>
            <p14:sldId id="1752"/>
            <p14:sldId id="1703"/>
            <p14:sldId id="1688"/>
            <p14:sldId id="1761"/>
            <p14:sldId id="1394"/>
            <p14:sldId id="1754"/>
            <p14:sldId id="1690"/>
            <p14:sldId id="1759"/>
            <p14:sldId id="1760"/>
          </p14:sldIdLst>
        </p14:section>
        <p14:section name="Importing" id="{7B779EEB-0D8A-4AB9-895D-09C28F90FEB9}">
          <p14:sldIdLst>
            <p14:sldId id="1748"/>
            <p14:sldId id="1689"/>
          </p14:sldIdLst>
        </p14:section>
        <p14:section name="Further Information" id="{EE4F4B95-0E60-4DB1-97B6-712144D94413}">
          <p14:sldIdLst>
            <p14:sldId id="1685"/>
            <p14:sldId id="1742"/>
          </p14:sldIdLst>
        </p14:section>
        <p14:section name="Machinery/Electronics" id="{0098843A-0DFC-443D-9C1C-EF8E3C25BD1A}">
          <p14:sldIdLst>
            <p14:sldId id="1699"/>
            <p14:sldId id="1734"/>
            <p14:sldId id="1713"/>
            <p14:sldId id="1726"/>
            <p14:sldId id="1716"/>
          </p14:sldIdLst>
        </p14:section>
        <p14:section name="Agriculture" id="{944F49B9-751D-487F-87D6-11BC7509CBD3}">
          <p14:sldIdLst>
            <p14:sldId id="1704"/>
            <p14:sldId id="1705"/>
          </p14:sldIdLst>
        </p14:section>
        <p14:section name="Ceramics" id="{76B2FDCC-7FD0-4216-9B84-75E4C2F8E7D6}">
          <p14:sldIdLst>
            <p14:sldId id="1717"/>
            <p14:sldId id="1724"/>
            <p14:sldId id="1712"/>
            <p14:sldId id="1719"/>
            <p14:sldId id="1715"/>
          </p14:sldIdLst>
        </p14:section>
        <p14:section name="Glass" id="{DFA66D3F-4E4B-4EFF-8D22-2A2326A8D453}">
          <p14:sldIdLst>
            <p14:sldId id="1727"/>
            <p14:sldId id="1735"/>
            <p14:sldId id="1728"/>
            <p14:sldId id="1731"/>
          </p14:sldIdLst>
        </p14:section>
        <p14:section name="Miscellaneous" id="{CFB5DC63-2EE2-470E-AFF9-381AECC904C8}">
          <p14:sldIdLst>
            <p14:sldId id="1696"/>
            <p14:sldId id="1718"/>
            <p14:sldId id="17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Alex (Business Investment)" initials="TA(I" lastIdx="2" clrIdx="0">
    <p:extLst>
      <p:ext uri="{19B8F6BF-5375-455C-9EA6-DF929625EA0E}">
        <p15:presenceInfo xmlns:p15="http://schemas.microsoft.com/office/powerpoint/2012/main" userId="S::Alex.Tyler@beis.gov.uk::86428ea4-2cab-417b-bef8-e2c2c4861f9d" providerId="AD"/>
      </p:ext>
    </p:extLst>
  </p:cmAuthor>
  <p:cmAuthor id="2" name="Fraser, Clare (BEIS)" initials="F(" lastIdx="1" clrIdx="1">
    <p:extLst>
      <p:ext uri="{19B8F6BF-5375-455C-9EA6-DF929625EA0E}">
        <p15:presenceInfo xmlns:p15="http://schemas.microsoft.com/office/powerpoint/2012/main" userId="S::clare.fraser@beis.gov.uk::cdfd82a5-93fe-4ac1-81b7-0cef22f0191b" providerId="AD"/>
      </p:ext>
    </p:extLst>
  </p:cmAuthor>
  <p:cmAuthor id="3" name="O'Shea, Connor (Business Intelligence and Readiness)" initials="OC(IaR" lastIdx="6" clrIdx="2">
    <p:extLst>
      <p:ext uri="{19B8F6BF-5375-455C-9EA6-DF929625EA0E}">
        <p15:presenceInfo xmlns:p15="http://schemas.microsoft.com/office/powerpoint/2012/main" userId="S::Connor.OShea@beis.gov.uk::8cb7b112-9d13-4e49-bb31-21d15db69ec1" providerId="AD"/>
      </p:ext>
    </p:extLst>
  </p:cmAuthor>
  <p:cmAuthor id="4" name="Niall" initials="N" lastIdx="9" clrIdx="3">
    <p:extLst>
      <p:ext uri="{19B8F6BF-5375-455C-9EA6-DF929625EA0E}">
        <p15:presenceInfo xmlns:p15="http://schemas.microsoft.com/office/powerpoint/2012/main" userId="S::Niall.MacenteeCreighton@beis.gov.uk::990b8312-9f83-41e8-a09c-f3421c5d06ea" providerId="AD"/>
      </p:ext>
    </p:extLst>
  </p:cmAuthor>
  <p:cmAuthor id="5" name="Brooks, Amy (Trade and Investment Negotiations)" initials="BA(aIN" lastIdx="2" clrIdx="4">
    <p:extLst>
      <p:ext uri="{19B8F6BF-5375-455C-9EA6-DF929625EA0E}">
        <p15:presenceInfo xmlns:p15="http://schemas.microsoft.com/office/powerpoint/2012/main" userId="S::amy.brooks@beis.gov.uk::aad535d8-6ac3-48d1-ad32-0e374fc6f5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31"/>
    <a:srgbClr val="2C2664"/>
    <a:srgbClr val="2D2767"/>
    <a:srgbClr val="FF003B"/>
    <a:srgbClr val="252056"/>
    <a:srgbClr val="FFFF00"/>
    <a:srgbClr val="EAEDF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753810-6C7B-4BFD-89AE-D0C63EC4C607}" v="27" dt="2021-02-16T17:29:53.337"/>
    <p1510:client id="{B7848B79-4911-1A46-B275-BBDA14FFF1EF}" v="2" dt="2021-02-16T12:37:47.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4D3C2C-3358-4BB4-B261-C69D464F63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7DA500AD-FB2F-4568-B6F0-FEBDBFAC52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6AFD436-C0E8-4E03-98FA-2B618E30E91E}" type="datetimeFigureOut">
              <a:rPr lang="en-GB" smtClean="0"/>
              <a:t>26/02/2021</a:t>
            </a:fld>
            <a:endParaRPr lang="en-GB"/>
          </a:p>
        </p:txBody>
      </p:sp>
      <p:sp>
        <p:nvSpPr>
          <p:cNvPr id="4" name="Footer Placeholder 3">
            <a:extLst>
              <a:ext uri="{FF2B5EF4-FFF2-40B4-BE49-F238E27FC236}">
                <a16:creationId xmlns:a16="http://schemas.microsoft.com/office/drawing/2014/main" id="{E559A9C5-45F3-4C93-A741-02A6B8A8C5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E876A650-0FC0-4C2D-ACA7-85A44851CB4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A3B520-3E6B-47F5-A618-239796514635}" type="slidenum">
              <a:rPr lang="en-GB" smtClean="0"/>
              <a:t>‹#›</a:t>
            </a:fld>
            <a:endParaRPr lang="en-GB"/>
          </a:p>
        </p:txBody>
      </p:sp>
    </p:spTree>
    <p:extLst>
      <p:ext uri="{BB962C8B-B14F-4D97-AF65-F5344CB8AC3E}">
        <p14:creationId xmlns:p14="http://schemas.microsoft.com/office/powerpoint/2010/main" val="1927870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percu Pro" panose="020B0503050601040103" pitchFamily="34" charset="0"/>
              </a:defRPr>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percu Pro" panose="020B0503050601040103" pitchFamily="34" charset="0"/>
              </a:defRPr>
            </a:lvl1pPr>
          </a:lstStyle>
          <a:p>
            <a:fld id="{700D2F8E-DF27-4E59-B5D6-E91CE0B41800}" type="datetimeFigureOut">
              <a:rPr lang="en-GB" smtClean="0"/>
              <a:pPr/>
              <a:t>26/02/2021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percu Pro" panose="020B0503050601040103"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percu Pro" panose="020B0503050601040103" pitchFamily="34" charset="0"/>
              </a:defRPr>
            </a:lvl1pPr>
          </a:lstStyle>
          <a:p>
            <a:fld id="{A5B65CF2-C103-4F94-A9B3-2EE02F579942}" type="slidenum">
              <a:rPr lang="en-GB" smtClean="0"/>
              <a:pPr/>
              <a:t>‹#›</a:t>
            </a:fld>
            <a:endParaRPr lang="en-GB"/>
          </a:p>
        </p:txBody>
      </p:sp>
    </p:spTree>
    <p:extLst>
      <p:ext uri="{BB962C8B-B14F-4D97-AF65-F5344CB8AC3E}">
        <p14:creationId xmlns:p14="http://schemas.microsoft.com/office/powerpoint/2010/main" val="3797712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percu Pro" panose="020B0503050601040103"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5B65CF2-C103-4F94-A9B3-2EE02F579942}" type="slidenum">
              <a:rPr lang="en-GB" smtClean="0"/>
              <a:pPr/>
              <a:t>1</a:t>
            </a:fld>
            <a:endParaRPr lang="en-GB"/>
          </a:p>
        </p:txBody>
      </p:sp>
    </p:spTree>
    <p:extLst>
      <p:ext uri="{BB962C8B-B14F-4D97-AF65-F5344CB8AC3E}">
        <p14:creationId xmlns:p14="http://schemas.microsoft.com/office/powerpoint/2010/main" val="565907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10</a:t>
            </a:fld>
            <a:endParaRPr lang="en-GB">
              <a:latin typeface="NewTransport-Light" panose="02000503040000020004" pitchFamily="2" charset="0"/>
            </a:endParaRPr>
          </a:p>
        </p:txBody>
      </p:sp>
    </p:spTree>
    <p:extLst>
      <p:ext uri="{BB962C8B-B14F-4D97-AF65-F5344CB8AC3E}">
        <p14:creationId xmlns:p14="http://schemas.microsoft.com/office/powerpoint/2010/main" val="24688672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E919A-C258-4951-B460-E2B2A8FEF6DD}" type="slidenum">
              <a:rPr lang="en-GB" smtClean="0"/>
              <a:t>11</a:t>
            </a:fld>
            <a:endParaRPr lang="en-GB"/>
          </a:p>
        </p:txBody>
      </p:sp>
    </p:spTree>
    <p:extLst>
      <p:ext uri="{BB962C8B-B14F-4D97-AF65-F5344CB8AC3E}">
        <p14:creationId xmlns:p14="http://schemas.microsoft.com/office/powerpoint/2010/main" val="912510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CE919A-C258-4951-B460-E2B2A8FEF6DD}" type="slidenum">
              <a:rPr lang="en-GB" smtClean="0"/>
              <a:t>12</a:t>
            </a:fld>
            <a:endParaRPr lang="en-GB"/>
          </a:p>
        </p:txBody>
      </p:sp>
    </p:spTree>
    <p:extLst>
      <p:ext uri="{BB962C8B-B14F-4D97-AF65-F5344CB8AC3E}">
        <p14:creationId xmlns:p14="http://schemas.microsoft.com/office/powerpoint/2010/main" val="3461065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C0F6A6-BF00-4191-80EC-F7693228CAF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986683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CE919A-C258-4951-B460-E2B2A8FEF6DD}" type="slidenum">
              <a:rPr lang="en-GB" smtClean="0"/>
              <a:t>17</a:t>
            </a:fld>
            <a:endParaRPr lang="en-GB"/>
          </a:p>
        </p:txBody>
      </p:sp>
    </p:spTree>
    <p:extLst>
      <p:ext uri="{BB962C8B-B14F-4D97-AF65-F5344CB8AC3E}">
        <p14:creationId xmlns:p14="http://schemas.microsoft.com/office/powerpoint/2010/main" val="2763325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18</a:t>
            </a:fld>
            <a:endParaRPr lang="en-GB">
              <a:latin typeface="NewTransport-Light" panose="02000503040000020004" pitchFamily="2" charset="0"/>
            </a:endParaRPr>
          </a:p>
        </p:txBody>
      </p:sp>
    </p:spTree>
    <p:extLst>
      <p:ext uri="{BB962C8B-B14F-4D97-AF65-F5344CB8AC3E}">
        <p14:creationId xmlns:p14="http://schemas.microsoft.com/office/powerpoint/2010/main" val="227336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22963" cy="3332162"/>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9CE919A-C258-4951-B460-E2B2A8FEF6DD}" type="slidenum">
              <a:rPr lang="en-GB" smtClean="0"/>
              <a:t>2</a:t>
            </a:fld>
            <a:endParaRPr lang="en-GB"/>
          </a:p>
        </p:txBody>
      </p:sp>
    </p:spTree>
    <p:extLst>
      <p:ext uri="{BB962C8B-B14F-4D97-AF65-F5344CB8AC3E}">
        <p14:creationId xmlns:p14="http://schemas.microsoft.com/office/powerpoint/2010/main" val="160339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3</a:t>
            </a:fld>
            <a:endParaRPr lang="en-GB">
              <a:latin typeface="NewTransport-Light" panose="02000503040000020004" pitchFamily="2" charset="0"/>
            </a:endParaRPr>
          </a:p>
        </p:txBody>
      </p:sp>
    </p:spTree>
    <p:extLst>
      <p:ext uri="{BB962C8B-B14F-4D97-AF65-F5344CB8AC3E}">
        <p14:creationId xmlns:p14="http://schemas.microsoft.com/office/powerpoint/2010/main" val="2144195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9CE919A-C258-4951-B460-E2B2A8FEF6DD}" type="slidenum">
              <a:rPr lang="en-GB" smtClean="0"/>
              <a:t>4</a:t>
            </a:fld>
            <a:endParaRPr lang="en-GB"/>
          </a:p>
        </p:txBody>
      </p:sp>
    </p:spTree>
    <p:extLst>
      <p:ext uri="{BB962C8B-B14F-4D97-AF65-F5344CB8AC3E}">
        <p14:creationId xmlns:p14="http://schemas.microsoft.com/office/powerpoint/2010/main" val="2148217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1EC0F6A6-BF00-4191-80EC-F7693228CAF2}"/>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5072394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6</a:t>
            </a:fld>
            <a:endParaRPr lang="en-GB">
              <a:latin typeface="NewTransport-Light" panose="02000503040000020004" pitchFamily="2" charset="0"/>
            </a:endParaRPr>
          </a:p>
        </p:txBody>
      </p:sp>
    </p:spTree>
    <p:extLst>
      <p:ext uri="{BB962C8B-B14F-4D97-AF65-F5344CB8AC3E}">
        <p14:creationId xmlns:p14="http://schemas.microsoft.com/office/powerpoint/2010/main" val="1031968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7</a:t>
            </a:fld>
            <a:endParaRPr lang="en-GB">
              <a:latin typeface="NewTransport-Light" panose="02000503040000020004" pitchFamily="2" charset="0"/>
            </a:endParaRPr>
          </a:p>
        </p:txBody>
      </p:sp>
    </p:spTree>
    <p:extLst>
      <p:ext uri="{BB962C8B-B14F-4D97-AF65-F5344CB8AC3E}">
        <p14:creationId xmlns:p14="http://schemas.microsoft.com/office/powerpoint/2010/main" val="3139297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endParaRPr lang="en-GB" sz="1800" b="0" i="0">
              <a:solidFill>
                <a:srgbClr val="000000"/>
              </a:solidFill>
              <a:effectLst/>
              <a:latin typeface="NewTransport-Light" panose="02000503040000020004" pitchFamily="2" charset="0"/>
            </a:endParaRPr>
          </a:p>
        </p:txBody>
      </p:sp>
      <p:sp>
        <p:nvSpPr>
          <p:cNvPr id="4" name="Slide Number Placeholder 3"/>
          <p:cNvSpPr>
            <a:spLocks noGrp="1"/>
          </p:cNvSpPr>
          <p:nvPr>
            <p:ph type="sldNum" sz="quarter" idx="5"/>
          </p:nvPr>
        </p:nvSpPr>
        <p:spPr/>
        <p:txBody>
          <a:bodyPr/>
          <a:lstStyle/>
          <a:p>
            <a:fld id="{01F53CEE-CAEA-4F01-808B-FA4273B0618E}" type="slidenum">
              <a:rPr lang="en-GB" smtClean="0">
                <a:latin typeface="NewTransport-Light" panose="02000503040000020004" pitchFamily="2" charset="0"/>
              </a:rPr>
              <a:t>8</a:t>
            </a:fld>
            <a:endParaRPr lang="en-GB">
              <a:latin typeface="NewTransport-Light" panose="02000503040000020004" pitchFamily="2" charset="0"/>
            </a:endParaRPr>
          </a:p>
        </p:txBody>
      </p:sp>
    </p:spTree>
    <p:extLst>
      <p:ext uri="{BB962C8B-B14F-4D97-AF65-F5344CB8AC3E}">
        <p14:creationId xmlns:p14="http://schemas.microsoft.com/office/powerpoint/2010/main" val="169324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7863621-2E60-B848-8968-B0341E26A312}" type="slidenum">
              <a:rPr lang="en-US" smtClean="0"/>
              <a:t>9</a:t>
            </a:fld>
            <a:endParaRPr lang="en-US"/>
          </a:p>
        </p:txBody>
      </p:sp>
    </p:spTree>
    <p:extLst>
      <p:ext uri="{BB962C8B-B14F-4D97-AF65-F5344CB8AC3E}">
        <p14:creationId xmlns:p14="http://schemas.microsoft.com/office/powerpoint/2010/main" val="565538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3F51D-E749-4E6A-A31E-518042F4C3F7}"/>
              </a:ext>
            </a:extLst>
          </p:cNvPr>
          <p:cNvSpPr>
            <a:spLocks noGrp="1"/>
          </p:cNvSpPr>
          <p:nvPr>
            <p:ph type="ctrTitle"/>
          </p:nvPr>
        </p:nvSpPr>
        <p:spPr>
          <a:xfrm>
            <a:off x="4884302" y="1685483"/>
            <a:ext cx="7047481" cy="2243189"/>
          </a:xfrm>
        </p:spPr>
        <p:txBody>
          <a:bodyPr anchor="b"/>
          <a:lstStyle>
            <a:lvl1pPr algn="ctr">
              <a:defRPr sz="6000"/>
            </a:lvl1pPr>
          </a:lstStyle>
          <a:p>
            <a:r>
              <a:rPr lang="en-US"/>
              <a:t>Click to edit Master title style</a:t>
            </a:r>
            <a:endParaRPr lang="en-GB"/>
          </a:p>
        </p:txBody>
      </p:sp>
      <p:sp>
        <p:nvSpPr>
          <p:cNvPr id="16" name="Rectangle 15">
            <a:extLst>
              <a:ext uri="{FF2B5EF4-FFF2-40B4-BE49-F238E27FC236}">
                <a16:creationId xmlns:a16="http://schemas.microsoft.com/office/drawing/2014/main" id="{5DB4B69B-5DD1-4099-AA78-B4FDE1B2C773}"/>
              </a:ext>
            </a:extLst>
          </p:cNvPr>
          <p:cNvSpPr/>
          <p:nvPr userDrawn="1"/>
        </p:nvSpPr>
        <p:spPr>
          <a:xfrm>
            <a:off x="6485579" y="4211000"/>
            <a:ext cx="3609155" cy="377073"/>
          </a:xfrm>
          <a:prstGeom prst="rect">
            <a:avLst/>
          </a:prstGeom>
          <a:solidFill>
            <a:srgbClr val="FF003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AE115AB2-9554-429A-AB3B-4D5AEA3CFF67}"/>
              </a:ext>
            </a:extLst>
          </p:cNvPr>
          <p:cNvSpPr txBox="1"/>
          <p:nvPr userDrawn="1"/>
        </p:nvSpPr>
        <p:spPr>
          <a:xfrm>
            <a:off x="6397155" y="4137926"/>
            <a:ext cx="5133405" cy="523220"/>
          </a:xfrm>
          <a:prstGeom prst="rect">
            <a:avLst/>
          </a:prstGeom>
          <a:noFill/>
        </p:spPr>
        <p:txBody>
          <a:bodyPr wrap="square" rtlCol="0" anchor="ctr">
            <a:spAutoFit/>
          </a:bodyPr>
          <a:lstStyle/>
          <a:p>
            <a:r>
              <a:rPr lang="en-GB" sz="2800" b="1">
                <a:solidFill>
                  <a:schemeClr val="bg1"/>
                </a:solidFill>
                <a:latin typeface="Apercu Pro" panose="020B0604020202020204" charset="0"/>
              </a:rPr>
              <a:t>NEW RULES ARE HERE</a:t>
            </a:r>
          </a:p>
        </p:txBody>
      </p:sp>
      <p:pic>
        <p:nvPicPr>
          <p:cNvPr id="19" name="Picture 18" descr="A close up of a sign&#10;&#10;Description automatically generated">
            <a:extLst>
              <a:ext uri="{FF2B5EF4-FFF2-40B4-BE49-F238E27FC236}">
                <a16:creationId xmlns:a16="http://schemas.microsoft.com/office/drawing/2014/main" id="{810DC8BD-BFBF-462D-B18D-DC2FF6E6E8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0891" y="5459506"/>
            <a:ext cx="1576818" cy="1140753"/>
          </a:xfrm>
          <a:prstGeom prst="rect">
            <a:avLst/>
          </a:prstGeom>
        </p:spPr>
      </p:pic>
      <p:pic>
        <p:nvPicPr>
          <p:cNvPr id="5" name="Picture 4">
            <a:extLst>
              <a:ext uri="{FF2B5EF4-FFF2-40B4-BE49-F238E27FC236}">
                <a16:creationId xmlns:a16="http://schemas.microsoft.com/office/drawing/2014/main" id="{5C35A224-74A1-49C3-903E-68E2D6B92161}"/>
              </a:ext>
            </a:extLst>
          </p:cNvPr>
          <p:cNvPicPr>
            <a:picLocks noChangeAspect="1"/>
          </p:cNvPicPr>
          <p:nvPr userDrawn="1"/>
        </p:nvPicPr>
        <p:blipFill>
          <a:blip r:embed="rId3"/>
          <a:stretch>
            <a:fillRect/>
          </a:stretch>
        </p:blipFill>
        <p:spPr>
          <a:xfrm>
            <a:off x="10708850" y="257741"/>
            <a:ext cx="1247628" cy="1067790"/>
          </a:xfrm>
          <a:prstGeom prst="rect">
            <a:avLst/>
          </a:prstGeom>
        </p:spPr>
      </p:pic>
      <p:grpSp>
        <p:nvGrpSpPr>
          <p:cNvPr id="27" name="Group 26">
            <a:extLst>
              <a:ext uri="{FF2B5EF4-FFF2-40B4-BE49-F238E27FC236}">
                <a16:creationId xmlns:a16="http://schemas.microsoft.com/office/drawing/2014/main" id="{EF749546-FA0B-408D-98FC-AA2A03FA3608}"/>
              </a:ext>
            </a:extLst>
          </p:cNvPr>
          <p:cNvGrpSpPr/>
          <p:nvPr userDrawn="1"/>
        </p:nvGrpSpPr>
        <p:grpSpPr>
          <a:xfrm>
            <a:off x="4635529" y="6055907"/>
            <a:ext cx="3179456" cy="549880"/>
            <a:chOff x="382681" y="5870558"/>
            <a:chExt cx="3570754" cy="617554"/>
          </a:xfrm>
        </p:grpSpPr>
        <p:pic>
          <p:nvPicPr>
            <p:cNvPr id="28" name="Picture 27">
              <a:extLst>
                <a:ext uri="{FF2B5EF4-FFF2-40B4-BE49-F238E27FC236}">
                  <a16:creationId xmlns:a16="http://schemas.microsoft.com/office/drawing/2014/main" id="{B5D6E1E9-AF22-40EE-A3FA-8D46AF16D716}"/>
                </a:ext>
              </a:extLst>
            </p:cNvPr>
            <p:cNvPicPr>
              <a:picLocks noChangeAspect="1"/>
            </p:cNvPicPr>
            <p:nvPr userDrawn="1"/>
          </p:nvPicPr>
          <p:blipFill rotWithShape="1">
            <a:blip r:embed="rId4"/>
            <a:srcRect r="44282"/>
            <a:stretch/>
          </p:blipFill>
          <p:spPr>
            <a:xfrm>
              <a:off x="382681" y="5870558"/>
              <a:ext cx="3508001" cy="617554"/>
            </a:xfrm>
            <a:prstGeom prst="rect">
              <a:avLst/>
            </a:prstGeom>
          </p:spPr>
        </p:pic>
        <p:sp>
          <p:nvSpPr>
            <p:cNvPr id="29" name="Rectangle 28">
              <a:extLst>
                <a:ext uri="{FF2B5EF4-FFF2-40B4-BE49-F238E27FC236}">
                  <a16:creationId xmlns:a16="http://schemas.microsoft.com/office/drawing/2014/main" id="{609B6EE4-4CDB-40F2-BA4C-04EBC7E0EFBB}"/>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88528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584D1-880D-4D78-A2FB-D61BDBE6307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BE954D-162B-4608-919A-EA5490309F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7C5EB9-A092-4C68-8DD3-94C9CDED16DD}"/>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5" name="Footer Placeholder 4">
            <a:extLst>
              <a:ext uri="{FF2B5EF4-FFF2-40B4-BE49-F238E27FC236}">
                <a16:creationId xmlns:a16="http://schemas.microsoft.com/office/drawing/2014/main" id="{38CABC61-9897-465A-9070-544C9371EEC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1CB383-F858-4A07-A7A0-C08358C2B83E}"/>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1620266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B0C48A-8571-4EC8-903B-A54E69ADBD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80F2A05-A7DA-4FBE-90C5-54516DC0D7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A37386-2280-4CE8-BA5E-537F3A7D1661}"/>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5" name="Footer Placeholder 4">
            <a:extLst>
              <a:ext uri="{FF2B5EF4-FFF2-40B4-BE49-F238E27FC236}">
                <a16:creationId xmlns:a16="http://schemas.microsoft.com/office/drawing/2014/main" id="{50392EFC-3D83-4A4E-99BD-03394AD00B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A06684-4379-4EC3-B077-39B0824BA1D1}"/>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51657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94BA87D3-E886-43C9-81B4-36432D671633}"/>
              </a:ext>
            </a:extLst>
          </p:cNvPr>
          <p:cNvSpPr txBox="1"/>
          <p:nvPr userDrawn="1"/>
        </p:nvSpPr>
        <p:spPr>
          <a:xfrm>
            <a:off x="369063" y="1382714"/>
            <a:ext cx="6096000" cy="3427733"/>
          </a:xfrm>
          <a:prstGeom prst="rect">
            <a:avLst/>
          </a:prstGeom>
          <a:noFill/>
        </p:spPr>
        <p:txBody>
          <a:bodyPr wrap="square">
            <a:spAutoFit/>
          </a:bodyPr>
          <a:lstStyle/>
          <a:p>
            <a:pPr marL="0" indent="0" fontAlgn="base">
              <a:lnSpc>
                <a:spcPct val="110000"/>
              </a:lnSpc>
              <a:spcBef>
                <a:spcPts val="800"/>
              </a:spcBef>
              <a:spcAft>
                <a:spcPts val="800"/>
              </a:spcAft>
              <a:buNone/>
            </a:pPr>
            <a:r>
              <a:rPr lang="en-GB" sz="2000" baseline="0">
                <a:solidFill>
                  <a:srgbClr val="2D2767"/>
                </a:solidFill>
                <a:latin typeface="Apercu Pro" panose="020B0604020202020204" charset="0"/>
                <a:cs typeface="Helvetica" panose="020B0604020202020204" pitchFamily="34" charset="0"/>
              </a:rPr>
              <a:t>If you want to find out what changes will apply to your business, use the checker tool for tailored advice:</a:t>
            </a:r>
          </a:p>
          <a:p>
            <a:pPr marL="285750" indent="-285750" fontAlgn="base">
              <a:lnSpc>
                <a:spcPct val="120000"/>
              </a:lnSpc>
              <a:spcBef>
                <a:spcPts val="800"/>
              </a:spcBef>
              <a:spcAft>
                <a:spcPts val="800"/>
              </a:spcAft>
              <a:buClr>
                <a:srgbClr val="FF0000"/>
              </a:buClr>
              <a:buFont typeface="Arial" panose="020B0604020202020204" pitchFamily="34" charset="0"/>
              <a:buChar char="•"/>
            </a:pPr>
            <a:r>
              <a:rPr lang="en-GB" sz="2000" baseline="0">
                <a:solidFill>
                  <a:srgbClr val="2D2767"/>
                </a:solidFill>
                <a:latin typeface="Apercu Pro" panose="020B0604020202020204" charset="0"/>
                <a:cs typeface="Helvetica" panose="020B0604020202020204" pitchFamily="34" charset="0"/>
              </a:rPr>
              <a:t>Visit </a:t>
            </a:r>
            <a:r>
              <a:rPr lang="en-GB" sz="2000" baseline="0">
                <a:solidFill>
                  <a:srgbClr val="FF003B"/>
                </a:solidFill>
                <a:latin typeface="Apercu Pro" panose="020B0604020202020204" charset="0"/>
                <a:cs typeface="Helvetica" panose="020B0604020202020204" pitchFamily="34" charset="0"/>
              </a:rPr>
              <a:t>gov.uk/transition</a:t>
            </a:r>
            <a:r>
              <a:rPr lang="en-GB" sz="2000" baseline="0">
                <a:solidFill>
                  <a:srgbClr val="2D2767"/>
                </a:solidFill>
                <a:latin typeface="Apercu Pro" panose="020B0604020202020204" charset="0"/>
                <a:cs typeface="Helvetica" panose="020B0604020202020204" pitchFamily="34" charset="0"/>
              </a:rPr>
              <a:t>;</a:t>
            </a:r>
            <a:r>
              <a:rPr lang="en-GB" sz="2000" b="1" baseline="0">
                <a:solidFill>
                  <a:srgbClr val="2D2767"/>
                </a:solidFill>
                <a:latin typeface="Apercu Pro" panose="020B0604020202020204" charset="0"/>
                <a:cs typeface="Helvetica" panose="020B0604020202020204" pitchFamily="34" charset="0"/>
              </a:rPr>
              <a:t> </a:t>
            </a:r>
          </a:p>
          <a:p>
            <a:pPr marL="285750" indent="-285750" fontAlgn="base">
              <a:lnSpc>
                <a:spcPct val="110000"/>
              </a:lnSpc>
              <a:spcBef>
                <a:spcPts val="800"/>
              </a:spcBef>
              <a:spcAft>
                <a:spcPts val="800"/>
              </a:spcAft>
              <a:buClr>
                <a:srgbClr val="FF0000"/>
              </a:buClr>
              <a:buFont typeface="Arial" panose="020B0604020202020204" pitchFamily="34" charset="0"/>
              <a:buChar char="•"/>
            </a:pPr>
            <a:r>
              <a:rPr lang="en-GB" sz="2000" baseline="0">
                <a:solidFill>
                  <a:srgbClr val="2D2767"/>
                </a:solidFill>
                <a:latin typeface="Apercu Pro" panose="020B0604020202020204" charset="0"/>
                <a:cs typeface="Helvetica" panose="020B0604020202020204" pitchFamily="34" charset="0"/>
              </a:rPr>
              <a:t>Answer a few questions to get a personalised list of actions for you and your business;</a:t>
            </a:r>
          </a:p>
          <a:p>
            <a:pPr marL="285750" indent="-285750" fontAlgn="base">
              <a:lnSpc>
                <a:spcPct val="110000"/>
              </a:lnSpc>
              <a:spcBef>
                <a:spcPts val="800"/>
              </a:spcBef>
              <a:spcAft>
                <a:spcPts val="800"/>
              </a:spcAft>
              <a:buClr>
                <a:srgbClr val="FF0000"/>
              </a:buClr>
              <a:buFont typeface="Arial" panose="020B0604020202020204" pitchFamily="34" charset="0"/>
              <a:buChar char="•"/>
            </a:pPr>
            <a:r>
              <a:rPr lang="en-GB" sz="2000" baseline="0">
                <a:solidFill>
                  <a:srgbClr val="2D2767"/>
                </a:solidFill>
                <a:latin typeface="Apercu Pro" panose="020B0604020202020204" charset="0"/>
                <a:cs typeface="Helvetica" panose="020B0604020202020204" pitchFamily="34" charset="0"/>
              </a:rPr>
              <a:t>Then sign up for emails to get updates when things change.</a:t>
            </a:r>
          </a:p>
        </p:txBody>
      </p:sp>
      <p:cxnSp>
        <p:nvCxnSpPr>
          <p:cNvPr id="18" name="Straight Connector 17">
            <a:extLst>
              <a:ext uri="{FF2B5EF4-FFF2-40B4-BE49-F238E27FC236}">
                <a16:creationId xmlns:a16="http://schemas.microsoft.com/office/drawing/2014/main" id="{A79BDD67-9FC7-4B40-9AB5-E8777FA88676}"/>
              </a:ext>
            </a:extLst>
          </p:cNvPr>
          <p:cNvCxnSpPr>
            <a:cxnSpLocks/>
          </p:cNvCxnSpPr>
          <p:nvPr userDrawn="1"/>
        </p:nvCxnSpPr>
        <p:spPr>
          <a:xfrm>
            <a:off x="421419" y="1208598"/>
            <a:ext cx="11394219"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1A14D7D1-4254-4474-869D-FB88986311AA}"/>
              </a:ext>
            </a:extLst>
          </p:cNvPr>
          <p:cNvSpPr txBox="1"/>
          <p:nvPr userDrawn="1"/>
        </p:nvSpPr>
        <p:spPr>
          <a:xfrm>
            <a:off x="315275" y="529482"/>
            <a:ext cx="9008019" cy="584775"/>
          </a:xfrm>
          <a:prstGeom prst="rect">
            <a:avLst/>
          </a:prstGeom>
          <a:noFill/>
        </p:spPr>
        <p:txBody>
          <a:bodyPr wrap="square">
            <a:spAutoFit/>
          </a:bodyPr>
          <a:lstStyle/>
          <a:p>
            <a:r>
              <a:rPr lang="en-GB" sz="3200" b="1">
                <a:solidFill>
                  <a:schemeClr val="bg1"/>
                </a:solidFill>
                <a:highlight>
                  <a:srgbClr val="FF0031"/>
                </a:highlight>
                <a:latin typeface="Apercu Pro" panose="020B0604020202020204" charset="0"/>
                <a:cs typeface="Helvetica" panose="020B0604020202020204" pitchFamily="34" charset="0"/>
              </a:rPr>
              <a:t>CHECK WHAT ACTIONS YOU NEED TO TAKE</a:t>
            </a:r>
            <a:endParaRPr lang="en-GB" sz="3200">
              <a:solidFill>
                <a:schemeClr val="bg1"/>
              </a:solidFill>
              <a:highlight>
                <a:srgbClr val="FF0031"/>
              </a:highlight>
            </a:endParaRPr>
          </a:p>
        </p:txBody>
      </p:sp>
      <p:grpSp>
        <p:nvGrpSpPr>
          <p:cNvPr id="15" name="Group 14">
            <a:extLst>
              <a:ext uri="{FF2B5EF4-FFF2-40B4-BE49-F238E27FC236}">
                <a16:creationId xmlns:a16="http://schemas.microsoft.com/office/drawing/2014/main" id="{1EEF2740-8DA6-4E37-9545-DA983A66D3AC}"/>
              </a:ext>
            </a:extLst>
          </p:cNvPr>
          <p:cNvGrpSpPr/>
          <p:nvPr userDrawn="1"/>
        </p:nvGrpSpPr>
        <p:grpSpPr>
          <a:xfrm>
            <a:off x="318052" y="6055907"/>
            <a:ext cx="3179456" cy="549880"/>
            <a:chOff x="382681" y="5870558"/>
            <a:chExt cx="3570754" cy="617554"/>
          </a:xfrm>
        </p:grpSpPr>
        <p:pic>
          <p:nvPicPr>
            <p:cNvPr id="16" name="Picture 15">
              <a:extLst>
                <a:ext uri="{FF2B5EF4-FFF2-40B4-BE49-F238E27FC236}">
                  <a16:creationId xmlns:a16="http://schemas.microsoft.com/office/drawing/2014/main" id="{4DC7CFF3-3097-4533-B440-300D5FB7C30F}"/>
                </a:ext>
              </a:extLst>
            </p:cNvPr>
            <p:cNvPicPr>
              <a:picLocks noChangeAspect="1"/>
            </p:cNvPicPr>
            <p:nvPr userDrawn="1"/>
          </p:nvPicPr>
          <p:blipFill rotWithShape="1">
            <a:blip r:embed="rId2"/>
            <a:srcRect r="44282"/>
            <a:stretch/>
          </p:blipFill>
          <p:spPr>
            <a:xfrm>
              <a:off x="382681" y="5870558"/>
              <a:ext cx="3508001" cy="617554"/>
            </a:xfrm>
            <a:prstGeom prst="rect">
              <a:avLst/>
            </a:prstGeom>
          </p:spPr>
        </p:pic>
        <p:sp>
          <p:nvSpPr>
            <p:cNvPr id="23" name="Rectangle 22">
              <a:extLst>
                <a:ext uri="{FF2B5EF4-FFF2-40B4-BE49-F238E27FC236}">
                  <a16:creationId xmlns:a16="http://schemas.microsoft.com/office/drawing/2014/main" id="{103A7CE4-E8F5-4BB1-B29B-4B734582BFEC}"/>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a:extLst>
              <a:ext uri="{FF2B5EF4-FFF2-40B4-BE49-F238E27FC236}">
                <a16:creationId xmlns:a16="http://schemas.microsoft.com/office/drawing/2014/main" id="{24E3B38F-D7C0-4441-A572-40E213511597}"/>
              </a:ext>
            </a:extLst>
          </p:cNvPr>
          <p:cNvPicPr>
            <a:picLocks noChangeAspect="1"/>
          </p:cNvPicPr>
          <p:nvPr userDrawn="1"/>
        </p:nvPicPr>
        <p:blipFill rotWithShape="1">
          <a:blip r:embed="rId3"/>
          <a:srcRect b="50828"/>
          <a:stretch/>
        </p:blipFill>
        <p:spPr>
          <a:xfrm>
            <a:off x="6723530" y="1382714"/>
            <a:ext cx="4787153" cy="2490036"/>
          </a:xfrm>
          <a:prstGeom prst="rect">
            <a:avLst/>
          </a:prstGeom>
        </p:spPr>
      </p:pic>
      <p:pic>
        <p:nvPicPr>
          <p:cNvPr id="13" name="Picture 12">
            <a:extLst>
              <a:ext uri="{FF2B5EF4-FFF2-40B4-BE49-F238E27FC236}">
                <a16:creationId xmlns:a16="http://schemas.microsoft.com/office/drawing/2014/main" id="{025223A8-10A6-4114-8287-A11A22F111C7}"/>
              </a:ext>
            </a:extLst>
          </p:cNvPr>
          <p:cNvPicPr>
            <a:picLocks noChangeAspect="1"/>
          </p:cNvPicPr>
          <p:nvPr userDrawn="1"/>
        </p:nvPicPr>
        <p:blipFill rotWithShape="1">
          <a:blip r:embed="rId3"/>
          <a:srcRect t="60002"/>
          <a:stretch/>
        </p:blipFill>
        <p:spPr>
          <a:xfrm>
            <a:off x="6746168" y="3971364"/>
            <a:ext cx="4787153" cy="2025459"/>
          </a:xfrm>
          <a:prstGeom prst="rect">
            <a:avLst/>
          </a:prstGeom>
        </p:spPr>
      </p:pic>
      <p:sp>
        <p:nvSpPr>
          <p:cNvPr id="7" name="Rectangle 6">
            <a:extLst>
              <a:ext uri="{FF2B5EF4-FFF2-40B4-BE49-F238E27FC236}">
                <a16:creationId xmlns:a16="http://schemas.microsoft.com/office/drawing/2014/main" id="{383CF55A-43A5-4DD5-9A4A-AEACD477841B}"/>
              </a:ext>
            </a:extLst>
          </p:cNvPr>
          <p:cNvSpPr/>
          <p:nvPr userDrawn="1"/>
        </p:nvSpPr>
        <p:spPr>
          <a:xfrm>
            <a:off x="6723530" y="1382714"/>
            <a:ext cx="4809791" cy="4614098"/>
          </a:xfrm>
          <a:prstGeom prst="rect">
            <a:avLst/>
          </a:prstGeom>
          <a:noFill/>
          <a:ln>
            <a:solidFill>
              <a:srgbClr val="2C2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D9460B3-7FE8-41CC-B4F0-132F47786FB8}"/>
              </a:ext>
            </a:extLst>
          </p:cNvPr>
          <p:cNvSpPr/>
          <p:nvPr userDrawn="1"/>
        </p:nvSpPr>
        <p:spPr>
          <a:xfrm>
            <a:off x="6786282" y="3155576"/>
            <a:ext cx="914400" cy="636495"/>
          </a:xfrm>
          <a:prstGeom prst="rect">
            <a:avLst/>
          </a:prstGeom>
          <a:solidFill>
            <a:srgbClr val="2C2664"/>
          </a:solidFill>
          <a:ln>
            <a:solidFill>
              <a:srgbClr val="2C26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400" b="1">
              <a:latin typeface="+mn-lt"/>
            </a:endParaRPr>
          </a:p>
        </p:txBody>
      </p:sp>
    </p:spTree>
    <p:extLst>
      <p:ext uri="{BB962C8B-B14F-4D97-AF65-F5344CB8AC3E}">
        <p14:creationId xmlns:p14="http://schemas.microsoft.com/office/powerpoint/2010/main" val="3806665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C417D110-84B8-4F16-B3CC-45BF94BE28C1}" type="datetime1">
              <a:rPr lang="en-GB" smtClean="0"/>
              <a:t>26/02/2021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a:xfrm>
            <a:off x="696216" y="6356354"/>
            <a:ext cx="583945" cy="365125"/>
          </a:xfrm>
          <a:prstGeom prst="rect">
            <a:avLst/>
          </a:prstGeom>
        </p:spPr>
        <p:txBody>
          <a:bodyPr/>
          <a:lstStyle/>
          <a:p>
            <a:fld id="{5E823101-2CF2-4830-9078-CC565604177F}" type="slidenum">
              <a:rPr lang="en-GB" smtClean="0"/>
              <a:t>‹#›</a:t>
            </a:fld>
            <a:endParaRPr lang="en-GB"/>
          </a:p>
        </p:txBody>
      </p:sp>
    </p:spTree>
    <p:extLst>
      <p:ext uri="{BB962C8B-B14F-4D97-AF65-F5344CB8AC3E}">
        <p14:creationId xmlns:p14="http://schemas.microsoft.com/office/powerpoint/2010/main" val="3035201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E24570-3A4E-4F9E-9BD7-BCC46543AAA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a:latin typeface="Apercu Mono Pro Medium" panose="02010609040000040003" pitchFamily="50" charset="0"/>
              </a:rPr>
              <a:t>PREPARATION CAN TAKE </a:t>
            </a:r>
            <a:br>
              <a:rPr lang="en-GB" sz="1800">
                <a:latin typeface="Apercu Mono Pro Medium" panose="02010609040000040003" pitchFamily="50" charset="0"/>
              </a:rPr>
            </a:br>
            <a:r>
              <a:rPr lang="en-GB" sz="1800">
                <a:latin typeface="Apercu Mono Pro Medium" panose="02010609040000040003" pitchFamily="50" charset="0"/>
              </a:rPr>
              <a:t>LONGER THAN YOU THINK</a:t>
            </a:r>
            <a:endParaRPr lang="en-GB">
              <a:latin typeface="Apercu Pro" panose="020B0503050601040103" pitchFamily="34" charset="0"/>
            </a:endParaRPr>
          </a:p>
        </p:txBody>
      </p:sp>
      <p:sp>
        <p:nvSpPr>
          <p:cNvPr id="8" name="TextBox 7">
            <a:extLst>
              <a:ext uri="{FF2B5EF4-FFF2-40B4-BE49-F238E27FC236}">
                <a16:creationId xmlns:a16="http://schemas.microsoft.com/office/drawing/2014/main" id="{AC2B7391-D69E-42F5-BF04-412B2C80ADAF}"/>
              </a:ext>
            </a:extLst>
          </p:cNvPr>
          <p:cNvSpPr txBox="1"/>
          <p:nvPr userDrawn="1"/>
        </p:nvSpPr>
        <p:spPr>
          <a:xfrm>
            <a:off x="318051" y="3835975"/>
            <a:ext cx="8337829" cy="707886"/>
          </a:xfrm>
          <a:prstGeom prst="rect">
            <a:avLst/>
          </a:prstGeom>
          <a:noFill/>
        </p:spPr>
        <p:txBody>
          <a:bodyPr wrap="square" rtlCol="0">
            <a:spAutoFit/>
          </a:bodyPr>
          <a:lstStyle/>
          <a:p>
            <a:r>
              <a:rPr lang="en-GB" sz="4000">
                <a:solidFill>
                  <a:srgbClr val="2D2767"/>
                </a:solidFill>
                <a:latin typeface="Apercu Mono Pro Medium" panose="02010609040000040003" charset="0"/>
              </a:rPr>
              <a:t>Keep your business moving</a:t>
            </a:r>
          </a:p>
        </p:txBody>
      </p:sp>
      <p:sp>
        <p:nvSpPr>
          <p:cNvPr id="12" name="TextBox 11">
            <a:extLst>
              <a:ext uri="{FF2B5EF4-FFF2-40B4-BE49-F238E27FC236}">
                <a16:creationId xmlns:a16="http://schemas.microsoft.com/office/drawing/2014/main" id="{DE8BD270-4596-4BF6-AA4D-A81AC7C9F501}"/>
              </a:ext>
            </a:extLst>
          </p:cNvPr>
          <p:cNvSpPr txBox="1"/>
          <p:nvPr userDrawn="1"/>
        </p:nvSpPr>
        <p:spPr>
          <a:xfrm>
            <a:off x="1069081" y="5592147"/>
            <a:ext cx="3834704" cy="584775"/>
          </a:xfrm>
          <a:prstGeom prst="rect">
            <a:avLst/>
          </a:prstGeom>
          <a:noFill/>
        </p:spPr>
        <p:txBody>
          <a:bodyPr wrap="square" rtlCol="0">
            <a:spAutoFit/>
          </a:bodyPr>
          <a:lstStyle/>
          <a:p>
            <a:r>
              <a:rPr lang="en-GB" sz="3200" b="1">
                <a:solidFill>
                  <a:schemeClr val="bg1"/>
                </a:solidFill>
                <a:latin typeface="Apercu Mono Pro Medium" panose="02010609040000040003" pitchFamily="50" charset="0"/>
              </a:rPr>
              <a:t>ACT NOW</a:t>
            </a:r>
          </a:p>
        </p:txBody>
      </p:sp>
      <p:pic>
        <p:nvPicPr>
          <p:cNvPr id="15" name="Picture 14" descr="Graphical user interface&#10;&#10;Description automatically generated">
            <a:extLst>
              <a:ext uri="{FF2B5EF4-FFF2-40B4-BE49-F238E27FC236}">
                <a16:creationId xmlns:a16="http://schemas.microsoft.com/office/drawing/2014/main" id="{88B51FD7-3F9C-439C-BC46-A5AD9C31C0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550" y="305188"/>
            <a:ext cx="1892263" cy="944301"/>
          </a:xfrm>
          <a:prstGeom prst="rect">
            <a:avLst/>
          </a:prstGeom>
        </p:spPr>
      </p:pic>
      <p:grpSp>
        <p:nvGrpSpPr>
          <p:cNvPr id="16" name="Group 15">
            <a:extLst>
              <a:ext uri="{FF2B5EF4-FFF2-40B4-BE49-F238E27FC236}">
                <a16:creationId xmlns:a16="http://schemas.microsoft.com/office/drawing/2014/main" id="{6C23BBDA-6B99-4CBC-B517-BDE1CA1117DF}"/>
              </a:ext>
            </a:extLst>
          </p:cNvPr>
          <p:cNvGrpSpPr/>
          <p:nvPr userDrawn="1"/>
        </p:nvGrpSpPr>
        <p:grpSpPr>
          <a:xfrm>
            <a:off x="318052" y="6055907"/>
            <a:ext cx="3179456" cy="549880"/>
            <a:chOff x="382681" y="5870558"/>
            <a:chExt cx="3570754" cy="617554"/>
          </a:xfrm>
        </p:grpSpPr>
        <p:pic>
          <p:nvPicPr>
            <p:cNvPr id="17" name="Picture 16">
              <a:extLst>
                <a:ext uri="{FF2B5EF4-FFF2-40B4-BE49-F238E27FC236}">
                  <a16:creationId xmlns:a16="http://schemas.microsoft.com/office/drawing/2014/main" id="{F7F41A69-2A22-493B-BF6B-F4816921EF50}"/>
                </a:ext>
              </a:extLst>
            </p:cNvPr>
            <p:cNvPicPr>
              <a:picLocks noChangeAspect="1"/>
            </p:cNvPicPr>
            <p:nvPr userDrawn="1"/>
          </p:nvPicPr>
          <p:blipFill rotWithShape="1">
            <a:blip r:embed="rId3"/>
            <a:srcRect r="44282"/>
            <a:stretch/>
          </p:blipFill>
          <p:spPr>
            <a:xfrm>
              <a:off x="382681" y="5870558"/>
              <a:ext cx="3508001" cy="617554"/>
            </a:xfrm>
            <a:prstGeom prst="rect">
              <a:avLst/>
            </a:prstGeom>
          </p:spPr>
        </p:pic>
        <p:sp>
          <p:nvSpPr>
            <p:cNvPr id="18" name="Rectangle 17">
              <a:extLst>
                <a:ext uri="{FF2B5EF4-FFF2-40B4-BE49-F238E27FC236}">
                  <a16:creationId xmlns:a16="http://schemas.microsoft.com/office/drawing/2014/main" id="{E8428A09-8DC7-40CB-BDD3-820E2F04160D}"/>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0" name="Picture 19">
            <a:extLst>
              <a:ext uri="{FF2B5EF4-FFF2-40B4-BE49-F238E27FC236}">
                <a16:creationId xmlns:a16="http://schemas.microsoft.com/office/drawing/2014/main" id="{B8D29388-B722-4F7C-BF46-5BF7A7C17F53}"/>
              </a:ext>
            </a:extLst>
          </p:cNvPr>
          <p:cNvPicPr>
            <a:picLocks noChangeAspect="1"/>
          </p:cNvPicPr>
          <p:nvPr userDrawn="1"/>
        </p:nvPicPr>
        <p:blipFill>
          <a:blip r:embed="rId4"/>
          <a:stretch>
            <a:fillRect/>
          </a:stretch>
        </p:blipFill>
        <p:spPr>
          <a:xfrm>
            <a:off x="10708850" y="257741"/>
            <a:ext cx="1247628" cy="1067790"/>
          </a:xfrm>
          <a:prstGeom prst="rect">
            <a:avLst/>
          </a:prstGeom>
        </p:spPr>
      </p:pic>
      <p:pic>
        <p:nvPicPr>
          <p:cNvPr id="14" name="Picture 13" descr="A close up of a sign&#10;&#10;Description automatically generated">
            <a:extLst>
              <a:ext uri="{FF2B5EF4-FFF2-40B4-BE49-F238E27FC236}">
                <a16:creationId xmlns:a16="http://schemas.microsoft.com/office/drawing/2014/main" id="{465C468C-F4B7-4D15-9492-D894D142CF4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60891" y="5459506"/>
            <a:ext cx="1576818" cy="1140753"/>
          </a:xfrm>
          <a:prstGeom prst="rect">
            <a:avLst/>
          </a:prstGeom>
        </p:spPr>
      </p:pic>
      <p:sp>
        <p:nvSpPr>
          <p:cNvPr id="19" name="TextBox 18">
            <a:extLst>
              <a:ext uri="{FF2B5EF4-FFF2-40B4-BE49-F238E27FC236}">
                <a16:creationId xmlns:a16="http://schemas.microsoft.com/office/drawing/2014/main" id="{8226114C-A735-4553-99BE-31901B9582B5}"/>
              </a:ext>
            </a:extLst>
          </p:cNvPr>
          <p:cNvSpPr txBox="1"/>
          <p:nvPr userDrawn="1"/>
        </p:nvSpPr>
        <p:spPr>
          <a:xfrm>
            <a:off x="318050" y="1882255"/>
            <a:ext cx="8337829" cy="769441"/>
          </a:xfrm>
          <a:prstGeom prst="rect">
            <a:avLst/>
          </a:prstGeom>
          <a:noFill/>
        </p:spPr>
        <p:txBody>
          <a:bodyPr wrap="square" rtlCol="0">
            <a:spAutoFit/>
          </a:bodyPr>
          <a:lstStyle/>
          <a:p>
            <a:r>
              <a:rPr lang="en-GB" sz="4400" b="1">
                <a:solidFill>
                  <a:srgbClr val="2D2767"/>
                </a:solidFill>
                <a:latin typeface="Apercu Mono Pro Medium" panose="02010609040000040003" charset="0"/>
              </a:rPr>
              <a:t>THANK YOU </a:t>
            </a:r>
          </a:p>
        </p:txBody>
      </p:sp>
      <p:sp>
        <p:nvSpPr>
          <p:cNvPr id="21" name="TextBox 20">
            <a:extLst>
              <a:ext uri="{FF2B5EF4-FFF2-40B4-BE49-F238E27FC236}">
                <a16:creationId xmlns:a16="http://schemas.microsoft.com/office/drawing/2014/main" id="{3070B387-4CA8-4FC1-85D1-C3B0FB7F9440}"/>
              </a:ext>
            </a:extLst>
          </p:cNvPr>
          <p:cNvSpPr txBox="1"/>
          <p:nvPr userDrawn="1"/>
        </p:nvSpPr>
        <p:spPr>
          <a:xfrm>
            <a:off x="343005" y="2902172"/>
            <a:ext cx="6100183" cy="769441"/>
          </a:xfrm>
          <a:prstGeom prst="rect">
            <a:avLst/>
          </a:prstGeom>
          <a:noFill/>
        </p:spPr>
        <p:txBody>
          <a:bodyPr wrap="square">
            <a:spAutoFit/>
          </a:bodyPr>
          <a:lstStyle/>
          <a:p>
            <a:r>
              <a:rPr lang="en-GB" sz="4400" b="1">
                <a:solidFill>
                  <a:schemeClr val="bg1"/>
                </a:solidFill>
                <a:highlight>
                  <a:srgbClr val="FF0031"/>
                </a:highlight>
                <a:latin typeface="Apercu Pro" panose="020B0604020202020204" charset="0"/>
                <a:cs typeface="Helvetica" panose="020B0604020202020204" pitchFamily="34" charset="0"/>
              </a:rPr>
              <a:t>NEW RULES ARE HERE</a:t>
            </a:r>
            <a:endParaRPr lang="en-GB" sz="4400">
              <a:solidFill>
                <a:schemeClr val="bg1"/>
              </a:solidFill>
              <a:highlight>
                <a:srgbClr val="FF0031"/>
              </a:highlight>
            </a:endParaRPr>
          </a:p>
        </p:txBody>
      </p:sp>
    </p:spTree>
    <p:extLst>
      <p:ext uri="{BB962C8B-B14F-4D97-AF65-F5344CB8AC3E}">
        <p14:creationId xmlns:p14="http://schemas.microsoft.com/office/powerpoint/2010/main" val="18067329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GB"/>
          </a:p>
        </p:txBody>
      </p:sp>
    </p:spTree>
    <p:extLst>
      <p:ext uri="{BB962C8B-B14F-4D97-AF65-F5344CB8AC3E}">
        <p14:creationId xmlns:p14="http://schemas.microsoft.com/office/powerpoint/2010/main" val="3766693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4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39929-6087-44F0-B08C-FCC2345B8A32}"/>
              </a:ext>
            </a:extLst>
          </p:cNvPr>
          <p:cNvSpPr>
            <a:spLocks noGrp="1"/>
          </p:cNvSpPr>
          <p:nvPr>
            <p:ph type="dt" sz="half" idx="10"/>
          </p:nvPr>
        </p:nvSpPr>
        <p:spPr/>
        <p:txBody>
          <a:bodyPr/>
          <a:lstStyle>
            <a:lvl1pPr>
              <a:defRPr/>
            </a:lvl1pPr>
          </a:lstStyle>
          <a:p>
            <a:pPr>
              <a:defRPr/>
            </a:pPr>
            <a:fld id="{D7DB6128-F86A-4CF2-BB10-CE1E7D04AAF8}" type="datetimeFigureOut">
              <a:rPr lang="en-GB"/>
              <a:pPr>
                <a:defRPr/>
              </a:pPr>
              <a:t>26/02/2021</a:t>
            </a:fld>
            <a:endParaRPr lang="en-GB"/>
          </a:p>
        </p:txBody>
      </p:sp>
      <p:sp>
        <p:nvSpPr>
          <p:cNvPr id="5" name="Footer Placeholder 4">
            <a:extLst>
              <a:ext uri="{FF2B5EF4-FFF2-40B4-BE49-F238E27FC236}">
                <a16:creationId xmlns:a16="http://schemas.microsoft.com/office/drawing/2014/main" id="{074EFF1D-2A85-4DA0-8015-09A5749687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DFFE13C-84C1-416D-8916-D3DD03129099}"/>
              </a:ext>
            </a:extLst>
          </p:cNvPr>
          <p:cNvSpPr>
            <a:spLocks noGrp="1"/>
          </p:cNvSpPr>
          <p:nvPr>
            <p:ph type="sldNum" sz="quarter" idx="12"/>
          </p:nvPr>
        </p:nvSpPr>
        <p:spPr/>
        <p:txBody>
          <a:bodyPr/>
          <a:lstStyle>
            <a:lvl1pPr>
              <a:defRPr/>
            </a:lvl1pPr>
          </a:lstStyle>
          <a:p>
            <a:pPr>
              <a:defRPr/>
            </a:pPr>
            <a:fld id="{52E04D02-41CD-4710-9995-08A41C63D1E5}" type="slidenum">
              <a:rPr lang="en-GB"/>
              <a:pPr>
                <a:defRPr/>
              </a:pPr>
              <a:t>‹#›</a:t>
            </a:fld>
            <a:endParaRPr lang="en-GB"/>
          </a:p>
        </p:txBody>
      </p:sp>
    </p:spTree>
    <p:extLst>
      <p:ext uri="{BB962C8B-B14F-4D97-AF65-F5344CB8AC3E}">
        <p14:creationId xmlns:p14="http://schemas.microsoft.com/office/powerpoint/2010/main" val="4182789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2C2143-3469-4501-8D6B-82893F4926D7}"/>
              </a:ext>
            </a:extLst>
          </p:cNvPr>
          <p:cNvSpPr>
            <a:spLocks noGrp="1"/>
          </p:cNvSpPr>
          <p:nvPr>
            <p:ph type="dt" sz="half" idx="10"/>
          </p:nvPr>
        </p:nvSpPr>
        <p:spPr/>
        <p:txBody>
          <a:bodyPr/>
          <a:lstStyle>
            <a:lvl1pPr>
              <a:defRPr/>
            </a:lvl1pPr>
          </a:lstStyle>
          <a:p>
            <a:pPr>
              <a:defRPr/>
            </a:pPr>
            <a:fld id="{ACFAAE29-7CA8-4E00-8C93-46595ADEDE37}" type="datetimeFigureOut">
              <a:rPr lang="en-GB"/>
              <a:pPr>
                <a:defRPr/>
              </a:pPr>
              <a:t>26/02/2021</a:t>
            </a:fld>
            <a:endParaRPr lang="en-GB"/>
          </a:p>
        </p:txBody>
      </p:sp>
      <p:sp>
        <p:nvSpPr>
          <p:cNvPr id="5" name="Footer Placeholder 4">
            <a:extLst>
              <a:ext uri="{FF2B5EF4-FFF2-40B4-BE49-F238E27FC236}">
                <a16:creationId xmlns:a16="http://schemas.microsoft.com/office/drawing/2014/main" id="{55258058-E485-4BC8-9F2F-AAF7FAF4359C}"/>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486EBC0-2DDB-4C0B-B627-DEAA5CC01CAF}"/>
              </a:ext>
            </a:extLst>
          </p:cNvPr>
          <p:cNvSpPr>
            <a:spLocks noGrp="1"/>
          </p:cNvSpPr>
          <p:nvPr>
            <p:ph type="sldNum" sz="quarter" idx="12"/>
          </p:nvPr>
        </p:nvSpPr>
        <p:spPr/>
        <p:txBody>
          <a:bodyPr/>
          <a:lstStyle>
            <a:lvl1pPr>
              <a:defRPr/>
            </a:lvl1pPr>
          </a:lstStyle>
          <a:p>
            <a:pPr>
              <a:defRPr/>
            </a:pPr>
            <a:fld id="{2EE68462-1FF3-4999-B4DA-2096B3D06AD2}" type="slidenum">
              <a:rPr lang="en-GB"/>
              <a:pPr>
                <a:defRPr/>
              </a:pPr>
              <a:t>‹#›</a:t>
            </a:fld>
            <a:endParaRPr lang="en-GB"/>
          </a:p>
        </p:txBody>
      </p:sp>
    </p:spTree>
    <p:extLst>
      <p:ext uri="{BB962C8B-B14F-4D97-AF65-F5344CB8AC3E}">
        <p14:creationId xmlns:p14="http://schemas.microsoft.com/office/powerpoint/2010/main" val="2758748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54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8396CE-000B-44AA-8CE1-8E8E1E74C76A}"/>
              </a:ext>
            </a:extLst>
          </p:cNvPr>
          <p:cNvSpPr>
            <a:spLocks noGrp="1"/>
          </p:cNvSpPr>
          <p:nvPr>
            <p:ph type="dt" sz="half" idx="10"/>
          </p:nvPr>
        </p:nvSpPr>
        <p:spPr/>
        <p:txBody>
          <a:bodyPr/>
          <a:lstStyle>
            <a:lvl1pPr>
              <a:defRPr/>
            </a:lvl1pPr>
          </a:lstStyle>
          <a:p>
            <a:pPr>
              <a:defRPr/>
            </a:pPr>
            <a:fld id="{A14C8C46-451F-4759-9808-02C425A74839}" type="datetimeFigureOut">
              <a:rPr lang="en-GB"/>
              <a:pPr>
                <a:defRPr/>
              </a:pPr>
              <a:t>26/02/2021</a:t>
            </a:fld>
            <a:endParaRPr lang="en-GB"/>
          </a:p>
        </p:txBody>
      </p:sp>
      <p:sp>
        <p:nvSpPr>
          <p:cNvPr id="5" name="Footer Placeholder 4">
            <a:extLst>
              <a:ext uri="{FF2B5EF4-FFF2-40B4-BE49-F238E27FC236}">
                <a16:creationId xmlns:a16="http://schemas.microsoft.com/office/drawing/2014/main" id="{348E5E83-A3B0-4156-A2B6-8C0285BAEB0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C567B9-9DE2-4F51-986A-E82D0D3D3047}"/>
              </a:ext>
            </a:extLst>
          </p:cNvPr>
          <p:cNvSpPr>
            <a:spLocks noGrp="1"/>
          </p:cNvSpPr>
          <p:nvPr>
            <p:ph type="sldNum" sz="quarter" idx="12"/>
          </p:nvPr>
        </p:nvSpPr>
        <p:spPr/>
        <p:txBody>
          <a:bodyPr/>
          <a:lstStyle>
            <a:lvl1pPr>
              <a:defRPr/>
            </a:lvl1pPr>
          </a:lstStyle>
          <a:p>
            <a:pPr>
              <a:defRPr/>
            </a:pPr>
            <a:fld id="{6D6EEC83-74B4-47D0-8B40-E260B28CD922}" type="slidenum">
              <a:rPr lang="en-GB"/>
              <a:pPr>
                <a:defRPr/>
              </a:pPr>
              <a:t>‹#›</a:t>
            </a:fld>
            <a:endParaRPr lang="en-GB"/>
          </a:p>
        </p:txBody>
      </p:sp>
    </p:spTree>
    <p:extLst>
      <p:ext uri="{BB962C8B-B14F-4D97-AF65-F5344CB8AC3E}">
        <p14:creationId xmlns:p14="http://schemas.microsoft.com/office/powerpoint/2010/main" val="1420219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30A0903-464C-4CA3-9209-32ACA8538FE2}"/>
              </a:ext>
            </a:extLst>
          </p:cNvPr>
          <p:cNvSpPr>
            <a:spLocks noGrp="1"/>
          </p:cNvSpPr>
          <p:nvPr>
            <p:ph type="dt" sz="half" idx="10"/>
          </p:nvPr>
        </p:nvSpPr>
        <p:spPr/>
        <p:txBody>
          <a:bodyPr/>
          <a:lstStyle>
            <a:lvl1pPr>
              <a:defRPr/>
            </a:lvl1pPr>
          </a:lstStyle>
          <a:p>
            <a:pPr>
              <a:defRPr/>
            </a:pPr>
            <a:fld id="{2EA943B0-6B4F-4BE4-AB15-8BC40640F155}" type="datetimeFigureOut">
              <a:rPr lang="en-GB"/>
              <a:pPr>
                <a:defRPr/>
              </a:pPr>
              <a:t>26/02/2021</a:t>
            </a:fld>
            <a:endParaRPr lang="en-GB"/>
          </a:p>
        </p:txBody>
      </p:sp>
      <p:sp>
        <p:nvSpPr>
          <p:cNvPr id="6" name="Footer Placeholder 4">
            <a:extLst>
              <a:ext uri="{FF2B5EF4-FFF2-40B4-BE49-F238E27FC236}">
                <a16:creationId xmlns:a16="http://schemas.microsoft.com/office/drawing/2014/main" id="{54951856-856F-49FC-BFD5-93E3EC3CCE2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22FBDAC0-CC00-450E-8CA6-FF22939839E6}"/>
              </a:ext>
            </a:extLst>
          </p:cNvPr>
          <p:cNvSpPr>
            <a:spLocks noGrp="1"/>
          </p:cNvSpPr>
          <p:nvPr>
            <p:ph type="sldNum" sz="quarter" idx="12"/>
          </p:nvPr>
        </p:nvSpPr>
        <p:spPr/>
        <p:txBody>
          <a:bodyPr/>
          <a:lstStyle>
            <a:lvl1pPr>
              <a:defRPr/>
            </a:lvl1pPr>
          </a:lstStyle>
          <a:p>
            <a:pPr>
              <a:defRPr/>
            </a:pPr>
            <a:fld id="{36DDDB31-BDD6-4964-B21C-017CAAC41801}" type="slidenum">
              <a:rPr lang="en-GB"/>
              <a:pPr>
                <a:defRPr/>
              </a:pPr>
              <a:t>‹#›</a:t>
            </a:fld>
            <a:endParaRPr lang="en-GB"/>
          </a:p>
        </p:txBody>
      </p:sp>
    </p:spTree>
    <p:extLst>
      <p:ext uri="{BB962C8B-B14F-4D97-AF65-F5344CB8AC3E}">
        <p14:creationId xmlns:p14="http://schemas.microsoft.com/office/powerpoint/2010/main" val="4020985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EA3DE5-1E16-47E3-9108-5D477BBAC334}"/>
              </a:ext>
            </a:extLst>
          </p:cNvPr>
          <p:cNvSpPr>
            <a:spLocks noGrp="1"/>
          </p:cNvSpPr>
          <p:nvPr>
            <p:ph idx="1"/>
          </p:nvPr>
        </p:nvSpPr>
        <p:spPr>
          <a:xfrm>
            <a:off x="318052" y="1825625"/>
            <a:ext cx="1147373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7" name="Straight Connector 6">
            <a:extLst>
              <a:ext uri="{FF2B5EF4-FFF2-40B4-BE49-F238E27FC236}">
                <a16:creationId xmlns:a16="http://schemas.microsoft.com/office/drawing/2014/main" id="{43898C9A-CFE6-4DAD-B95E-4E24D938022D}"/>
              </a:ext>
            </a:extLst>
          </p:cNvPr>
          <p:cNvCxnSpPr>
            <a:cxnSpLocks/>
          </p:cNvCxnSpPr>
          <p:nvPr userDrawn="1"/>
        </p:nvCxnSpPr>
        <p:spPr>
          <a:xfrm>
            <a:off x="421419" y="1208598"/>
            <a:ext cx="11394219"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D8C9F59A-6982-420A-B552-E13974723AB8}"/>
              </a:ext>
            </a:extLst>
          </p:cNvPr>
          <p:cNvSpPr>
            <a:spLocks noGrp="1"/>
          </p:cNvSpPr>
          <p:nvPr>
            <p:ph type="title"/>
          </p:nvPr>
        </p:nvSpPr>
        <p:spPr>
          <a:xfrm>
            <a:off x="344770" y="479542"/>
            <a:ext cx="8804551" cy="961155"/>
          </a:xfrm>
        </p:spPr>
        <p:txBody>
          <a:bodyPr lIns="91440" tIns="45720" rIns="91440" bIns="45720" anchor="t">
            <a:normAutofit/>
          </a:bodyPr>
          <a:lstStyle/>
          <a:p>
            <a:r>
              <a:rPr lang="en-GB" sz="3600" b="1">
                <a:latin typeface="Apercu Pro" panose="020B0503050601040103" pitchFamily="34" charset="0"/>
                <a:cs typeface="Calibri"/>
              </a:rPr>
              <a:t>Preparations for 1 January 2021</a:t>
            </a:r>
            <a:endParaRPr lang="en-GB" sz="3600" b="1">
              <a:latin typeface="Apercu Pro" panose="020B0503050601040103"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F22DFB02-5292-4374-A2A3-51AD57ED562C}"/>
              </a:ext>
            </a:extLst>
          </p:cNvPr>
          <p:cNvGrpSpPr/>
          <p:nvPr userDrawn="1"/>
        </p:nvGrpSpPr>
        <p:grpSpPr>
          <a:xfrm>
            <a:off x="318052" y="6055907"/>
            <a:ext cx="3179456" cy="549880"/>
            <a:chOff x="382681" y="5870558"/>
            <a:chExt cx="3570754" cy="617554"/>
          </a:xfrm>
        </p:grpSpPr>
        <p:pic>
          <p:nvPicPr>
            <p:cNvPr id="15" name="Picture 14">
              <a:extLst>
                <a:ext uri="{FF2B5EF4-FFF2-40B4-BE49-F238E27FC236}">
                  <a16:creationId xmlns:a16="http://schemas.microsoft.com/office/drawing/2014/main" id="{3AF6B8D8-4E20-4AD5-9449-1015BD531533}"/>
                </a:ext>
              </a:extLst>
            </p:cNvPr>
            <p:cNvPicPr>
              <a:picLocks noChangeAspect="1"/>
            </p:cNvPicPr>
            <p:nvPr userDrawn="1"/>
          </p:nvPicPr>
          <p:blipFill rotWithShape="1">
            <a:blip r:embed="rId2"/>
            <a:srcRect r="44282"/>
            <a:stretch/>
          </p:blipFill>
          <p:spPr>
            <a:xfrm>
              <a:off x="382681" y="5870558"/>
              <a:ext cx="3508001" cy="617554"/>
            </a:xfrm>
            <a:prstGeom prst="rect">
              <a:avLst/>
            </a:prstGeom>
          </p:spPr>
        </p:pic>
        <p:sp>
          <p:nvSpPr>
            <p:cNvPr id="16" name="Rectangle 15">
              <a:extLst>
                <a:ext uri="{FF2B5EF4-FFF2-40B4-BE49-F238E27FC236}">
                  <a16:creationId xmlns:a16="http://schemas.microsoft.com/office/drawing/2014/main" id="{A013B73B-D477-4046-8A43-98E0C8727432}"/>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316040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4F40BB63-B700-4095-BDC8-6DFA1904CFD3}"/>
              </a:ext>
            </a:extLst>
          </p:cNvPr>
          <p:cNvSpPr>
            <a:spLocks noGrp="1"/>
          </p:cNvSpPr>
          <p:nvPr>
            <p:ph type="dt" sz="half" idx="10"/>
          </p:nvPr>
        </p:nvSpPr>
        <p:spPr/>
        <p:txBody>
          <a:bodyPr/>
          <a:lstStyle>
            <a:lvl1pPr>
              <a:defRPr/>
            </a:lvl1pPr>
          </a:lstStyle>
          <a:p>
            <a:pPr>
              <a:defRPr/>
            </a:pPr>
            <a:fld id="{BADC95B6-FD50-45B3-84C1-DD632C1889D8}" type="datetimeFigureOut">
              <a:rPr lang="en-GB"/>
              <a:pPr>
                <a:defRPr/>
              </a:pPr>
              <a:t>26/02/2021</a:t>
            </a:fld>
            <a:endParaRPr lang="en-GB"/>
          </a:p>
        </p:txBody>
      </p:sp>
      <p:sp>
        <p:nvSpPr>
          <p:cNvPr id="8" name="Footer Placeholder 4">
            <a:extLst>
              <a:ext uri="{FF2B5EF4-FFF2-40B4-BE49-F238E27FC236}">
                <a16:creationId xmlns:a16="http://schemas.microsoft.com/office/drawing/2014/main" id="{FF0A5B78-F28E-4778-B08E-4138F693CFE6}"/>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0D21C225-C48F-4DE7-A2E0-ED9CBA31F414}"/>
              </a:ext>
            </a:extLst>
          </p:cNvPr>
          <p:cNvSpPr>
            <a:spLocks noGrp="1"/>
          </p:cNvSpPr>
          <p:nvPr>
            <p:ph type="sldNum" sz="quarter" idx="12"/>
          </p:nvPr>
        </p:nvSpPr>
        <p:spPr/>
        <p:txBody>
          <a:bodyPr/>
          <a:lstStyle>
            <a:lvl1pPr>
              <a:defRPr/>
            </a:lvl1pPr>
          </a:lstStyle>
          <a:p>
            <a:pPr>
              <a:defRPr/>
            </a:pPr>
            <a:fld id="{D056EB30-6C54-4E4E-8F79-BAE0A1EE33B1}" type="slidenum">
              <a:rPr lang="en-GB"/>
              <a:pPr>
                <a:defRPr/>
              </a:pPr>
              <a:t>‹#›</a:t>
            </a:fld>
            <a:endParaRPr lang="en-GB"/>
          </a:p>
        </p:txBody>
      </p:sp>
    </p:spTree>
    <p:extLst>
      <p:ext uri="{BB962C8B-B14F-4D97-AF65-F5344CB8AC3E}">
        <p14:creationId xmlns:p14="http://schemas.microsoft.com/office/powerpoint/2010/main" val="1053036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4F6FD22B-6369-421A-9C2C-12026EE65688}"/>
              </a:ext>
            </a:extLst>
          </p:cNvPr>
          <p:cNvSpPr>
            <a:spLocks noGrp="1"/>
          </p:cNvSpPr>
          <p:nvPr>
            <p:ph type="dt" sz="half" idx="10"/>
          </p:nvPr>
        </p:nvSpPr>
        <p:spPr/>
        <p:txBody>
          <a:bodyPr/>
          <a:lstStyle>
            <a:lvl1pPr>
              <a:defRPr/>
            </a:lvl1pPr>
          </a:lstStyle>
          <a:p>
            <a:pPr>
              <a:defRPr/>
            </a:pPr>
            <a:fld id="{A861006D-427B-4823-A2BA-15B005C05AF2}" type="datetimeFigureOut">
              <a:rPr lang="en-GB"/>
              <a:pPr>
                <a:defRPr/>
              </a:pPr>
              <a:t>26/02/2021</a:t>
            </a:fld>
            <a:endParaRPr lang="en-GB"/>
          </a:p>
        </p:txBody>
      </p:sp>
      <p:sp>
        <p:nvSpPr>
          <p:cNvPr id="4" name="Footer Placeholder 4">
            <a:extLst>
              <a:ext uri="{FF2B5EF4-FFF2-40B4-BE49-F238E27FC236}">
                <a16:creationId xmlns:a16="http://schemas.microsoft.com/office/drawing/2014/main" id="{598F5125-ADC4-46D8-843A-09F3F3A074D0}"/>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072FB04A-6B3E-4C2F-9BE6-386D636EE916}"/>
              </a:ext>
            </a:extLst>
          </p:cNvPr>
          <p:cNvSpPr>
            <a:spLocks noGrp="1"/>
          </p:cNvSpPr>
          <p:nvPr>
            <p:ph type="sldNum" sz="quarter" idx="12"/>
          </p:nvPr>
        </p:nvSpPr>
        <p:spPr/>
        <p:txBody>
          <a:bodyPr/>
          <a:lstStyle>
            <a:lvl1pPr>
              <a:defRPr/>
            </a:lvl1pPr>
          </a:lstStyle>
          <a:p>
            <a:pPr>
              <a:defRPr/>
            </a:pPr>
            <a:fld id="{F2530B7B-8FB4-4726-AAE2-46718744FF6F}" type="slidenum">
              <a:rPr lang="en-GB"/>
              <a:pPr>
                <a:defRPr/>
              </a:pPr>
              <a:t>‹#›</a:t>
            </a:fld>
            <a:endParaRPr lang="en-GB"/>
          </a:p>
        </p:txBody>
      </p:sp>
    </p:spTree>
    <p:extLst>
      <p:ext uri="{BB962C8B-B14F-4D97-AF65-F5344CB8AC3E}">
        <p14:creationId xmlns:p14="http://schemas.microsoft.com/office/powerpoint/2010/main" val="318732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F8C6920-BEC5-47FF-92CB-0B3CAFC28281}"/>
              </a:ext>
            </a:extLst>
          </p:cNvPr>
          <p:cNvSpPr>
            <a:spLocks noGrp="1"/>
          </p:cNvSpPr>
          <p:nvPr>
            <p:ph type="dt" sz="half" idx="10"/>
          </p:nvPr>
        </p:nvSpPr>
        <p:spPr/>
        <p:txBody>
          <a:bodyPr/>
          <a:lstStyle>
            <a:lvl1pPr>
              <a:defRPr/>
            </a:lvl1pPr>
          </a:lstStyle>
          <a:p>
            <a:pPr>
              <a:defRPr/>
            </a:pPr>
            <a:fld id="{5134F2E4-2CBA-4327-8F8A-BD83A1F73680}" type="datetimeFigureOut">
              <a:rPr lang="en-GB"/>
              <a:pPr>
                <a:defRPr/>
              </a:pPr>
              <a:t>26/02/2021</a:t>
            </a:fld>
            <a:endParaRPr lang="en-GB"/>
          </a:p>
        </p:txBody>
      </p:sp>
      <p:sp>
        <p:nvSpPr>
          <p:cNvPr id="3" name="Footer Placeholder 4">
            <a:extLst>
              <a:ext uri="{FF2B5EF4-FFF2-40B4-BE49-F238E27FC236}">
                <a16:creationId xmlns:a16="http://schemas.microsoft.com/office/drawing/2014/main" id="{F2FEB733-0EC2-412B-9146-2A78A93E583A}"/>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334F026D-BF0A-49A6-A719-EF8B5E4A9986}"/>
              </a:ext>
            </a:extLst>
          </p:cNvPr>
          <p:cNvSpPr>
            <a:spLocks noGrp="1"/>
          </p:cNvSpPr>
          <p:nvPr>
            <p:ph type="sldNum" sz="quarter" idx="12"/>
          </p:nvPr>
        </p:nvSpPr>
        <p:spPr/>
        <p:txBody>
          <a:bodyPr/>
          <a:lstStyle>
            <a:lvl1pPr>
              <a:defRPr/>
            </a:lvl1pPr>
          </a:lstStyle>
          <a:p>
            <a:pPr>
              <a:defRPr/>
            </a:pPr>
            <a:fld id="{D812BFE0-2896-4EB0-9D9C-BC429648786D}" type="slidenum">
              <a:rPr lang="en-GB"/>
              <a:pPr>
                <a:defRPr/>
              </a:pPr>
              <a:t>‹#›</a:t>
            </a:fld>
            <a:endParaRPr lang="en-GB"/>
          </a:p>
        </p:txBody>
      </p:sp>
    </p:spTree>
    <p:extLst>
      <p:ext uri="{BB962C8B-B14F-4D97-AF65-F5344CB8AC3E}">
        <p14:creationId xmlns:p14="http://schemas.microsoft.com/office/powerpoint/2010/main" val="242354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5BF8D1-6F46-4F2B-99D2-B8954F19E0B8}"/>
              </a:ext>
            </a:extLst>
          </p:cNvPr>
          <p:cNvSpPr>
            <a:spLocks noGrp="1"/>
          </p:cNvSpPr>
          <p:nvPr>
            <p:ph type="dt" sz="half" idx="10"/>
          </p:nvPr>
        </p:nvSpPr>
        <p:spPr/>
        <p:txBody>
          <a:bodyPr/>
          <a:lstStyle>
            <a:lvl1pPr>
              <a:defRPr/>
            </a:lvl1pPr>
          </a:lstStyle>
          <a:p>
            <a:pPr>
              <a:defRPr/>
            </a:pPr>
            <a:fld id="{4AA5ECC3-320A-4A47-B668-D46F80D31B67}" type="datetimeFigureOut">
              <a:rPr lang="en-GB"/>
              <a:pPr>
                <a:defRPr/>
              </a:pPr>
              <a:t>26/02/2021</a:t>
            </a:fld>
            <a:endParaRPr lang="en-GB"/>
          </a:p>
        </p:txBody>
      </p:sp>
      <p:sp>
        <p:nvSpPr>
          <p:cNvPr id="6" name="Footer Placeholder 4">
            <a:extLst>
              <a:ext uri="{FF2B5EF4-FFF2-40B4-BE49-F238E27FC236}">
                <a16:creationId xmlns:a16="http://schemas.microsoft.com/office/drawing/2014/main" id="{C4D19A26-6B22-46C4-8105-8C6F02D4C25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528CA43-044D-401C-A1C1-364BB229FEDF}"/>
              </a:ext>
            </a:extLst>
          </p:cNvPr>
          <p:cNvSpPr>
            <a:spLocks noGrp="1"/>
          </p:cNvSpPr>
          <p:nvPr>
            <p:ph type="sldNum" sz="quarter" idx="12"/>
          </p:nvPr>
        </p:nvSpPr>
        <p:spPr/>
        <p:txBody>
          <a:bodyPr/>
          <a:lstStyle>
            <a:lvl1pPr>
              <a:defRPr/>
            </a:lvl1pPr>
          </a:lstStyle>
          <a:p>
            <a:pPr>
              <a:defRPr/>
            </a:pPr>
            <a:fld id="{E1C98CD4-4792-43DC-AE29-56BB669E9AE3}" type="slidenum">
              <a:rPr lang="en-GB"/>
              <a:pPr>
                <a:defRPr/>
              </a:pPr>
              <a:t>‹#›</a:t>
            </a:fld>
            <a:endParaRPr lang="en-GB"/>
          </a:p>
        </p:txBody>
      </p:sp>
    </p:spTree>
    <p:extLst>
      <p:ext uri="{BB962C8B-B14F-4D97-AF65-F5344CB8AC3E}">
        <p14:creationId xmlns:p14="http://schemas.microsoft.com/office/powerpoint/2010/main" val="22700950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88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rtlCol="0">
            <a:normAutofit/>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pPr lvl="0"/>
            <a:endParaRPr lang="en-GB" noProof="0"/>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6B73A4F-B1A6-4697-B7B0-E1C107665EED}"/>
              </a:ext>
            </a:extLst>
          </p:cNvPr>
          <p:cNvSpPr>
            <a:spLocks noGrp="1"/>
          </p:cNvSpPr>
          <p:nvPr>
            <p:ph type="dt" sz="half" idx="10"/>
          </p:nvPr>
        </p:nvSpPr>
        <p:spPr/>
        <p:txBody>
          <a:bodyPr/>
          <a:lstStyle>
            <a:lvl1pPr>
              <a:defRPr/>
            </a:lvl1pPr>
          </a:lstStyle>
          <a:p>
            <a:pPr>
              <a:defRPr/>
            </a:pPr>
            <a:fld id="{E5F468B1-6BD5-4FD3-9786-DEA4BE53AD69}" type="datetimeFigureOut">
              <a:rPr lang="en-GB"/>
              <a:pPr>
                <a:defRPr/>
              </a:pPr>
              <a:t>26/02/2021</a:t>
            </a:fld>
            <a:endParaRPr lang="en-GB"/>
          </a:p>
        </p:txBody>
      </p:sp>
      <p:sp>
        <p:nvSpPr>
          <p:cNvPr id="6" name="Footer Placeholder 4">
            <a:extLst>
              <a:ext uri="{FF2B5EF4-FFF2-40B4-BE49-F238E27FC236}">
                <a16:creationId xmlns:a16="http://schemas.microsoft.com/office/drawing/2014/main" id="{A9FABE24-5707-476C-A0D5-E916E1180259}"/>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C81CF382-65D3-498A-9A7E-3A8DDD0AB686}"/>
              </a:ext>
            </a:extLst>
          </p:cNvPr>
          <p:cNvSpPr>
            <a:spLocks noGrp="1"/>
          </p:cNvSpPr>
          <p:nvPr>
            <p:ph type="sldNum" sz="quarter" idx="12"/>
          </p:nvPr>
        </p:nvSpPr>
        <p:spPr/>
        <p:txBody>
          <a:bodyPr/>
          <a:lstStyle>
            <a:lvl1pPr>
              <a:defRPr/>
            </a:lvl1pPr>
          </a:lstStyle>
          <a:p>
            <a:pPr>
              <a:defRPr/>
            </a:pPr>
            <a:fld id="{69F28295-46F6-4D74-B380-8ED82D0B007A}" type="slidenum">
              <a:rPr lang="en-GB"/>
              <a:pPr>
                <a:defRPr/>
              </a:pPr>
              <a:t>‹#›</a:t>
            </a:fld>
            <a:endParaRPr lang="en-GB"/>
          </a:p>
        </p:txBody>
      </p:sp>
    </p:spTree>
    <p:extLst>
      <p:ext uri="{BB962C8B-B14F-4D97-AF65-F5344CB8AC3E}">
        <p14:creationId xmlns:p14="http://schemas.microsoft.com/office/powerpoint/2010/main" val="3209613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8C37FB-B153-400A-AD9E-E8F1C1684807}"/>
              </a:ext>
            </a:extLst>
          </p:cNvPr>
          <p:cNvSpPr>
            <a:spLocks noGrp="1"/>
          </p:cNvSpPr>
          <p:nvPr>
            <p:ph type="dt" sz="half" idx="10"/>
          </p:nvPr>
        </p:nvSpPr>
        <p:spPr/>
        <p:txBody>
          <a:bodyPr/>
          <a:lstStyle>
            <a:lvl1pPr>
              <a:defRPr/>
            </a:lvl1pPr>
          </a:lstStyle>
          <a:p>
            <a:pPr>
              <a:defRPr/>
            </a:pPr>
            <a:fld id="{4357C881-6927-4FA3-87E5-51C40D321E59}" type="datetimeFigureOut">
              <a:rPr lang="en-GB"/>
              <a:pPr>
                <a:defRPr/>
              </a:pPr>
              <a:t>26/02/2021</a:t>
            </a:fld>
            <a:endParaRPr lang="en-GB"/>
          </a:p>
        </p:txBody>
      </p:sp>
      <p:sp>
        <p:nvSpPr>
          <p:cNvPr id="5" name="Footer Placeholder 4">
            <a:extLst>
              <a:ext uri="{FF2B5EF4-FFF2-40B4-BE49-F238E27FC236}">
                <a16:creationId xmlns:a16="http://schemas.microsoft.com/office/drawing/2014/main" id="{3907A8DF-BC2F-4772-8C90-E3A304991FB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09F5C58E-67E8-4B45-A9A2-80EFC36EAFBF}"/>
              </a:ext>
            </a:extLst>
          </p:cNvPr>
          <p:cNvSpPr>
            <a:spLocks noGrp="1"/>
          </p:cNvSpPr>
          <p:nvPr>
            <p:ph type="sldNum" sz="quarter" idx="12"/>
          </p:nvPr>
        </p:nvSpPr>
        <p:spPr/>
        <p:txBody>
          <a:bodyPr/>
          <a:lstStyle>
            <a:lvl1pPr>
              <a:defRPr/>
            </a:lvl1pPr>
          </a:lstStyle>
          <a:p>
            <a:pPr>
              <a:defRPr/>
            </a:pPr>
            <a:fld id="{3E72820D-F3F6-472E-8A5F-7837DFF672A6}" type="slidenum">
              <a:rPr lang="en-GB"/>
              <a:pPr>
                <a:defRPr/>
              </a:pPr>
              <a:t>‹#›</a:t>
            </a:fld>
            <a:endParaRPr lang="en-GB"/>
          </a:p>
        </p:txBody>
      </p:sp>
    </p:spTree>
    <p:extLst>
      <p:ext uri="{BB962C8B-B14F-4D97-AF65-F5344CB8AC3E}">
        <p14:creationId xmlns:p14="http://schemas.microsoft.com/office/powerpoint/2010/main" val="2374301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462353-B061-4A55-9D85-1ADCE70099D2}"/>
              </a:ext>
            </a:extLst>
          </p:cNvPr>
          <p:cNvSpPr>
            <a:spLocks noGrp="1"/>
          </p:cNvSpPr>
          <p:nvPr>
            <p:ph type="dt" sz="half" idx="10"/>
          </p:nvPr>
        </p:nvSpPr>
        <p:spPr/>
        <p:txBody>
          <a:bodyPr/>
          <a:lstStyle>
            <a:lvl1pPr>
              <a:defRPr/>
            </a:lvl1pPr>
          </a:lstStyle>
          <a:p>
            <a:pPr>
              <a:defRPr/>
            </a:pPr>
            <a:fld id="{1436A8F2-CE56-4F5D-AF77-4B9154DB3F5B}" type="datetimeFigureOut">
              <a:rPr lang="en-GB"/>
              <a:pPr>
                <a:defRPr/>
              </a:pPr>
              <a:t>26/02/2021</a:t>
            </a:fld>
            <a:endParaRPr lang="en-GB"/>
          </a:p>
        </p:txBody>
      </p:sp>
      <p:sp>
        <p:nvSpPr>
          <p:cNvPr id="5" name="Footer Placeholder 4">
            <a:extLst>
              <a:ext uri="{FF2B5EF4-FFF2-40B4-BE49-F238E27FC236}">
                <a16:creationId xmlns:a16="http://schemas.microsoft.com/office/drawing/2014/main" id="{E7ABD84D-9A8D-449E-8916-8AE3B4BDDC56}"/>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A9E9AA9-8814-480D-82A3-B291739D5826}"/>
              </a:ext>
            </a:extLst>
          </p:cNvPr>
          <p:cNvSpPr>
            <a:spLocks noGrp="1"/>
          </p:cNvSpPr>
          <p:nvPr>
            <p:ph type="sldNum" sz="quarter" idx="12"/>
          </p:nvPr>
        </p:nvSpPr>
        <p:spPr/>
        <p:txBody>
          <a:bodyPr/>
          <a:lstStyle>
            <a:lvl1pPr>
              <a:defRPr/>
            </a:lvl1pPr>
          </a:lstStyle>
          <a:p>
            <a:pPr>
              <a:defRPr/>
            </a:pPr>
            <a:fld id="{34E96427-9D55-4966-B12B-AAFE1432BDB9}" type="slidenum">
              <a:rPr lang="en-GB"/>
              <a:pPr>
                <a:defRPr/>
              </a:pPr>
              <a:t>‹#›</a:t>
            </a:fld>
            <a:endParaRPr lang="en-GB"/>
          </a:p>
        </p:txBody>
      </p:sp>
    </p:spTree>
    <p:extLst>
      <p:ext uri="{BB962C8B-B14F-4D97-AF65-F5344CB8AC3E}">
        <p14:creationId xmlns:p14="http://schemas.microsoft.com/office/powerpoint/2010/main" val="413627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B35B03-D760-4D65-A520-3C7D2A67E1F9}"/>
              </a:ext>
            </a:extLst>
          </p:cNvPr>
          <p:cNvSpPr/>
          <p:nvPr userDrawn="1"/>
        </p:nvSpPr>
        <p:spPr>
          <a:xfrm>
            <a:off x="0" y="0"/>
            <a:ext cx="12192000" cy="6858000"/>
          </a:xfrm>
          <a:prstGeom prst="rect">
            <a:avLst/>
          </a:prstGeom>
          <a:solidFill>
            <a:srgbClr val="2D2767"/>
          </a:solidFill>
          <a:ln>
            <a:solidFill>
              <a:srgbClr val="2D27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6F71D16-E48E-4096-83D1-71B87E8B1F79}"/>
              </a:ext>
            </a:extLst>
          </p:cNvPr>
          <p:cNvSpPr>
            <a:spLocks noGrp="1"/>
          </p:cNvSpPr>
          <p:nvPr>
            <p:ph type="title"/>
          </p:nvPr>
        </p:nvSpPr>
        <p:spPr>
          <a:xfrm>
            <a:off x="831850" y="1709738"/>
            <a:ext cx="10515600" cy="2221239"/>
          </a:xfrm>
        </p:spPr>
        <p:txBody>
          <a:bodyPr anchor="b"/>
          <a:lstStyle>
            <a:lvl1pPr>
              <a:defRPr sz="6000"/>
            </a:lvl1pPr>
          </a:lstStyle>
          <a:p>
            <a:endParaRPr lang="en-GB"/>
          </a:p>
        </p:txBody>
      </p:sp>
      <p:sp>
        <p:nvSpPr>
          <p:cNvPr id="3" name="Text Placeholder 2">
            <a:extLst>
              <a:ext uri="{FF2B5EF4-FFF2-40B4-BE49-F238E27FC236}">
                <a16:creationId xmlns:a16="http://schemas.microsoft.com/office/drawing/2014/main" id="{544814CE-2B38-4E84-B24F-D0A6A0D52C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Google Shape;15;p1">
            <a:extLst>
              <a:ext uri="{FF2B5EF4-FFF2-40B4-BE49-F238E27FC236}">
                <a16:creationId xmlns:a16="http://schemas.microsoft.com/office/drawing/2014/main" id="{0123E4BE-6577-478A-B1FA-306798AE036A}"/>
              </a:ext>
            </a:extLst>
          </p:cNvPr>
          <p:cNvPicPr preferRelativeResize="0"/>
          <p:nvPr userDrawn="1"/>
        </p:nvPicPr>
        <p:blipFill rotWithShape="1">
          <a:blip r:embed="rId2">
            <a:alphaModFix/>
          </a:blip>
          <a:srcRect/>
          <a:stretch/>
        </p:blipFill>
        <p:spPr>
          <a:xfrm>
            <a:off x="10632342" y="172752"/>
            <a:ext cx="1430215" cy="1280098"/>
          </a:xfrm>
          <a:prstGeom prst="rect">
            <a:avLst/>
          </a:prstGeom>
          <a:noFill/>
          <a:ln>
            <a:noFill/>
          </a:ln>
        </p:spPr>
      </p:pic>
      <p:pic>
        <p:nvPicPr>
          <p:cNvPr id="13" name="Picture 2" descr="A picture containing text&#10;&#10;Description automatically generated">
            <a:extLst>
              <a:ext uri="{FF2B5EF4-FFF2-40B4-BE49-F238E27FC236}">
                <a16:creationId xmlns:a16="http://schemas.microsoft.com/office/drawing/2014/main" id="{A2BCF0BC-5728-417A-9C4D-C0E5892684BC}"/>
              </a:ext>
            </a:extLst>
          </p:cNvPr>
          <p:cNvPicPr>
            <a:picLocks noChangeAspect="1"/>
          </p:cNvPicPr>
          <p:nvPr userDrawn="1"/>
        </p:nvPicPr>
        <p:blipFill>
          <a:blip r:embed="rId3"/>
          <a:stretch>
            <a:fillRect/>
          </a:stretch>
        </p:blipFill>
        <p:spPr>
          <a:xfrm>
            <a:off x="10354234" y="5441535"/>
            <a:ext cx="1504203" cy="1093966"/>
          </a:xfrm>
          <a:prstGeom prst="rect">
            <a:avLst/>
          </a:prstGeom>
        </p:spPr>
      </p:pic>
      <p:pic>
        <p:nvPicPr>
          <p:cNvPr id="21" name="Picture 20" descr="A picture containing graphical user interface&#10;&#10;Description automatically generated">
            <a:extLst>
              <a:ext uri="{FF2B5EF4-FFF2-40B4-BE49-F238E27FC236}">
                <a16:creationId xmlns:a16="http://schemas.microsoft.com/office/drawing/2014/main" id="{87E4C83A-B14D-4874-8B18-46C2B3DD2C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4511" y="340169"/>
            <a:ext cx="1945879" cy="977644"/>
          </a:xfrm>
          <a:prstGeom prst="rect">
            <a:avLst/>
          </a:prstGeom>
        </p:spPr>
      </p:pic>
    </p:spTree>
    <p:extLst>
      <p:ext uri="{BB962C8B-B14F-4D97-AF65-F5344CB8AC3E}">
        <p14:creationId xmlns:p14="http://schemas.microsoft.com/office/powerpoint/2010/main" val="4198565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647E9-0959-4494-9164-A2B271AFC1A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C85E36-D6C8-4EFA-A293-758B7B11F0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DEA6A2C-E409-4100-9D7D-D89304FDED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EE3B4CE-2953-4428-953B-724CCE8430F1}"/>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6" name="Footer Placeholder 5">
            <a:extLst>
              <a:ext uri="{FF2B5EF4-FFF2-40B4-BE49-F238E27FC236}">
                <a16:creationId xmlns:a16="http://schemas.microsoft.com/office/drawing/2014/main" id="{1362C809-B44D-46DC-B1C7-E5BD87F3C0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C45495-416B-463D-9DC9-DC321006E7CB}"/>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388865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88DBB-CA8A-4F9F-A5B7-51BC18832B9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80C564A-6CB8-467D-B2F0-62E1D74EDF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0BD40C-DD0E-42A7-B6CC-4466ACDD4C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BA9805-F0A6-4F96-A8D0-BD04B28090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63ED37-E41B-4407-8F9D-95B5B4371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A919A22-F266-416D-8C52-0F74BF05F8D7}"/>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8" name="Footer Placeholder 7">
            <a:extLst>
              <a:ext uri="{FF2B5EF4-FFF2-40B4-BE49-F238E27FC236}">
                <a16:creationId xmlns:a16="http://schemas.microsoft.com/office/drawing/2014/main" id="{39701D89-8DD5-4447-A2EF-35C9CCFFAD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72DDE6-24F4-42F4-B214-48048A396FBF}"/>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381746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A2F8EF-10F2-4CCE-9FEE-5D20A39E2A60}"/>
              </a:ext>
            </a:extLst>
          </p:cNvPr>
          <p:cNvSpPr/>
          <p:nvPr userDrawn="1"/>
        </p:nvSpPr>
        <p:spPr>
          <a:xfrm>
            <a:off x="338649" y="1457855"/>
            <a:ext cx="5096786" cy="23140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9263" indent="-449263">
              <a:lnSpc>
                <a:spcPct val="110000"/>
              </a:lnSpc>
              <a:spcBef>
                <a:spcPts val="2400"/>
              </a:spcBef>
              <a:spcAft>
                <a:spcPts val="2400"/>
              </a:spcAft>
              <a:buAutoNum type="arabicPeriod"/>
            </a:pPr>
            <a:r>
              <a:rPr lang="en-GB" sz="2400">
                <a:solidFill>
                  <a:srgbClr val="2D2767"/>
                </a:solidFill>
                <a:latin typeface="Apercu Pro" panose="020B0503050601040103" pitchFamily="34" charset="0"/>
              </a:rPr>
              <a:t>Help you identify the actions you need to take.</a:t>
            </a:r>
          </a:p>
          <a:p>
            <a:pPr marL="449263" indent="-449263">
              <a:lnSpc>
                <a:spcPct val="110000"/>
              </a:lnSpc>
              <a:spcBef>
                <a:spcPts val="1200"/>
              </a:spcBef>
              <a:spcAft>
                <a:spcPts val="2400"/>
              </a:spcAft>
              <a:buFontTx/>
              <a:buAutoNum type="arabicPeriod"/>
            </a:pPr>
            <a:r>
              <a:rPr lang="en-GB" sz="2400">
                <a:solidFill>
                  <a:srgbClr val="2D2767"/>
                </a:solidFill>
                <a:latin typeface="Apercu Pro" panose="020B0503050601040103" pitchFamily="34" charset="0"/>
              </a:rPr>
              <a:t>Show you where to find support, including on </a:t>
            </a:r>
            <a:r>
              <a:rPr lang="en-GB" sz="2400">
                <a:solidFill>
                  <a:srgbClr val="FF003B"/>
                </a:solidFill>
                <a:latin typeface="Apercu Pro" panose="020B0503050601040103" pitchFamily="34" charset="0"/>
              </a:rPr>
              <a:t>gov.uk/transition</a:t>
            </a:r>
            <a:r>
              <a:rPr lang="en-GB" sz="2400">
                <a:solidFill>
                  <a:srgbClr val="2D2767"/>
                </a:solidFill>
                <a:latin typeface="Apercu Pro" panose="020B0503050601040103" pitchFamily="34" charset="0"/>
              </a:rPr>
              <a:t>.</a:t>
            </a:r>
          </a:p>
        </p:txBody>
      </p:sp>
      <p:cxnSp>
        <p:nvCxnSpPr>
          <p:cNvPr id="7" name="Straight Connector 6">
            <a:extLst>
              <a:ext uri="{FF2B5EF4-FFF2-40B4-BE49-F238E27FC236}">
                <a16:creationId xmlns:a16="http://schemas.microsoft.com/office/drawing/2014/main" id="{6AF5AE3D-8CF5-445F-87D7-43BB176F3285}"/>
              </a:ext>
            </a:extLst>
          </p:cNvPr>
          <p:cNvCxnSpPr>
            <a:cxnSpLocks/>
          </p:cNvCxnSpPr>
          <p:nvPr userDrawn="1"/>
        </p:nvCxnSpPr>
        <p:spPr>
          <a:xfrm>
            <a:off x="421419" y="1208598"/>
            <a:ext cx="5172931"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C0745C7-8476-4232-9A36-1D4D4AB5C4B7}"/>
              </a:ext>
            </a:extLst>
          </p:cNvPr>
          <p:cNvSpPr/>
          <p:nvPr userDrawn="1"/>
        </p:nvSpPr>
        <p:spPr>
          <a:xfrm>
            <a:off x="2847975" y="5972175"/>
            <a:ext cx="2667000" cy="32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sp>
        <p:nvSpPr>
          <p:cNvPr id="11" name="Rectangle 10">
            <a:extLst>
              <a:ext uri="{FF2B5EF4-FFF2-40B4-BE49-F238E27FC236}">
                <a16:creationId xmlns:a16="http://schemas.microsoft.com/office/drawing/2014/main" id="{AEE8A320-3184-4D33-B911-3969B27C58A8}"/>
              </a:ext>
            </a:extLst>
          </p:cNvPr>
          <p:cNvSpPr/>
          <p:nvPr userDrawn="1"/>
        </p:nvSpPr>
        <p:spPr>
          <a:xfrm>
            <a:off x="426054" y="684922"/>
            <a:ext cx="989815" cy="395925"/>
          </a:xfrm>
          <a:prstGeom prst="rect">
            <a:avLst/>
          </a:prstGeom>
          <a:solidFill>
            <a:srgbClr val="FF003B"/>
          </a:solidFill>
          <a:ln>
            <a:solidFill>
              <a:srgbClr val="FF0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3B"/>
                </a:solidFill>
              </a:ln>
              <a:solidFill>
                <a:srgbClr val="FF003B"/>
              </a:solidFill>
            </a:endParaRPr>
          </a:p>
        </p:txBody>
      </p:sp>
      <p:sp>
        <p:nvSpPr>
          <p:cNvPr id="12" name="Title 1">
            <a:extLst>
              <a:ext uri="{FF2B5EF4-FFF2-40B4-BE49-F238E27FC236}">
                <a16:creationId xmlns:a16="http://schemas.microsoft.com/office/drawing/2014/main" id="{57375067-6235-46F1-8A95-625FC00C2E1B}"/>
              </a:ext>
            </a:extLst>
          </p:cNvPr>
          <p:cNvSpPr txBox="1">
            <a:spLocks/>
          </p:cNvSpPr>
          <p:nvPr userDrawn="1"/>
        </p:nvSpPr>
        <p:spPr>
          <a:xfrm>
            <a:off x="383340" y="700438"/>
            <a:ext cx="1104900" cy="4086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2D2767"/>
                </a:solidFill>
                <a:latin typeface="Apercu Pro Medium" panose="020B0603050601040103" pitchFamily="34" charset="0"/>
                <a:ea typeface="+mj-ea"/>
                <a:cs typeface="+mj-cs"/>
              </a:defRPr>
            </a:lvl1pPr>
          </a:lstStyle>
          <a:p>
            <a:r>
              <a:rPr lang="en-GB" sz="3200" b="1">
                <a:solidFill>
                  <a:schemeClr val="bg1"/>
                </a:solidFill>
                <a:latin typeface="Apercu Pro" panose="020B0604020202020204" charset="0"/>
                <a:cs typeface="Helvetica" panose="020B0604020202020204" pitchFamily="34" charset="0"/>
              </a:rPr>
              <a:t>AIMS</a:t>
            </a:r>
          </a:p>
        </p:txBody>
      </p:sp>
      <p:grpSp>
        <p:nvGrpSpPr>
          <p:cNvPr id="15" name="Group 14">
            <a:extLst>
              <a:ext uri="{FF2B5EF4-FFF2-40B4-BE49-F238E27FC236}">
                <a16:creationId xmlns:a16="http://schemas.microsoft.com/office/drawing/2014/main" id="{18D2084F-48B8-46A2-B175-98774FD92E28}"/>
              </a:ext>
            </a:extLst>
          </p:cNvPr>
          <p:cNvGrpSpPr/>
          <p:nvPr userDrawn="1"/>
        </p:nvGrpSpPr>
        <p:grpSpPr>
          <a:xfrm>
            <a:off x="318052" y="6055907"/>
            <a:ext cx="3179456" cy="549880"/>
            <a:chOff x="382681" y="5870558"/>
            <a:chExt cx="3570754" cy="617554"/>
          </a:xfrm>
        </p:grpSpPr>
        <p:pic>
          <p:nvPicPr>
            <p:cNvPr id="16" name="Picture 15">
              <a:extLst>
                <a:ext uri="{FF2B5EF4-FFF2-40B4-BE49-F238E27FC236}">
                  <a16:creationId xmlns:a16="http://schemas.microsoft.com/office/drawing/2014/main" id="{FC333323-2950-44B1-9BF5-8FB40769AC87}"/>
                </a:ext>
              </a:extLst>
            </p:cNvPr>
            <p:cNvPicPr>
              <a:picLocks noChangeAspect="1"/>
            </p:cNvPicPr>
            <p:nvPr userDrawn="1"/>
          </p:nvPicPr>
          <p:blipFill rotWithShape="1">
            <a:blip r:embed="rId2"/>
            <a:srcRect r="44282"/>
            <a:stretch/>
          </p:blipFill>
          <p:spPr>
            <a:xfrm>
              <a:off x="382681" y="5870558"/>
              <a:ext cx="3508001" cy="617554"/>
            </a:xfrm>
            <a:prstGeom prst="rect">
              <a:avLst/>
            </a:prstGeom>
          </p:spPr>
        </p:pic>
        <p:sp>
          <p:nvSpPr>
            <p:cNvPr id="17" name="Rectangle 16">
              <a:extLst>
                <a:ext uri="{FF2B5EF4-FFF2-40B4-BE49-F238E27FC236}">
                  <a16:creationId xmlns:a16="http://schemas.microsoft.com/office/drawing/2014/main" id="{7391428E-63C5-4D81-8CD3-166C1FCCE06B}"/>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93898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0745C7-8476-4232-9A36-1D4D4AB5C4B7}"/>
              </a:ext>
            </a:extLst>
          </p:cNvPr>
          <p:cNvSpPr/>
          <p:nvPr userDrawn="1"/>
        </p:nvSpPr>
        <p:spPr>
          <a:xfrm>
            <a:off x="2847975" y="5972175"/>
            <a:ext cx="2667000" cy="323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solidFill>
                <a:schemeClr val="bg1"/>
              </a:solidFill>
            </a:endParaRPr>
          </a:p>
        </p:txBody>
      </p:sp>
      <p:grpSp>
        <p:nvGrpSpPr>
          <p:cNvPr id="15" name="Group 14">
            <a:extLst>
              <a:ext uri="{FF2B5EF4-FFF2-40B4-BE49-F238E27FC236}">
                <a16:creationId xmlns:a16="http://schemas.microsoft.com/office/drawing/2014/main" id="{18D2084F-48B8-46A2-B175-98774FD92E28}"/>
              </a:ext>
            </a:extLst>
          </p:cNvPr>
          <p:cNvGrpSpPr/>
          <p:nvPr userDrawn="1"/>
        </p:nvGrpSpPr>
        <p:grpSpPr>
          <a:xfrm>
            <a:off x="318052" y="6055907"/>
            <a:ext cx="3179456" cy="549880"/>
            <a:chOff x="382681" y="5870558"/>
            <a:chExt cx="3570754" cy="617554"/>
          </a:xfrm>
        </p:grpSpPr>
        <p:pic>
          <p:nvPicPr>
            <p:cNvPr id="16" name="Picture 15">
              <a:extLst>
                <a:ext uri="{FF2B5EF4-FFF2-40B4-BE49-F238E27FC236}">
                  <a16:creationId xmlns:a16="http://schemas.microsoft.com/office/drawing/2014/main" id="{FC333323-2950-44B1-9BF5-8FB40769AC87}"/>
                </a:ext>
              </a:extLst>
            </p:cNvPr>
            <p:cNvPicPr>
              <a:picLocks noChangeAspect="1"/>
            </p:cNvPicPr>
            <p:nvPr userDrawn="1"/>
          </p:nvPicPr>
          <p:blipFill rotWithShape="1">
            <a:blip r:embed="rId2"/>
            <a:srcRect r="44282"/>
            <a:stretch/>
          </p:blipFill>
          <p:spPr>
            <a:xfrm>
              <a:off x="382681" y="5870558"/>
              <a:ext cx="3508001" cy="617554"/>
            </a:xfrm>
            <a:prstGeom prst="rect">
              <a:avLst/>
            </a:prstGeom>
          </p:spPr>
        </p:pic>
        <p:sp>
          <p:nvSpPr>
            <p:cNvPr id="17" name="Rectangle 16">
              <a:extLst>
                <a:ext uri="{FF2B5EF4-FFF2-40B4-BE49-F238E27FC236}">
                  <a16:creationId xmlns:a16="http://schemas.microsoft.com/office/drawing/2014/main" id="{7391428E-63C5-4D81-8CD3-166C1FCCE06B}"/>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273190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7FBB0-9258-4451-A916-1021AD22C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F5DBDAB-F896-47D6-9F0A-7D74E85CD9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C00ECF3-68DC-472E-9F70-45E9246C3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B50586-BAB0-4312-B531-1289D574B920}"/>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6" name="Footer Placeholder 5">
            <a:extLst>
              <a:ext uri="{FF2B5EF4-FFF2-40B4-BE49-F238E27FC236}">
                <a16:creationId xmlns:a16="http://schemas.microsoft.com/office/drawing/2014/main" id="{40C0FBCC-B9CD-44F8-ADFC-779E556D9E1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CE7A7ED-BC32-4385-9A1D-AADD25F777BF}"/>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3694011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A9209-3D3D-43D2-8A02-A300C3D0F8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770C3F7-0334-41E4-969F-D6DB70ED02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2EDB2E8-EBC2-4B70-96FA-5469C51EE2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504E9-DAA7-48C8-97AB-98F45CF8824D}"/>
              </a:ext>
            </a:extLst>
          </p:cNvPr>
          <p:cNvSpPr>
            <a:spLocks noGrp="1"/>
          </p:cNvSpPr>
          <p:nvPr>
            <p:ph type="dt" sz="half" idx="10"/>
          </p:nvPr>
        </p:nvSpPr>
        <p:spPr/>
        <p:txBody>
          <a:bodyPr/>
          <a:lstStyle/>
          <a:p>
            <a:fld id="{481D8BE7-A135-40C1-9EBC-B305DD12AED0}" type="datetimeFigureOut">
              <a:rPr lang="en-GB" smtClean="0"/>
              <a:t>26/02/2021</a:t>
            </a:fld>
            <a:endParaRPr lang="en-GB"/>
          </a:p>
        </p:txBody>
      </p:sp>
      <p:sp>
        <p:nvSpPr>
          <p:cNvPr id="6" name="Footer Placeholder 5">
            <a:extLst>
              <a:ext uri="{FF2B5EF4-FFF2-40B4-BE49-F238E27FC236}">
                <a16:creationId xmlns:a16="http://schemas.microsoft.com/office/drawing/2014/main" id="{01CF2A52-258F-4F92-BFC1-2560EFBD89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540C3F-0C63-44E2-8E91-5F33EFDD803D}"/>
              </a:ext>
            </a:extLst>
          </p:cNvPr>
          <p:cNvSpPr>
            <a:spLocks noGrp="1"/>
          </p:cNvSpPr>
          <p:nvPr>
            <p:ph type="sldNum" sz="quarter" idx="12"/>
          </p:nvPr>
        </p:nvSpPr>
        <p:spPr>
          <a:xfrm>
            <a:off x="8610600" y="6356350"/>
            <a:ext cx="2743200" cy="365125"/>
          </a:xfrm>
          <a:prstGeom prst="rect">
            <a:avLst/>
          </a:prstGeom>
        </p:spPr>
        <p:txBody>
          <a:bodyPr/>
          <a:lstStyle>
            <a:lvl1pPr>
              <a:defRPr>
                <a:latin typeface="Apercu Pro" panose="020B0503050601040103" pitchFamily="34" charset="0"/>
              </a:defRPr>
            </a:lvl1pPr>
          </a:lstStyle>
          <a:p>
            <a:fld id="{85194759-C766-4537-A05C-586298C0C997}" type="slidenum">
              <a:rPr lang="en-GB" smtClean="0"/>
              <a:pPr/>
              <a:t>‹#›</a:t>
            </a:fld>
            <a:endParaRPr lang="en-GB"/>
          </a:p>
        </p:txBody>
      </p:sp>
    </p:spTree>
    <p:extLst>
      <p:ext uri="{BB962C8B-B14F-4D97-AF65-F5344CB8AC3E}">
        <p14:creationId xmlns:p14="http://schemas.microsoft.com/office/powerpoint/2010/main" val="143598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2429F-C0E3-42EC-89EC-67A5A5A9C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F87707-116C-48FD-BD7B-ACB760530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4CAEC1-DCD9-4281-BC1E-9AB31584F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percu Pro" panose="020B0503050601040103" pitchFamily="34" charset="0"/>
              </a:defRPr>
            </a:lvl1pPr>
          </a:lstStyle>
          <a:p>
            <a:fld id="{481D8BE7-A135-40C1-9EBC-B305DD12AED0}" type="datetimeFigureOut">
              <a:rPr lang="en-GB" smtClean="0"/>
              <a:pPr/>
              <a:t>26/02/2021</a:t>
            </a:fld>
            <a:endParaRPr lang="en-GB"/>
          </a:p>
        </p:txBody>
      </p:sp>
      <p:sp>
        <p:nvSpPr>
          <p:cNvPr id="5" name="Footer Placeholder 4">
            <a:extLst>
              <a:ext uri="{FF2B5EF4-FFF2-40B4-BE49-F238E27FC236}">
                <a16:creationId xmlns:a16="http://schemas.microsoft.com/office/drawing/2014/main" id="{F0CD89FD-0B2F-4E98-AA38-ECC8589C0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percu Pro" panose="020B0503050601040103" pitchFamily="34" charset="0"/>
              </a:defRPr>
            </a:lvl1pPr>
          </a:lstStyle>
          <a:p>
            <a:endParaRPr lang="en-GB"/>
          </a:p>
        </p:txBody>
      </p:sp>
    </p:spTree>
    <p:extLst>
      <p:ext uri="{BB962C8B-B14F-4D97-AF65-F5344CB8AC3E}">
        <p14:creationId xmlns:p14="http://schemas.microsoft.com/office/powerpoint/2010/main" val="2359198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4" r:id="rId7"/>
    <p:sldLayoutId id="2147483656" r:id="rId8"/>
    <p:sldLayoutId id="2147483657" r:id="rId9"/>
    <p:sldLayoutId id="2147483658" r:id="rId10"/>
    <p:sldLayoutId id="2147483659" r:id="rId11"/>
    <p:sldLayoutId id="2147483663" r:id="rId12"/>
    <p:sldLayoutId id="2147483666" r:id="rId13"/>
    <p:sldLayoutId id="2147483667" r:id="rId14"/>
    <p:sldLayoutId id="2147483668" r:id="rId15"/>
  </p:sldLayoutIdLst>
  <p:txStyles>
    <p:titleStyle>
      <a:lvl1pPr algn="l" defTabSz="914400" rtl="0" eaLnBrk="1" latinLnBrk="0" hangingPunct="1">
        <a:lnSpc>
          <a:spcPct val="90000"/>
        </a:lnSpc>
        <a:spcBef>
          <a:spcPct val="0"/>
        </a:spcBef>
        <a:buNone/>
        <a:defRPr sz="4400" kern="1200">
          <a:solidFill>
            <a:srgbClr val="2D2767"/>
          </a:solidFill>
          <a:latin typeface="Apercu Pro Medium" panose="020B06030506010401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2D2767"/>
          </a:solidFill>
          <a:latin typeface="Apercu Pro" panose="020B05030506010401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2D2767"/>
          </a:solidFill>
          <a:latin typeface="Apercu Pro" panose="020B05030506010401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D2767"/>
          </a:solidFill>
          <a:latin typeface="Apercu Pro" panose="020B05030506010401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D2767"/>
          </a:solidFill>
          <a:latin typeface="Apercu Pro" panose="020B05030506010401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D2767"/>
          </a:solidFill>
          <a:latin typeface="Apercu Pro" panose="020B05030506010401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7AB3AF3-F0BE-4852-BDFB-4F53AFE717C9}"/>
              </a:ext>
            </a:extLst>
          </p:cNvPr>
          <p:cNvSpPr>
            <a:spLocks noGrp="1" noChangeArrowheads="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B1948140-FA12-498B-9230-A659AF9AE2D1}"/>
              </a:ext>
            </a:extLst>
          </p:cNvPr>
          <p:cNvSpPr>
            <a:spLocks noGrp="1" noChangeArrowheads="1"/>
          </p:cNvSpPr>
          <p:nvPr>
            <p:ph type="body" idx="1"/>
          </p:nvPr>
        </p:nvSpPr>
        <p:spPr bwMode="auto">
          <a:xfrm>
            <a:off x="838200" y="1826685"/>
            <a:ext cx="10515600" cy="4349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D7CC9576-6913-4349-9108-C17C6328A922}"/>
              </a:ext>
            </a:extLst>
          </p:cNvPr>
          <p:cNvSpPr>
            <a:spLocks noGrp="1"/>
          </p:cNvSpPr>
          <p:nvPr>
            <p:ph type="dt" sz="half" idx="2"/>
          </p:nvPr>
        </p:nvSpPr>
        <p:spPr>
          <a:xfrm>
            <a:off x="838200" y="6356352"/>
            <a:ext cx="2743200" cy="366182"/>
          </a:xfrm>
          <a:prstGeom prst="rect">
            <a:avLst/>
          </a:prstGeom>
        </p:spPr>
        <p:txBody>
          <a:bodyPr vert="horz" lIns="91440" tIns="45720" rIns="91440" bIns="45720" rtlCol="0" anchor="ctr"/>
          <a:lstStyle>
            <a:lvl1pPr algn="l">
              <a:defRPr sz="1080">
                <a:solidFill>
                  <a:schemeClr val="tx1">
                    <a:tint val="75000"/>
                  </a:schemeClr>
                </a:solidFill>
              </a:defRPr>
            </a:lvl1pPr>
          </a:lstStyle>
          <a:p>
            <a:pPr>
              <a:defRPr/>
            </a:pPr>
            <a:fld id="{3FAAD0EC-D075-48A5-BD28-2D19C049E3F5}" type="datetimeFigureOut">
              <a:rPr lang="en-GB"/>
              <a:pPr>
                <a:defRPr/>
              </a:pPr>
              <a:t>26/02/2021</a:t>
            </a:fld>
            <a:endParaRPr lang="en-GB"/>
          </a:p>
        </p:txBody>
      </p:sp>
      <p:sp>
        <p:nvSpPr>
          <p:cNvPr id="5" name="Footer Placeholder 4">
            <a:extLst>
              <a:ext uri="{FF2B5EF4-FFF2-40B4-BE49-F238E27FC236}">
                <a16:creationId xmlns:a16="http://schemas.microsoft.com/office/drawing/2014/main" id="{8BD9DC3E-F0BF-4402-AE9D-EE0ED47A3DA9}"/>
              </a:ext>
            </a:extLst>
          </p:cNvPr>
          <p:cNvSpPr>
            <a:spLocks noGrp="1"/>
          </p:cNvSpPr>
          <p:nvPr>
            <p:ph type="ftr" sz="quarter" idx="3"/>
          </p:nvPr>
        </p:nvSpPr>
        <p:spPr>
          <a:xfrm>
            <a:off x="4038600" y="6356352"/>
            <a:ext cx="4114800" cy="366182"/>
          </a:xfrm>
          <a:prstGeom prst="rect">
            <a:avLst/>
          </a:prstGeom>
        </p:spPr>
        <p:txBody>
          <a:bodyPr vert="horz" lIns="91440" tIns="45720" rIns="91440" bIns="45720" rtlCol="0" anchor="ctr"/>
          <a:lstStyle>
            <a:lvl1pPr algn="ctr">
              <a:defRPr sz="108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75ED03-4ABA-49C4-BE9D-06D9EDDFBCC0}"/>
              </a:ext>
            </a:extLst>
          </p:cNvPr>
          <p:cNvSpPr>
            <a:spLocks noGrp="1"/>
          </p:cNvSpPr>
          <p:nvPr>
            <p:ph type="sldNum" sz="quarter" idx="4"/>
          </p:nvPr>
        </p:nvSpPr>
        <p:spPr>
          <a:xfrm>
            <a:off x="8610600" y="6356352"/>
            <a:ext cx="2743200" cy="366182"/>
          </a:xfrm>
          <a:prstGeom prst="rect">
            <a:avLst/>
          </a:prstGeom>
        </p:spPr>
        <p:txBody>
          <a:bodyPr vert="horz" lIns="91440" tIns="45720" rIns="91440" bIns="45720" rtlCol="0" anchor="ctr"/>
          <a:lstStyle>
            <a:lvl1pPr algn="r">
              <a:defRPr sz="1080">
                <a:solidFill>
                  <a:schemeClr val="tx1">
                    <a:tint val="75000"/>
                  </a:schemeClr>
                </a:solidFill>
              </a:defRPr>
            </a:lvl1pPr>
          </a:lstStyle>
          <a:p>
            <a:pPr>
              <a:defRPr/>
            </a:pPr>
            <a:fld id="{BEE1A05A-6C72-4B13-ADB1-A7836E2DC036}" type="slidenum">
              <a:rPr lang="en-GB"/>
              <a:pPr>
                <a:defRPr/>
              </a:pPr>
              <a:t>‹#›</a:t>
            </a:fld>
            <a:endParaRPr lang="en-GB"/>
          </a:p>
        </p:txBody>
      </p:sp>
    </p:spTree>
    <p:extLst>
      <p:ext uri="{BB962C8B-B14F-4D97-AF65-F5344CB8AC3E}">
        <p14:creationId xmlns:p14="http://schemas.microsoft.com/office/powerpoint/2010/main" val="340540083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822960" rtl="0" eaLnBrk="0" fontAlgn="base" hangingPunct="0">
        <a:lnSpc>
          <a:spcPct val="90000"/>
        </a:lnSpc>
        <a:spcBef>
          <a:spcPct val="0"/>
        </a:spcBef>
        <a:spcAft>
          <a:spcPct val="0"/>
        </a:spcAft>
        <a:defRPr sz="3960" kern="1200">
          <a:solidFill>
            <a:schemeClr val="tx1"/>
          </a:solidFill>
          <a:latin typeface="+mj-lt"/>
          <a:ea typeface="+mj-ea"/>
          <a:cs typeface="+mj-cs"/>
        </a:defRPr>
      </a:lvl1pPr>
      <a:lvl2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2pPr>
      <a:lvl3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3pPr>
      <a:lvl4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4pPr>
      <a:lvl5pPr algn="l" defTabSz="822960" rtl="0" eaLnBrk="0" fontAlgn="base" hangingPunct="0">
        <a:lnSpc>
          <a:spcPct val="90000"/>
        </a:lnSpc>
        <a:spcBef>
          <a:spcPct val="0"/>
        </a:spcBef>
        <a:spcAft>
          <a:spcPct val="0"/>
        </a:spcAft>
        <a:defRPr sz="3960">
          <a:solidFill>
            <a:schemeClr val="tx1"/>
          </a:solidFill>
          <a:latin typeface="Calibri Light" panose="020F0302020204030204" pitchFamily="34" charset="0"/>
        </a:defRPr>
      </a:lvl5pPr>
      <a:lvl6pPr marL="548640" algn="l" defTabSz="822960" rtl="0" fontAlgn="base">
        <a:lnSpc>
          <a:spcPct val="90000"/>
        </a:lnSpc>
        <a:spcBef>
          <a:spcPct val="0"/>
        </a:spcBef>
        <a:spcAft>
          <a:spcPct val="0"/>
        </a:spcAft>
        <a:defRPr sz="3960">
          <a:solidFill>
            <a:schemeClr val="tx1"/>
          </a:solidFill>
          <a:latin typeface="Calibri Light" panose="020F0302020204030204" pitchFamily="34" charset="0"/>
        </a:defRPr>
      </a:lvl6pPr>
      <a:lvl7pPr marL="1097280" algn="l" defTabSz="822960" rtl="0" fontAlgn="base">
        <a:lnSpc>
          <a:spcPct val="90000"/>
        </a:lnSpc>
        <a:spcBef>
          <a:spcPct val="0"/>
        </a:spcBef>
        <a:spcAft>
          <a:spcPct val="0"/>
        </a:spcAft>
        <a:defRPr sz="3960">
          <a:solidFill>
            <a:schemeClr val="tx1"/>
          </a:solidFill>
          <a:latin typeface="Calibri Light" panose="020F0302020204030204" pitchFamily="34" charset="0"/>
        </a:defRPr>
      </a:lvl7pPr>
      <a:lvl8pPr marL="1645920" algn="l" defTabSz="822960" rtl="0" fontAlgn="base">
        <a:lnSpc>
          <a:spcPct val="90000"/>
        </a:lnSpc>
        <a:spcBef>
          <a:spcPct val="0"/>
        </a:spcBef>
        <a:spcAft>
          <a:spcPct val="0"/>
        </a:spcAft>
        <a:defRPr sz="3960">
          <a:solidFill>
            <a:schemeClr val="tx1"/>
          </a:solidFill>
          <a:latin typeface="Calibri Light" panose="020F0302020204030204" pitchFamily="34" charset="0"/>
        </a:defRPr>
      </a:lvl8pPr>
      <a:lvl9pPr marL="2194560" algn="l" defTabSz="822960" rtl="0" fontAlgn="base">
        <a:lnSpc>
          <a:spcPct val="90000"/>
        </a:lnSpc>
        <a:spcBef>
          <a:spcPct val="0"/>
        </a:spcBef>
        <a:spcAft>
          <a:spcPct val="0"/>
        </a:spcAft>
        <a:defRPr sz="3960">
          <a:solidFill>
            <a:schemeClr val="tx1"/>
          </a:solidFill>
          <a:latin typeface="Calibri Light" panose="020F0302020204030204" pitchFamily="34" charset="0"/>
        </a:defRPr>
      </a:lvl9pPr>
    </p:titleStyle>
    <p:bodyStyle>
      <a:lvl1pPr marL="205740" indent="-205740" algn="l" defTabSz="822960" rtl="0" eaLnBrk="0" fontAlgn="base" hangingPunct="0">
        <a:lnSpc>
          <a:spcPct val="90000"/>
        </a:lnSpc>
        <a:spcBef>
          <a:spcPts val="900"/>
        </a:spcBef>
        <a:spcAft>
          <a:spcPct val="0"/>
        </a:spcAft>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0" fontAlgn="base" hangingPunct="0">
        <a:lnSpc>
          <a:spcPct val="90000"/>
        </a:lnSpc>
        <a:spcBef>
          <a:spcPts val="450"/>
        </a:spcBef>
        <a:spcAft>
          <a:spcPct val="0"/>
        </a:spcAft>
        <a:buFont typeface="Arial" panose="020B0604020202020204" pitchFamily="34" charset="0"/>
        <a:buChar char="•"/>
        <a:defRPr kern="1200">
          <a:solidFill>
            <a:schemeClr val="tx1"/>
          </a:solidFill>
          <a:latin typeface="+mn-lt"/>
          <a:ea typeface="+mn-ea"/>
          <a:cs typeface="+mn-cs"/>
        </a:defRPr>
      </a:lvl2pPr>
      <a:lvl3pPr marL="1028700" indent="-205740" algn="l" defTabSz="822960" rtl="0" eaLnBrk="0" fontAlgn="base" hangingPunct="0">
        <a:lnSpc>
          <a:spcPct val="90000"/>
        </a:lnSpc>
        <a:spcBef>
          <a:spcPts val="450"/>
        </a:spcBef>
        <a:spcAft>
          <a:spcPct val="0"/>
        </a:spcAft>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4pPr>
      <a:lvl5pPr marL="1851660" indent="-205740" algn="l" defTabSz="822960" rtl="0" eaLnBrk="0" fontAlgn="base" hangingPunct="0">
        <a:lnSpc>
          <a:spcPct val="90000"/>
        </a:lnSpc>
        <a:spcBef>
          <a:spcPts val="450"/>
        </a:spcBef>
        <a:spcAft>
          <a:spcPct val="0"/>
        </a:spcAft>
        <a:buFont typeface="Arial" panose="020B0604020202020204" pitchFamily="34" charset="0"/>
        <a:buChar char="•"/>
        <a:defRPr sz="156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png"/><Relationship Id="rId5" Type="http://schemas.openxmlformats.org/officeDocument/2006/relationships/image" Target="../media/image17.tif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www.gov.uk/government/publications/rules-of-origin-for-goods-moving-between-the-uk-and-eu/origin-procedures-proving-originating-status-and-claiming-preferential-treatment#suppliers-declaration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hyperlink" Target="https://www.gov.uk/government/organisations/hm-revenue-customs/contact/customs-international-trade-and-excise-enquiries" TargetMode="External"/><Relationship Id="rId3" Type="http://schemas.openxmlformats.org/officeDocument/2006/relationships/hyperlink" Target="https://www.gov.uk/guidance/claiming-preferential-rates-of-duty-between-the-uk-and-eu-from-1-january-2021" TargetMode="External"/><Relationship Id="rId7" Type="http://schemas.openxmlformats.org/officeDocument/2006/relationships/hyperlink" Target="https://www.get-rules-tariffs-trade-with-uk.service.gov.uk/choose-country/"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gov.uk/check-duties-customs-exporting" TargetMode="External"/><Relationship Id="rId5" Type="http://schemas.openxmlformats.org/officeDocument/2006/relationships/hyperlink" Target="https://www.trade-tariff.service.gov.uk/sections" TargetMode="External"/><Relationship Id="rId4" Type="http://schemas.openxmlformats.org/officeDocument/2006/relationships/hyperlink" Target="https://www.gov.uk/government/publications/rules-of-origin-for-goods-moving-between-the-uk-and-eu-from-1-january-2021" TargetMode="External"/><Relationship Id="rId9" Type="http://schemas.openxmlformats.org/officeDocument/2006/relationships/hyperlink" Target="https://www.gov.uk/government/publications/the-border-operating-model"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8.sv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30.sv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hyperlink" Target="https://www.gov.uk/government/collections/pay-less-or-no-duty-on-goods-you-store-repair-process-or-temporarily-us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34.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40.sv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0.png"/><Relationship Id="rId1" Type="http://schemas.openxmlformats.org/officeDocument/2006/relationships/slideLayout" Target="../slideLayouts/slideLayout16.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1.png"/><Relationship Id="rId5" Type="http://schemas.openxmlformats.org/officeDocument/2006/relationships/image" Target="../media/image36.sv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38.sv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38.sv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hyperlink" Target="https://www.gov.uk/government/collections/pay-less-or-no-duty-on-goods-you-store-repair-process-or-temporarily-use" TargetMode="External"/><Relationship Id="rId2" Type="http://schemas.openxmlformats.org/officeDocument/2006/relationships/image" Target="../media/image20.png"/><Relationship Id="rId1" Type="http://schemas.openxmlformats.org/officeDocument/2006/relationships/slideLayout" Target="../slideLayouts/slideLayout16.xml"/><Relationship Id="rId5" Type="http://schemas.openxmlformats.org/officeDocument/2006/relationships/image" Target="../media/image44.svg"/><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4.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0.png"/><Relationship Id="rId7" Type="http://schemas.openxmlformats.org/officeDocument/2006/relationships/image" Target="../media/image48.svg"/><Relationship Id="rId2" Type="http://schemas.openxmlformats.org/officeDocument/2006/relationships/image" Target="../media/image19.png"/><Relationship Id="rId1" Type="http://schemas.openxmlformats.org/officeDocument/2006/relationships/slideLayout" Target="../slideLayouts/slideLayout16.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6.xml"/><Relationship Id="rId4" Type="http://schemas.openxmlformats.org/officeDocument/2006/relationships/image" Target="../media/image53.svg"/></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55.svg"/><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A210-B9F2-4316-ACDC-B9ED023545CA}"/>
              </a:ext>
            </a:extLst>
          </p:cNvPr>
          <p:cNvSpPr>
            <a:spLocks noGrp="1"/>
          </p:cNvSpPr>
          <p:nvPr>
            <p:ph type="ctrTitle"/>
          </p:nvPr>
        </p:nvSpPr>
        <p:spPr>
          <a:xfrm>
            <a:off x="4674750" y="1828799"/>
            <a:ext cx="7242342" cy="1866901"/>
          </a:xfrm>
        </p:spPr>
        <p:txBody>
          <a:bodyPr>
            <a:noAutofit/>
          </a:bodyPr>
          <a:lstStyle/>
          <a:p>
            <a:r>
              <a:rPr lang="en-GB" sz="4800" b="1" i="0" u="none" strike="noStrike">
                <a:solidFill>
                  <a:srgbClr val="2D2767"/>
                </a:solidFill>
                <a:effectLst/>
                <a:latin typeface="Arial" panose="020B0604020202020204" pitchFamily="34" charset="0"/>
                <a:cs typeface="Arial" panose="020B0604020202020204" pitchFamily="34" charset="0"/>
              </a:rPr>
              <a:t>TARIFFS AND RULES OF ORIGIN</a:t>
            </a:r>
            <a:endParaRPr lang="en-GB" sz="4800" b="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F3594AE-F741-46BC-9638-7EF0B4223F98}"/>
              </a:ext>
            </a:extLst>
          </p:cNvPr>
          <p:cNvPicPr>
            <a:picLocks noChangeAspect="1"/>
          </p:cNvPicPr>
          <p:nvPr/>
        </p:nvPicPr>
        <p:blipFill rotWithShape="1">
          <a:blip r:embed="rId3"/>
          <a:srcRect l="8979" r="18535"/>
          <a:stretch/>
        </p:blipFill>
        <p:spPr>
          <a:xfrm>
            <a:off x="235521" y="239848"/>
            <a:ext cx="4220813" cy="6360411"/>
          </a:xfrm>
          <a:prstGeom prst="rect">
            <a:avLst/>
          </a:prstGeom>
        </p:spPr>
      </p:pic>
      <p:pic>
        <p:nvPicPr>
          <p:cNvPr id="4" name="Picture 3">
            <a:extLst>
              <a:ext uri="{FF2B5EF4-FFF2-40B4-BE49-F238E27FC236}">
                <a16:creationId xmlns:a16="http://schemas.microsoft.com/office/drawing/2014/main" id="{D870C1D5-32B4-4153-B6C8-E0DA9379E782}"/>
              </a:ext>
            </a:extLst>
          </p:cNvPr>
          <p:cNvPicPr>
            <a:picLocks noChangeAspect="1"/>
          </p:cNvPicPr>
          <p:nvPr/>
        </p:nvPicPr>
        <p:blipFill rotWithShape="1">
          <a:blip r:embed="rId4">
            <a:extLst>
              <a:ext uri="{28A0092B-C50C-407E-A947-70E740481C1C}">
                <a14:useLocalDpi xmlns:a14="http://schemas.microsoft.com/office/drawing/2010/main" val="0"/>
              </a:ext>
            </a:extLst>
          </a:blip>
          <a:srcRect l="28360" r="28003" b="-282"/>
          <a:stretch/>
        </p:blipFill>
        <p:spPr>
          <a:xfrm>
            <a:off x="235516" y="239849"/>
            <a:ext cx="4220814" cy="6378303"/>
          </a:xfrm>
          <a:prstGeom prst="rect">
            <a:avLst/>
          </a:prstGeom>
        </p:spPr>
      </p:pic>
      <p:pic>
        <p:nvPicPr>
          <p:cNvPr id="8" name="Picture 2">
            <a:extLst>
              <a:ext uri="{FF2B5EF4-FFF2-40B4-BE49-F238E27FC236}">
                <a16:creationId xmlns:a16="http://schemas.microsoft.com/office/drawing/2014/main" id="{67815C6A-C94B-408D-94CF-48BC3566F7D6}"/>
              </a:ext>
            </a:extLst>
          </p:cNvPr>
          <p:cNvPicPr>
            <a:picLocks noChangeAspect="1" noChangeArrowheads="1"/>
          </p:cNvPicPr>
          <p:nvPr/>
        </p:nvPicPr>
        <p:blipFill>
          <a:blip r:embed="rId5">
            <a:alphaModFix/>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12333" y="356305"/>
            <a:ext cx="1482139" cy="796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034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18">
            <a:extLst>
              <a:ext uri="{FF2B5EF4-FFF2-40B4-BE49-F238E27FC236}">
                <a16:creationId xmlns:a16="http://schemas.microsoft.com/office/drawing/2014/main" id="{B05A7597-9C94-4BD0-A1DB-9AE6300BCA13}"/>
              </a:ext>
            </a:extLst>
          </p:cNvPr>
          <p:cNvSpPr>
            <a:spLocks noGrp="1"/>
          </p:cNvSpPr>
          <p:nvPr>
            <p:ph type="sldNum" sz="quarter" idx="4294967295"/>
          </p:nvPr>
        </p:nvSpPr>
        <p:spPr>
          <a:xfrm>
            <a:off x="11666538" y="6334125"/>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10</a:t>
            </a:fld>
            <a:endParaRPr lang="en-GB">
              <a:solidFill>
                <a:schemeClr val="bg1"/>
              </a:solidFill>
              <a:latin typeface="Arial" panose="020B0604020202020204" pitchFamily="34" charset="0"/>
              <a:cs typeface="Arial" panose="020B0604020202020204" pitchFamily="34" charset="0"/>
            </a:endParaRPr>
          </a:p>
        </p:txBody>
      </p:sp>
      <p:sp>
        <p:nvSpPr>
          <p:cNvPr id="13" name="AutoShape 2">
            <a:extLst>
              <a:ext uri="{FF2B5EF4-FFF2-40B4-BE49-F238E27FC236}">
                <a16:creationId xmlns:a16="http://schemas.microsoft.com/office/drawing/2014/main" id="{C9A4A123-A5D5-4CC7-96DD-8AFDBDC33FF4}"/>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0F0F65E-42F6-2844-989F-15B52F96FFCB}"/>
              </a:ext>
            </a:extLst>
          </p:cNvPr>
          <p:cNvSpPr txBox="1"/>
          <p:nvPr/>
        </p:nvSpPr>
        <p:spPr>
          <a:xfrm>
            <a:off x="352621" y="270389"/>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EX-WORKS PRICE</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77DA15D0-72C4-1440-A23B-6EEE3155E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6300" y="1416600"/>
            <a:ext cx="7142843" cy="4501599"/>
          </a:xfrm>
          <a:prstGeom prst="rect">
            <a:avLst/>
          </a:prstGeom>
        </p:spPr>
      </p:pic>
    </p:spTree>
    <p:extLst>
      <p:ext uri="{BB962C8B-B14F-4D97-AF65-F5344CB8AC3E}">
        <p14:creationId xmlns:p14="http://schemas.microsoft.com/office/powerpoint/2010/main" val="283994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9939AAF3-09A8-0A46-AD74-CDFA2E46D635}"/>
              </a:ext>
            </a:extLst>
          </p:cNvPr>
          <p:cNvPicPr>
            <a:picLocks noChangeAspect="1"/>
          </p:cNvPicPr>
          <p:nvPr/>
        </p:nvPicPr>
        <p:blipFill>
          <a:blip r:embed="rId3"/>
          <a:stretch>
            <a:fillRect/>
          </a:stretch>
        </p:blipFill>
        <p:spPr>
          <a:xfrm>
            <a:off x="1677332" y="3415109"/>
            <a:ext cx="620773" cy="755167"/>
          </a:xfrm>
          <a:prstGeom prst="rect">
            <a:avLst/>
          </a:prstGeom>
        </p:spPr>
      </p:pic>
      <p:sp>
        <p:nvSpPr>
          <p:cNvPr id="54" name="Freeform 28">
            <a:extLst>
              <a:ext uri="{FF2B5EF4-FFF2-40B4-BE49-F238E27FC236}">
                <a16:creationId xmlns:a16="http://schemas.microsoft.com/office/drawing/2014/main" id="{348F7258-545E-5D48-8980-99690C842604}"/>
              </a:ext>
            </a:extLst>
          </p:cNvPr>
          <p:cNvSpPr>
            <a:spLocks noEditPoints="1"/>
          </p:cNvSpPr>
          <p:nvPr/>
        </p:nvSpPr>
        <p:spPr bwMode="auto">
          <a:xfrm>
            <a:off x="4199720" y="3394249"/>
            <a:ext cx="801788" cy="835489"/>
          </a:xfrm>
          <a:custGeom>
            <a:avLst/>
            <a:gdLst>
              <a:gd name="T0" fmla="*/ 633 w 647"/>
              <a:gd name="T1" fmla="*/ 245 h 674"/>
              <a:gd name="T2" fmla="*/ 546 w 647"/>
              <a:gd name="T3" fmla="*/ 172 h 674"/>
              <a:gd name="T4" fmla="*/ 536 w 647"/>
              <a:gd name="T5" fmla="*/ 173 h 674"/>
              <a:gd name="T6" fmla="*/ 565 w 647"/>
              <a:gd name="T7" fmla="*/ 124 h 674"/>
              <a:gd name="T8" fmla="*/ 331 w 647"/>
              <a:gd name="T9" fmla="*/ 15 h 674"/>
              <a:gd name="T10" fmla="*/ 324 w 647"/>
              <a:gd name="T11" fmla="*/ 83 h 674"/>
              <a:gd name="T12" fmla="*/ 317 w 647"/>
              <a:gd name="T13" fmla="*/ 15 h 674"/>
              <a:gd name="T14" fmla="*/ 82 w 647"/>
              <a:gd name="T15" fmla="*/ 124 h 674"/>
              <a:gd name="T16" fmla="*/ 111 w 647"/>
              <a:gd name="T17" fmla="*/ 173 h 674"/>
              <a:gd name="T18" fmla="*/ 101 w 647"/>
              <a:gd name="T19" fmla="*/ 172 h 674"/>
              <a:gd name="T20" fmla="*/ 14 w 647"/>
              <a:gd name="T21" fmla="*/ 245 h 674"/>
              <a:gd name="T22" fmla="*/ 6 w 647"/>
              <a:gd name="T23" fmla="*/ 250 h 674"/>
              <a:gd name="T24" fmla="*/ 67 w 647"/>
              <a:gd name="T25" fmla="*/ 120 h 674"/>
              <a:gd name="T26" fmla="*/ 69 w 647"/>
              <a:gd name="T27" fmla="*/ 118 h 674"/>
              <a:gd name="T28" fmla="*/ 324 w 647"/>
              <a:gd name="T29" fmla="*/ 0 h 674"/>
              <a:gd name="T30" fmla="*/ 324 w 647"/>
              <a:gd name="T31" fmla="*/ 0 h 674"/>
              <a:gd name="T32" fmla="*/ 526 w 647"/>
              <a:gd name="T33" fmla="*/ 68 h 674"/>
              <a:gd name="T34" fmla="*/ 579 w 647"/>
              <a:gd name="T35" fmla="*/ 118 h 674"/>
              <a:gd name="T36" fmla="*/ 646 w 647"/>
              <a:gd name="T37" fmla="*/ 241 h 674"/>
              <a:gd name="T38" fmla="*/ 607 w 647"/>
              <a:gd name="T39" fmla="*/ 505 h 674"/>
              <a:gd name="T40" fmla="*/ 324 w 647"/>
              <a:gd name="T41" fmla="*/ 660 h 674"/>
              <a:gd name="T42" fmla="*/ 40 w 647"/>
              <a:gd name="T43" fmla="*/ 505 h 674"/>
              <a:gd name="T44" fmla="*/ 324 w 647"/>
              <a:gd name="T45" fmla="*/ 674 h 674"/>
              <a:gd name="T46" fmla="*/ 607 w 647"/>
              <a:gd name="T47" fmla="*/ 505 h 674"/>
              <a:gd name="T48" fmla="*/ 403 w 647"/>
              <a:gd name="T49" fmla="*/ 439 h 674"/>
              <a:gd name="T50" fmla="*/ 446 w 647"/>
              <a:gd name="T51" fmla="*/ 516 h 674"/>
              <a:gd name="T52" fmla="*/ 206 w 647"/>
              <a:gd name="T53" fmla="*/ 518 h 674"/>
              <a:gd name="T54" fmla="*/ 200 w 647"/>
              <a:gd name="T55" fmla="*/ 510 h 674"/>
              <a:gd name="T56" fmla="*/ 391 w 647"/>
              <a:gd name="T57" fmla="*/ 431 h 674"/>
              <a:gd name="T58" fmla="*/ 552 w 647"/>
              <a:gd name="T59" fmla="*/ 273 h 674"/>
              <a:gd name="T60" fmla="*/ 389 w 647"/>
              <a:gd name="T61" fmla="*/ 446 h 674"/>
              <a:gd name="T62" fmla="*/ 387 w 647"/>
              <a:gd name="T63" fmla="*/ 445 h 674"/>
              <a:gd name="T64" fmla="*/ 216 w 647"/>
              <a:gd name="T65" fmla="*/ 504 h 674"/>
              <a:gd name="T66" fmla="*/ 389 w 647"/>
              <a:gd name="T67" fmla="*/ 4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7" h="674">
                <a:moveTo>
                  <a:pt x="641" y="250"/>
                </a:moveTo>
                <a:cubicBezTo>
                  <a:pt x="638" y="251"/>
                  <a:pt x="634" y="249"/>
                  <a:pt x="633" y="245"/>
                </a:cubicBezTo>
                <a:cubicBezTo>
                  <a:pt x="621" y="205"/>
                  <a:pt x="601" y="167"/>
                  <a:pt x="574" y="135"/>
                </a:cubicBezTo>
                <a:cubicBezTo>
                  <a:pt x="546" y="172"/>
                  <a:pt x="546" y="172"/>
                  <a:pt x="546" y="172"/>
                </a:cubicBezTo>
                <a:cubicBezTo>
                  <a:pt x="544" y="174"/>
                  <a:pt x="542" y="174"/>
                  <a:pt x="540" y="174"/>
                </a:cubicBezTo>
                <a:cubicBezTo>
                  <a:pt x="539" y="174"/>
                  <a:pt x="537" y="174"/>
                  <a:pt x="536" y="173"/>
                </a:cubicBezTo>
                <a:cubicBezTo>
                  <a:pt x="533" y="171"/>
                  <a:pt x="532" y="166"/>
                  <a:pt x="535" y="163"/>
                </a:cubicBezTo>
                <a:cubicBezTo>
                  <a:pt x="565" y="124"/>
                  <a:pt x="565" y="124"/>
                  <a:pt x="565" y="124"/>
                </a:cubicBezTo>
                <a:cubicBezTo>
                  <a:pt x="551" y="107"/>
                  <a:pt x="535" y="93"/>
                  <a:pt x="518" y="80"/>
                </a:cubicBezTo>
                <a:cubicBezTo>
                  <a:pt x="464" y="38"/>
                  <a:pt x="399" y="16"/>
                  <a:pt x="331" y="15"/>
                </a:cubicBezTo>
                <a:cubicBezTo>
                  <a:pt x="331" y="76"/>
                  <a:pt x="331" y="76"/>
                  <a:pt x="331" y="76"/>
                </a:cubicBezTo>
                <a:cubicBezTo>
                  <a:pt x="331" y="79"/>
                  <a:pt x="327" y="83"/>
                  <a:pt x="324" y="83"/>
                </a:cubicBezTo>
                <a:cubicBezTo>
                  <a:pt x="320" y="83"/>
                  <a:pt x="317" y="79"/>
                  <a:pt x="317" y="76"/>
                </a:cubicBezTo>
                <a:cubicBezTo>
                  <a:pt x="317" y="15"/>
                  <a:pt x="317" y="15"/>
                  <a:pt x="317" y="15"/>
                </a:cubicBezTo>
                <a:cubicBezTo>
                  <a:pt x="248" y="16"/>
                  <a:pt x="184" y="38"/>
                  <a:pt x="129" y="80"/>
                </a:cubicBezTo>
                <a:cubicBezTo>
                  <a:pt x="112" y="93"/>
                  <a:pt x="96" y="107"/>
                  <a:pt x="82" y="124"/>
                </a:cubicBezTo>
                <a:cubicBezTo>
                  <a:pt x="112" y="163"/>
                  <a:pt x="112" y="163"/>
                  <a:pt x="112" y="163"/>
                </a:cubicBezTo>
                <a:cubicBezTo>
                  <a:pt x="115" y="166"/>
                  <a:pt x="114" y="171"/>
                  <a:pt x="111" y="173"/>
                </a:cubicBezTo>
                <a:cubicBezTo>
                  <a:pt x="110" y="174"/>
                  <a:pt x="108" y="174"/>
                  <a:pt x="107" y="174"/>
                </a:cubicBezTo>
                <a:cubicBezTo>
                  <a:pt x="105" y="174"/>
                  <a:pt x="103" y="174"/>
                  <a:pt x="101" y="172"/>
                </a:cubicBezTo>
                <a:cubicBezTo>
                  <a:pt x="73" y="135"/>
                  <a:pt x="73" y="135"/>
                  <a:pt x="73" y="135"/>
                </a:cubicBezTo>
                <a:cubicBezTo>
                  <a:pt x="46" y="167"/>
                  <a:pt x="26" y="205"/>
                  <a:pt x="14" y="245"/>
                </a:cubicBezTo>
                <a:cubicBezTo>
                  <a:pt x="14" y="248"/>
                  <a:pt x="11" y="250"/>
                  <a:pt x="8" y="250"/>
                </a:cubicBezTo>
                <a:cubicBezTo>
                  <a:pt x="7" y="250"/>
                  <a:pt x="6" y="250"/>
                  <a:pt x="6" y="250"/>
                </a:cubicBezTo>
                <a:cubicBezTo>
                  <a:pt x="2" y="248"/>
                  <a:pt x="0" y="245"/>
                  <a:pt x="1" y="241"/>
                </a:cubicBezTo>
                <a:cubicBezTo>
                  <a:pt x="14" y="197"/>
                  <a:pt x="37" y="155"/>
                  <a:pt x="67" y="120"/>
                </a:cubicBezTo>
                <a:cubicBezTo>
                  <a:pt x="67" y="119"/>
                  <a:pt x="68" y="118"/>
                  <a:pt x="68" y="118"/>
                </a:cubicBezTo>
                <a:cubicBezTo>
                  <a:pt x="68" y="118"/>
                  <a:pt x="69" y="118"/>
                  <a:pt x="69" y="118"/>
                </a:cubicBezTo>
                <a:cubicBezTo>
                  <a:pt x="84" y="99"/>
                  <a:pt x="102" y="83"/>
                  <a:pt x="121" y="68"/>
                </a:cubicBezTo>
                <a:cubicBezTo>
                  <a:pt x="179" y="24"/>
                  <a:pt x="250" y="0"/>
                  <a:pt x="324" y="0"/>
                </a:cubicBezTo>
                <a:cubicBezTo>
                  <a:pt x="324" y="0"/>
                  <a:pt x="324" y="0"/>
                  <a:pt x="324" y="0"/>
                </a:cubicBezTo>
                <a:cubicBezTo>
                  <a:pt x="324" y="0"/>
                  <a:pt x="324" y="0"/>
                  <a:pt x="324" y="0"/>
                </a:cubicBezTo>
                <a:cubicBezTo>
                  <a:pt x="324" y="0"/>
                  <a:pt x="324" y="0"/>
                  <a:pt x="324" y="0"/>
                </a:cubicBezTo>
                <a:cubicBezTo>
                  <a:pt x="398" y="0"/>
                  <a:pt x="468" y="24"/>
                  <a:pt x="526" y="68"/>
                </a:cubicBezTo>
                <a:cubicBezTo>
                  <a:pt x="546" y="83"/>
                  <a:pt x="563" y="99"/>
                  <a:pt x="579" y="118"/>
                </a:cubicBezTo>
                <a:cubicBezTo>
                  <a:pt x="579" y="118"/>
                  <a:pt x="579" y="118"/>
                  <a:pt x="579" y="118"/>
                </a:cubicBezTo>
                <a:cubicBezTo>
                  <a:pt x="579" y="118"/>
                  <a:pt x="580" y="119"/>
                  <a:pt x="581" y="120"/>
                </a:cubicBezTo>
                <a:cubicBezTo>
                  <a:pt x="610" y="155"/>
                  <a:pt x="633" y="197"/>
                  <a:pt x="646" y="241"/>
                </a:cubicBezTo>
                <a:cubicBezTo>
                  <a:pt x="647" y="245"/>
                  <a:pt x="645" y="248"/>
                  <a:pt x="641" y="250"/>
                </a:cubicBezTo>
                <a:close/>
                <a:moveTo>
                  <a:pt x="607" y="505"/>
                </a:moveTo>
                <a:cubicBezTo>
                  <a:pt x="603" y="503"/>
                  <a:pt x="599" y="504"/>
                  <a:pt x="597" y="508"/>
                </a:cubicBezTo>
                <a:cubicBezTo>
                  <a:pt x="537" y="603"/>
                  <a:pt x="435" y="660"/>
                  <a:pt x="324" y="660"/>
                </a:cubicBezTo>
                <a:cubicBezTo>
                  <a:pt x="212" y="660"/>
                  <a:pt x="110" y="603"/>
                  <a:pt x="50" y="508"/>
                </a:cubicBezTo>
                <a:cubicBezTo>
                  <a:pt x="48" y="504"/>
                  <a:pt x="44" y="503"/>
                  <a:pt x="40" y="505"/>
                </a:cubicBezTo>
                <a:cubicBezTo>
                  <a:pt x="37" y="507"/>
                  <a:pt x="36" y="512"/>
                  <a:pt x="38" y="515"/>
                </a:cubicBezTo>
                <a:cubicBezTo>
                  <a:pt x="100" y="614"/>
                  <a:pt x="207" y="674"/>
                  <a:pt x="324" y="674"/>
                </a:cubicBezTo>
                <a:cubicBezTo>
                  <a:pt x="440" y="674"/>
                  <a:pt x="547" y="614"/>
                  <a:pt x="609" y="515"/>
                </a:cubicBezTo>
                <a:cubicBezTo>
                  <a:pt x="611" y="512"/>
                  <a:pt x="610" y="507"/>
                  <a:pt x="607" y="505"/>
                </a:cubicBezTo>
                <a:close/>
                <a:moveTo>
                  <a:pt x="552" y="283"/>
                </a:moveTo>
                <a:cubicBezTo>
                  <a:pt x="403" y="439"/>
                  <a:pt x="403" y="439"/>
                  <a:pt x="403" y="439"/>
                </a:cubicBezTo>
                <a:cubicBezTo>
                  <a:pt x="425" y="456"/>
                  <a:pt x="441" y="481"/>
                  <a:pt x="447" y="510"/>
                </a:cubicBezTo>
                <a:cubicBezTo>
                  <a:pt x="448" y="512"/>
                  <a:pt x="447" y="514"/>
                  <a:pt x="446" y="516"/>
                </a:cubicBezTo>
                <a:cubicBezTo>
                  <a:pt x="445" y="517"/>
                  <a:pt x="443" y="518"/>
                  <a:pt x="441" y="518"/>
                </a:cubicBezTo>
                <a:cubicBezTo>
                  <a:pt x="206" y="518"/>
                  <a:pt x="206" y="518"/>
                  <a:pt x="206" y="518"/>
                </a:cubicBezTo>
                <a:cubicBezTo>
                  <a:pt x="204" y="518"/>
                  <a:pt x="202" y="517"/>
                  <a:pt x="201" y="516"/>
                </a:cubicBezTo>
                <a:cubicBezTo>
                  <a:pt x="200" y="514"/>
                  <a:pt x="199" y="512"/>
                  <a:pt x="200" y="510"/>
                </a:cubicBezTo>
                <a:cubicBezTo>
                  <a:pt x="213" y="452"/>
                  <a:pt x="264" y="411"/>
                  <a:pt x="324" y="411"/>
                </a:cubicBezTo>
                <a:cubicBezTo>
                  <a:pt x="348" y="411"/>
                  <a:pt x="371" y="418"/>
                  <a:pt x="391" y="431"/>
                </a:cubicBezTo>
                <a:cubicBezTo>
                  <a:pt x="542" y="273"/>
                  <a:pt x="542" y="273"/>
                  <a:pt x="542" y="273"/>
                </a:cubicBezTo>
                <a:cubicBezTo>
                  <a:pt x="545" y="270"/>
                  <a:pt x="549" y="270"/>
                  <a:pt x="552" y="273"/>
                </a:cubicBezTo>
                <a:cubicBezTo>
                  <a:pt x="555" y="275"/>
                  <a:pt x="555" y="280"/>
                  <a:pt x="552" y="283"/>
                </a:cubicBezTo>
                <a:close/>
                <a:moveTo>
                  <a:pt x="389" y="446"/>
                </a:moveTo>
                <a:cubicBezTo>
                  <a:pt x="388" y="446"/>
                  <a:pt x="388" y="445"/>
                  <a:pt x="387" y="445"/>
                </a:cubicBezTo>
                <a:cubicBezTo>
                  <a:pt x="387" y="445"/>
                  <a:pt x="387" y="445"/>
                  <a:pt x="387" y="445"/>
                </a:cubicBezTo>
                <a:cubicBezTo>
                  <a:pt x="369" y="432"/>
                  <a:pt x="347" y="425"/>
                  <a:pt x="324" y="425"/>
                </a:cubicBezTo>
                <a:cubicBezTo>
                  <a:pt x="274" y="425"/>
                  <a:pt x="230" y="457"/>
                  <a:pt x="216" y="504"/>
                </a:cubicBezTo>
                <a:cubicBezTo>
                  <a:pt x="431" y="504"/>
                  <a:pt x="431" y="504"/>
                  <a:pt x="431" y="504"/>
                </a:cubicBezTo>
                <a:cubicBezTo>
                  <a:pt x="424" y="480"/>
                  <a:pt x="409" y="460"/>
                  <a:pt x="389" y="446"/>
                </a:cubicBezTo>
                <a:close/>
              </a:path>
            </a:pathLst>
          </a:custGeom>
          <a:solidFill>
            <a:srgbClr val="FFFFFF"/>
          </a:solidFill>
          <a:ln>
            <a:noFill/>
          </a:ln>
        </p:spPr>
        <p:txBody>
          <a:bodyPr vert="horz" wrap="square" lIns="109728" tIns="54864" rIns="109728" bIns="54864" numCol="1" anchor="t" anchorCtr="0" compatLnSpc="1">
            <a:prstTxWarp prst="textNoShape">
              <a:avLst/>
            </a:prstTxWarp>
          </a:bodyPr>
          <a:lstStyle/>
          <a:p>
            <a:endParaRPr lang="en-US" sz="216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28235AD5-AE2D-8748-9F5A-2C73B095046B}"/>
              </a:ext>
            </a:extLst>
          </p:cNvPr>
          <p:cNvGrpSpPr/>
          <p:nvPr/>
        </p:nvGrpSpPr>
        <p:grpSpPr>
          <a:xfrm rot="5400000">
            <a:off x="6410177" y="1498758"/>
            <a:ext cx="4514680" cy="4548953"/>
            <a:chOff x="3155525" y="380838"/>
            <a:chExt cx="3124433" cy="3070804"/>
          </a:xfrm>
        </p:grpSpPr>
        <p:sp>
          <p:nvSpPr>
            <p:cNvPr id="41" name="Oval 40">
              <a:extLst>
                <a:ext uri="{FF2B5EF4-FFF2-40B4-BE49-F238E27FC236}">
                  <a16:creationId xmlns:a16="http://schemas.microsoft.com/office/drawing/2014/main" id="{5A08CF73-DBFE-E541-97F3-48433728FB68}"/>
                </a:ext>
              </a:extLst>
            </p:cNvPr>
            <p:cNvSpPr/>
            <p:nvPr/>
          </p:nvSpPr>
          <p:spPr>
            <a:xfrm>
              <a:off x="3155525" y="380838"/>
              <a:ext cx="3124433" cy="3070804"/>
            </a:xfrm>
            <a:prstGeom prst="ellipse">
              <a:avLst/>
            </a:prstGeom>
            <a:noFill/>
            <a:ln w="38100">
              <a:solidFill>
                <a:srgbClr val="00B05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40">
                <a:latin typeface="Arial" panose="020B0604020202020204" pitchFamily="34" charset="0"/>
                <a:cs typeface="Arial" panose="020B0604020202020204" pitchFamily="34" charset="0"/>
              </a:endParaRPr>
            </a:p>
          </p:txBody>
        </p:sp>
        <p:grpSp>
          <p:nvGrpSpPr>
            <p:cNvPr id="42" name="Group 41">
              <a:extLst>
                <a:ext uri="{FF2B5EF4-FFF2-40B4-BE49-F238E27FC236}">
                  <a16:creationId xmlns:a16="http://schemas.microsoft.com/office/drawing/2014/main" id="{D4A10D95-5F4C-6C48-954D-D24A38F4942B}"/>
                </a:ext>
              </a:extLst>
            </p:cNvPr>
            <p:cNvGrpSpPr/>
            <p:nvPr/>
          </p:nvGrpSpPr>
          <p:grpSpPr>
            <a:xfrm>
              <a:off x="3352168" y="693075"/>
              <a:ext cx="2709955" cy="2472353"/>
              <a:chOff x="3353178" y="1114091"/>
              <a:chExt cx="2944278" cy="2686133"/>
            </a:xfrm>
          </p:grpSpPr>
          <p:sp>
            <p:nvSpPr>
              <p:cNvPr id="43" name="Arc 42">
                <a:extLst>
                  <a:ext uri="{FF2B5EF4-FFF2-40B4-BE49-F238E27FC236}">
                    <a16:creationId xmlns:a16="http://schemas.microsoft.com/office/drawing/2014/main" id="{572A42FD-F196-1349-A7C4-97846CBBCA14}"/>
                  </a:ext>
                </a:extLst>
              </p:cNvPr>
              <p:cNvSpPr/>
              <p:nvPr/>
            </p:nvSpPr>
            <p:spPr>
              <a:xfrm rot="7200000">
                <a:off x="4256293" y="1422438"/>
                <a:ext cx="2041163" cy="2041163"/>
              </a:xfrm>
              <a:prstGeom prst="arc">
                <a:avLst>
                  <a:gd name="adj1" fmla="val 9443449"/>
                  <a:gd name="adj2" fmla="val 19371062"/>
                </a:avLst>
              </a:prstGeom>
              <a:ln w="307975">
                <a:solidFill>
                  <a:schemeClr val="accent1"/>
                </a:solidFill>
                <a:tailEnd type="none" w="med"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840">
                  <a:latin typeface="Arial" panose="020B0604020202020204" pitchFamily="34" charset="0"/>
                  <a:cs typeface="Arial" panose="020B0604020202020204" pitchFamily="34" charset="0"/>
                </a:endParaRPr>
              </a:p>
            </p:txBody>
          </p:sp>
          <p:sp>
            <p:nvSpPr>
              <p:cNvPr id="44" name="Arc 43">
                <a:extLst>
                  <a:ext uri="{FF2B5EF4-FFF2-40B4-BE49-F238E27FC236}">
                    <a16:creationId xmlns:a16="http://schemas.microsoft.com/office/drawing/2014/main" id="{E6F96EF0-E389-0542-B1C7-622E01DE5FF7}"/>
                  </a:ext>
                </a:extLst>
              </p:cNvPr>
              <p:cNvSpPr/>
              <p:nvPr/>
            </p:nvSpPr>
            <p:spPr>
              <a:xfrm>
                <a:off x="3353178" y="1436826"/>
                <a:ext cx="2037734" cy="2039334"/>
              </a:xfrm>
              <a:prstGeom prst="arc">
                <a:avLst>
                  <a:gd name="adj1" fmla="val 6105400"/>
                  <a:gd name="adj2" fmla="val 15290985"/>
                </a:avLst>
              </a:prstGeom>
              <a:ln w="307975">
                <a:gradFill flip="none" rotWithShape="1">
                  <a:gsLst>
                    <a:gs pos="65000">
                      <a:schemeClr val="accent1"/>
                    </a:gs>
                    <a:gs pos="100000">
                      <a:schemeClr val="accent1">
                        <a:lumMod val="75000"/>
                      </a:schemeClr>
                    </a:gs>
                  </a:gsLst>
                  <a:lin ang="1200000" scaled="0"/>
                  <a:tileRect/>
                </a:gradFill>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840">
                  <a:latin typeface="Arial" panose="020B0604020202020204" pitchFamily="34" charset="0"/>
                  <a:cs typeface="Arial" panose="020B0604020202020204" pitchFamily="34" charset="0"/>
                </a:endParaRPr>
              </a:p>
            </p:txBody>
          </p:sp>
          <p:sp>
            <p:nvSpPr>
              <p:cNvPr id="45" name="Isosceles Triangle 61">
                <a:extLst>
                  <a:ext uri="{FF2B5EF4-FFF2-40B4-BE49-F238E27FC236}">
                    <a16:creationId xmlns:a16="http://schemas.microsoft.com/office/drawing/2014/main" id="{11746D37-2186-A648-9035-209B13C3D5A8}"/>
                  </a:ext>
                </a:extLst>
              </p:cNvPr>
              <p:cNvSpPr/>
              <p:nvPr/>
            </p:nvSpPr>
            <p:spPr>
              <a:xfrm rot="4707552">
                <a:off x="3956855" y="1245914"/>
                <a:ext cx="617118" cy="353471"/>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40">
                  <a:latin typeface="Arial" panose="020B0604020202020204" pitchFamily="34" charset="0"/>
                  <a:cs typeface="Arial" panose="020B0604020202020204" pitchFamily="34" charset="0"/>
                </a:endParaRPr>
              </a:p>
            </p:txBody>
          </p:sp>
          <p:sp>
            <p:nvSpPr>
              <p:cNvPr id="46" name="Isosceles Triangle 62">
                <a:extLst>
                  <a:ext uri="{FF2B5EF4-FFF2-40B4-BE49-F238E27FC236}">
                    <a16:creationId xmlns:a16="http://schemas.microsoft.com/office/drawing/2014/main" id="{C360F66E-F4F6-3B4C-B158-7181552B4407}"/>
                  </a:ext>
                </a:extLst>
              </p:cNvPr>
              <p:cNvSpPr/>
              <p:nvPr/>
            </p:nvSpPr>
            <p:spPr>
              <a:xfrm rot="15687297">
                <a:off x="4929640" y="3315538"/>
                <a:ext cx="616869" cy="352504"/>
              </a:xfrm>
              <a:prstGeom prst="triangl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840">
                  <a:latin typeface="Arial" panose="020B0604020202020204" pitchFamily="34" charset="0"/>
                  <a:cs typeface="Arial" panose="020B0604020202020204" pitchFamily="34" charset="0"/>
                </a:endParaRPr>
              </a:p>
            </p:txBody>
          </p:sp>
        </p:grpSp>
      </p:grpSp>
      <p:sp>
        <p:nvSpPr>
          <p:cNvPr id="47" name="Rectangle 46">
            <a:extLst>
              <a:ext uri="{FF2B5EF4-FFF2-40B4-BE49-F238E27FC236}">
                <a16:creationId xmlns:a16="http://schemas.microsoft.com/office/drawing/2014/main" id="{D5658847-7C5B-B544-8E74-C14EBC9E5920}"/>
              </a:ext>
            </a:extLst>
          </p:cNvPr>
          <p:cNvSpPr/>
          <p:nvPr/>
        </p:nvSpPr>
        <p:spPr>
          <a:xfrm>
            <a:off x="7674905" y="3003773"/>
            <a:ext cx="1939390" cy="1380634"/>
          </a:xfrm>
          <a:prstGeom prst="rect">
            <a:avLst/>
          </a:prstGeom>
        </p:spPr>
        <p:txBody>
          <a:bodyPr wrap="square" lIns="0" tIns="0" rIns="0" bIns="0">
            <a:spAutoFit/>
          </a:bodyPr>
          <a:lstStyle/>
          <a:p>
            <a:pPr algn="ctr">
              <a:lnSpc>
                <a:spcPct val="89000"/>
              </a:lnSpc>
            </a:pPr>
            <a:endParaRPr lang="en-US" sz="1440">
              <a:latin typeface="Arial" panose="020B0604020202020204" pitchFamily="34" charset="0"/>
              <a:cs typeface="Arial" panose="020B0604020202020204" pitchFamily="34" charset="0"/>
            </a:endParaRPr>
          </a:p>
          <a:p>
            <a:pPr algn="ctr">
              <a:lnSpc>
                <a:spcPct val="89000"/>
              </a:lnSpc>
            </a:pPr>
            <a:r>
              <a:rPr lang="en-US" sz="1440">
                <a:latin typeface="Arial" panose="020B0604020202020204" pitchFamily="34" charset="0"/>
                <a:cs typeface="Arial" panose="020B0604020202020204" pitchFamily="34" charset="0"/>
              </a:rPr>
              <a:t>Materials and processing from the UK and EU can be taken into account to meet rules of origin requirements.</a:t>
            </a:r>
          </a:p>
        </p:txBody>
      </p:sp>
      <p:pic>
        <p:nvPicPr>
          <p:cNvPr id="48" name="Picture 6" descr="Image result for uk">
            <a:extLst>
              <a:ext uri="{FF2B5EF4-FFF2-40B4-BE49-F238E27FC236}">
                <a16:creationId xmlns:a16="http://schemas.microsoft.com/office/drawing/2014/main" id="{5D39B8D4-D0E6-3D4C-8740-BED4FB2B49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2804" y="2894985"/>
            <a:ext cx="823016" cy="1284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a:extLst>
              <a:ext uri="{FF2B5EF4-FFF2-40B4-BE49-F238E27FC236}">
                <a16:creationId xmlns:a16="http://schemas.microsoft.com/office/drawing/2014/main" id="{3CC2F326-09AC-E047-AF6A-184EF0D650A3}"/>
              </a:ext>
            </a:extLst>
          </p:cNvPr>
          <p:cNvSpPr/>
          <p:nvPr/>
        </p:nvSpPr>
        <p:spPr>
          <a:xfrm flipH="1">
            <a:off x="10269311" y="1666416"/>
            <a:ext cx="1345366" cy="5917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292608" tIns="0" rIns="0" bIns="0" rtlCol="0" anchor="ctr">
            <a:spAutoFit/>
          </a:bodyPr>
          <a:lstStyle/>
          <a:p>
            <a:pPr>
              <a:lnSpc>
                <a:spcPct val="89000"/>
              </a:lnSpc>
            </a:pPr>
            <a:r>
              <a:rPr lang="en-US" sz="2160" b="1">
                <a:solidFill>
                  <a:srgbClr val="00B050"/>
                </a:solidFill>
                <a:latin typeface="Arial" panose="020B0604020202020204" pitchFamily="34" charset="0"/>
                <a:cs typeface="Arial" panose="020B0604020202020204" pitchFamily="34" charset="0"/>
              </a:rPr>
              <a:t>FTA territory</a:t>
            </a:r>
          </a:p>
        </p:txBody>
      </p:sp>
      <p:sp>
        <p:nvSpPr>
          <p:cNvPr id="2" name="Slide Number Placeholder 1">
            <a:extLst>
              <a:ext uri="{FF2B5EF4-FFF2-40B4-BE49-F238E27FC236}">
                <a16:creationId xmlns:a16="http://schemas.microsoft.com/office/drawing/2014/main" id="{B2C504C9-7DFE-3145-A395-1EDDF27D09F5}"/>
              </a:ext>
            </a:extLst>
          </p:cNvPr>
          <p:cNvSpPr>
            <a:spLocks noGrp="1"/>
          </p:cNvSpPr>
          <p:nvPr>
            <p:ph type="sldNum" sz="quarter" idx="4294967295"/>
          </p:nvPr>
        </p:nvSpPr>
        <p:spPr/>
        <p:txBody>
          <a:bodyPr/>
          <a:lstStyle/>
          <a:p>
            <a:endParaRPr lang="en-GB">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9777A238-8ADE-2341-91AE-48C63613164A}"/>
              </a:ext>
            </a:extLst>
          </p:cNvPr>
          <p:cNvSpPr txBox="1"/>
          <p:nvPr/>
        </p:nvSpPr>
        <p:spPr>
          <a:xfrm>
            <a:off x="409433" y="262529"/>
            <a:ext cx="9880979" cy="584775"/>
          </a:xfrm>
          <a:prstGeom prst="rect">
            <a:avLst/>
          </a:prstGeom>
          <a:noFill/>
        </p:spPr>
        <p:txBody>
          <a:bodyPr wrap="square">
            <a:spAutoFit/>
          </a:bodyPr>
          <a:lstStyle/>
          <a:p>
            <a:r>
              <a:rPr lang="en-GB" sz="3200" b="1">
                <a:solidFill>
                  <a:schemeClr val="bg1"/>
                </a:solidFill>
                <a:highlight>
                  <a:srgbClr val="FF0031"/>
                </a:highlight>
                <a:latin typeface="Arial" panose="020B0604020202020204" pitchFamily="34" charset="0"/>
                <a:cs typeface="Arial" panose="020B0604020202020204" pitchFamily="34" charset="0"/>
              </a:rPr>
              <a:t>CUMULATION</a:t>
            </a:r>
            <a:endParaRPr lang="en-GB" sz="3200">
              <a:solidFill>
                <a:schemeClr val="bg1"/>
              </a:solidFill>
              <a:highlight>
                <a:srgbClr val="FF0031"/>
              </a:highlight>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4694C79B-1B08-E04B-B491-731D4BDCE986}"/>
              </a:ext>
            </a:extLst>
          </p:cNvPr>
          <p:cNvPicPr>
            <a:picLocks noChangeAspect="1"/>
          </p:cNvPicPr>
          <p:nvPr/>
        </p:nvPicPr>
        <p:blipFill rotWithShape="1">
          <a:blip r:embed="rId5"/>
          <a:srcRect l="3119" t="16837" r="3345" b="15902"/>
          <a:stretch/>
        </p:blipFill>
        <p:spPr>
          <a:xfrm>
            <a:off x="9643372" y="3404236"/>
            <a:ext cx="1166605" cy="838891"/>
          </a:xfrm>
          <a:prstGeom prst="rect">
            <a:avLst/>
          </a:prstGeom>
        </p:spPr>
      </p:pic>
      <p:sp>
        <p:nvSpPr>
          <p:cNvPr id="21" name="Rectangle 20">
            <a:extLst>
              <a:ext uri="{FF2B5EF4-FFF2-40B4-BE49-F238E27FC236}">
                <a16:creationId xmlns:a16="http://schemas.microsoft.com/office/drawing/2014/main" id="{381594F5-6FC1-E343-9955-93BB07D7DCD7}"/>
              </a:ext>
            </a:extLst>
          </p:cNvPr>
          <p:cNvSpPr/>
          <p:nvPr/>
        </p:nvSpPr>
        <p:spPr>
          <a:xfrm>
            <a:off x="625676" y="1385766"/>
            <a:ext cx="4776047" cy="4616648"/>
          </a:xfrm>
          <a:prstGeom prst="rect">
            <a:avLst/>
          </a:prstGeom>
        </p:spPr>
        <p:txBody>
          <a:bodyPr wrap="square">
            <a:spAutoFit/>
          </a:bodyPr>
          <a:lstStyle/>
          <a:p>
            <a:endParaRPr lang="en-GB" b="1">
              <a:solidFill>
                <a:srgbClr val="2C266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rgbClr val="2C2664"/>
                </a:solidFill>
                <a:latin typeface="Arial" panose="020B0604020202020204" pitchFamily="34" charset="0"/>
                <a:cs typeface="Arial" panose="020B0604020202020204" pitchFamily="34" charset="0"/>
              </a:rPr>
              <a:t>Bilateral cumulation allows you to use both UK and EU content to meet a rule of origin</a:t>
            </a:r>
          </a:p>
          <a:p>
            <a:pPr marL="285750" indent="-285750">
              <a:buFont typeface="Arial" panose="020B0604020202020204" pitchFamily="34" charset="0"/>
              <a:buChar char="•"/>
            </a:pPr>
            <a:endParaRPr lang="en-GB" sz="2000">
              <a:solidFill>
                <a:srgbClr val="2C266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rgbClr val="2C2664"/>
                </a:solidFill>
                <a:latin typeface="Arial" panose="020B0604020202020204" pitchFamily="34" charset="0"/>
                <a:cs typeface="Arial" panose="020B0604020202020204" pitchFamily="34" charset="0"/>
              </a:rPr>
              <a:t>If you are importing EU products and using them in UK production to re-export to the EU, the UK production must be deemed ‘sufficient’</a:t>
            </a:r>
          </a:p>
          <a:p>
            <a:pPr marL="342900" indent="-342900">
              <a:buFont typeface="Arial" panose="020B0604020202020204" pitchFamily="34" charset="0"/>
              <a:buChar char="•"/>
            </a:pPr>
            <a:endParaRPr lang="en-GB" sz="2000">
              <a:solidFill>
                <a:srgbClr val="2C2664"/>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000">
                <a:solidFill>
                  <a:srgbClr val="2C2664"/>
                </a:solidFill>
                <a:latin typeface="Arial" panose="020B0604020202020204" pitchFamily="34" charset="0"/>
                <a:cs typeface="Arial" panose="020B0604020202020204" pitchFamily="34" charset="0"/>
              </a:rPr>
              <a:t>The list of processes that are not considered ‘sufficient’ is outlined in the text </a:t>
            </a:r>
          </a:p>
          <a:p>
            <a:pPr marL="342900" indent="-342900">
              <a:buAutoNum type="arabicPeriod"/>
            </a:pPr>
            <a:endParaRPr lang="en-GB" b="1">
              <a:solidFill>
                <a:srgbClr val="2C2664"/>
              </a:solidFill>
              <a:latin typeface="Arial" panose="020B0604020202020204" pitchFamily="34" charset="0"/>
              <a:cs typeface="Arial" panose="020B0604020202020204" pitchFamily="34" charset="0"/>
            </a:endParaRPr>
          </a:p>
          <a:p>
            <a:endParaRPr lang="en-US" b="1">
              <a:solidFill>
                <a:srgbClr val="2C2664"/>
              </a:solidFill>
              <a:latin typeface="Arial" panose="020B0604020202020204" pitchFamily="34" charset="0"/>
              <a:cs typeface="Arial" panose="020B0604020202020204" pitchFamily="34" charset="0"/>
            </a:endParaRPr>
          </a:p>
        </p:txBody>
      </p:sp>
      <p:cxnSp>
        <p:nvCxnSpPr>
          <p:cNvPr id="23" name="Straight Connector 22">
            <a:extLst>
              <a:ext uri="{FF2B5EF4-FFF2-40B4-BE49-F238E27FC236}">
                <a16:creationId xmlns:a16="http://schemas.microsoft.com/office/drawing/2014/main" id="{DBE58557-91D0-4B86-B082-42B4C40B3A25}"/>
              </a:ext>
            </a:extLst>
          </p:cNvPr>
          <p:cNvCxnSpPr>
            <a:cxnSpLocks/>
          </p:cNvCxnSpPr>
          <p:nvPr/>
        </p:nvCxnSpPr>
        <p:spPr>
          <a:xfrm>
            <a:off x="318052" y="1043498"/>
            <a:ext cx="11394219" cy="0"/>
          </a:xfrm>
          <a:prstGeom prst="line">
            <a:avLst/>
          </a:prstGeom>
          <a:ln w="57150">
            <a:solidFill>
              <a:srgbClr val="FF003B"/>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58E41DD8-6A2F-4D3C-BE99-24051CB69EAD}"/>
              </a:ext>
            </a:extLst>
          </p:cNvPr>
          <p:cNvGrpSpPr/>
          <p:nvPr/>
        </p:nvGrpSpPr>
        <p:grpSpPr>
          <a:xfrm>
            <a:off x="318052" y="6055907"/>
            <a:ext cx="3179456" cy="549880"/>
            <a:chOff x="382681" y="5870558"/>
            <a:chExt cx="3570754" cy="617554"/>
          </a:xfrm>
        </p:grpSpPr>
        <p:pic>
          <p:nvPicPr>
            <p:cNvPr id="25" name="Picture 24">
              <a:extLst>
                <a:ext uri="{FF2B5EF4-FFF2-40B4-BE49-F238E27FC236}">
                  <a16:creationId xmlns:a16="http://schemas.microsoft.com/office/drawing/2014/main" id="{5270DA83-46F4-47F0-93D7-E3F2908FF584}"/>
                </a:ext>
              </a:extLst>
            </p:cNvPr>
            <p:cNvPicPr>
              <a:picLocks noChangeAspect="1"/>
            </p:cNvPicPr>
            <p:nvPr userDrawn="1"/>
          </p:nvPicPr>
          <p:blipFill rotWithShape="1">
            <a:blip r:embed="rId6"/>
            <a:srcRect r="44282"/>
            <a:stretch/>
          </p:blipFill>
          <p:spPr>
            <a:xfrm>
              <a:off x="382681" y="5870558"/>
              <a:ext cx="3508001" cy="617554"/>
            </a:xfrm>
            <a:prstGeom prst="rect">
              <a:avLst/>
            </a:prstGeom>
          </p:spPr>
        </p:pic>
        <p:sp>
          <p:nvSpPr>
            <p:cNvPr id="26" name="Rectangle 25">
              <a:extLst>
                <a:ext uri="{FF2B5EF4-FFF2-40B4-BE49-F238E27FC236}">
                  <a16:creationId xmlns:a16="http://schemas.microsoft.com/office/drawing/2014/main" id="{B132A070-0C72-46E9-980E-C0F58ED76AEB}"/>
                </a:ext>
              </a:extLst>
            </p:cNvPr>
            <p:cNvSpPr/>
            <p:nvPr userDrawn="1"/>
          </p:nvSpPr>
          <p:spPr>
            <a:xfrm>
              <a:off x="3594847" y="5870558"/>
              <a:ext cx="358588" cy="3240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51490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B3FFEBD-B288-427E-9066-445E64504722}"/>
              </a:ext>
            </a:extLst>
          </p:cNvPr>
          <p:cNvSpPr>
            <a:spLocks noGrp="1"/>
          </p:cNvSpPr>
          <p:nvPr>
            <p:ph idx="1"/>
          </p:nvPr>
        </p:nvSpPr>
        <p:spPr>
          <a:xfrm>
            <a:off x="373498" y="1253331"/>
            <a:ext cx="11473732" cy="4351338"/>
          </a:xfrm>
        </p:spPr>
        <p:txBody>
          <a:bodyPr vert="horz" lIns="85588" tIns="42794" rIns="85588" bIns="42794" rtlCol="0" anchor="t">
            <a:noAutofit/>
          </a:bodyPr>
          <a:lstStyle/>
          <a:p>
            <a:pPr marL="0" indent="0">
              <a:buNone/>
            </a:pPr>
            <a:r>
              <a:rPr lang="en-GB" sz="1800">
                <a:solidFill>
                  <a:srgbClr val="000000"/>
                </a:solidFill>
                <a:latin typeface="Arial" panose="020B0604020202020204" pitchFamily="34" charset="0"/>
                <a:cs typeface="Arial" panose="020B0604020202020204" pitchFamily="34" charset="0"/>
              </a:rPr>
              <a:t>To cumulate EU materials and export them back to the EU tariff-free, the processing in the UK must go beyond the list of processes deemed ‘insufficient’.</a:t>
            </a:r>
          </a:p>
          <a:p>
            <a:pPr marL="0" indent="0">
              <a:buNone/>
            </a:pPr>
            <a:r>
              <a:rPr lang="en-GB" sz="1800">
                <a:solidFill>
                  <a:srgbClr val="000000"/>
                </a:solidFill>
                <a:latin typeface="Arial" panose="020B0604020202020204" pitchFamily="34" charset="0"/>
                <a:cs typeface="Arial" panose="020B0604020202020204" pitchFamily="34" charset="0"/>
              </a:rPr>
              <a:t>The following are examples of ‘insufficient production’ (the full list is available in the TCA):</a:t>
            </a:r>
          </a:p>
          <a:p>
            <a:pPr marL="320802" indent="-320802"/>
            <a:endParaRPr lang="en-US" sz="1800">
              <a:latin typeface="Arial" panose="020B0604020202020204" pitchFamily="34" charset="0"/>
              <a:cs typeface="Arial" panose="020B0604020202020204" pitchFamily="34" charset="0"/>
            </a:endParaRPr>
          </a:p>
          <a:p>
            <a:pPr marL="320802" indent="-320802"/>
            <a:endParaRPr lang="en-US" sz="1800">
              <a:latin typeface="Arial" panose="020B0604020202020204" pitchFamily="34" charset="0"/>
              <a:cs typeface="Arial" panose="020B0604020202020204" pitchFamily="34" charset="0"/>
            </a:endParaRPr>
          </a:p>
          <a:p>
            <a:pPr marL="320802" indent="-320802"/>
            <a:endParaRPr lang="en-GB" sz="1800">
              <a:latin typeface="Arial" panose="020B0604020202020204" pitchFamily="34" charset="0"/>
              <a:cs typeface="Arial" panose="020B0604020202020204" pitchFamily="34" charset="0"/>
            </a:endParaRPr>
          </a:p>
        </p:txBody>
      </p:sp>
      <p:sp>
        <p:nvSpPr>
          <p:cNvPr id="6" name="AutoShape 2">
            <a:extLst>
              <a:ext uri="{FF2B5EF4-FFF2-40B4-BE49-F238E27FC236}">
                <a16:creationId xmlns:a16="http://schemas.microsoft.com/office/drawing/2014/main" id="{5BDCEF7A-176F-4666-8E24-9431C26D9C45}"/>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AE8E8A-D6AA-B54B-AF14-5C405D956511}"/>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CUMULATION &amp; INSUFFICIENT PRODUCTION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graphicFrame>
        <p:nvGraphicFramePr>
          <p:cNvPr id="2" name="Table 2">
            <a:extLst>
              <a:ext uri="{FF2B5EF4-FFF2-40B4-BE49-F238E27FC236}">
                <a16:creationId xmlns:a16="http://schemas.microsoft.com/office/drawing/2014/main" id="{11E0D052-9F23-2949-9C27-31832E91B522}"/>
              </a:ext>
            </a:extLst>
          </p:cNvPr>
          <p:cNvGraphicFramePr>
            <a:graphicFrameLocks noGrp="1"/>
          </p:cNvGraphicFramePr>
          <p:nvPr>
            <p:extLst>
              <p:ext uri="{D42A27DB-BD31-4B8C-83A1-F6EECF244321}">
                <p14:modId xmlns:p14="http://schemas.microsoft.com/office/powerpoint/2010/main" val="2322228060"/>
              </p:ext>
            </p:extLst>
          </p:nvPr>
        </p:nvGraphicFramePr>
        <p:xfrm>
          <a:off x="371396" y="2434483"/>
          <a:ext cx="11488095" cy="2354794"/>
        </p:xfrm>
        <a:graphic>
          <a:graphicData uri="http://schemas.openxmlformats.org/drawingml/2006/table">
            <a:tbl>
              <a:tblPr firstRow="1" bandRow="1">
                <a:tableStyleId>{BC89EF96-8CEA-46FF-86C4-4CE0E7609802}</a:tableStyleId>
              </a:tblPr>
              <a:tblGrid>
                <a:gridCol w="3829365">
                  <a:extLst>
                    <a:ext uri="{9D8B030D-6E8A-4147-A177-3AD203B41FA5}">
                      <a16:colId xmlns:a16="http://schemas.microsoft.com/office/drawing/2014/main" val="285876802"/>
                    </a:ext>
                  </a:extLst>
                </a:gridCol>
                <a:gridCol w="3829365">
                  <a:extLst>
                    <a:ext uri="{9D8B030D-6E8A-4147-A177-3AD203B41FA5}">
                      <a16:colId xmlns:a16="http://schemas.microsoft.com/office/drawing/2014/main" val="2530266951"/>
                    </a:ext>
                  </a:extLst>
                </a:gridCol>
                <a:gridCol w="3829365">
                  <a:extLst>
                    <a:ext uri="{9D8B030D-6E8A-4147-A177-3AD203B41FA5}">
                      <a16:colId xmlns:a16="http://schemas.microsoft.com/office/drawing/2014/main" val="2976906297"/>
                    </a:ext>
                  </a:extLst>
                </a:gridCol>
              </a:tblGrid>
              <a:tr h="1002318">
                <a:tc>
                  <a:txBody>
                    <a:bodyPr/>
                    <a:lstStyle/>
                    <a:p>
                      <a:r>
                        <a:rPr lang="en-GB" sz="1200" b="0"/>
                        <a:t>preserving operations such as drying, freezing, keeping in brine and other similar operations where their sole purpose is to ensure that the products remain in good condition during transport and storage</a:t>
                      </a:r>
                      <a:endParaRPr lang="en-US" sz="1200" b="0"/>
                    </a:p>
                  </a:txBody>
                  <a:tcPr/>
                </a:tc>
                <a:tc>
                  <a:txBody>
                    <a:bodyPr/>
                    <a:lstStyle/>
                    <a:p>
                      <a:r>
                        <a:rPr lang="en-GB" sz="1200" b="0"/>
                        <a:t>breaking-up or assembly of packages</a:t>
                      </a:r>
                      <a:endParaRPr lang="en-US" sz="1200" b="0"/>
                    </a:p>
                  </a:txBody>
                  <a:tcPr/>
                </a:tc>
                <a:tc>
                  <a:txBody>
                    <a:bodyPr/>
                    <a:lstStyle/>
                    <a:p>
                      <a:r>
                        <a:rPr lang="en-GB" sz="1200" b="0"/>
                        <a:t>washing, cleaning; removal of dust, oxide, oil, paint or other coverings</a:t>
                      </a:r>
                      <a:endParaRPr lang="en-US" sz="1200" b="0"/>
                    </a:p>
                  </a:txBody>
                  <a:tcPr/>
                </a:tc>
                <a:extLst>
                  <a:ext uri="{0D108BD9-81ED-4DB2-BD59-A6C34878D82A}">
                    <a16:rowId xmlns:a16="http://schemas.microsoft.com/office/drawing/2014/main" val="1914788413"/>
                  </a:ext>
                </a:extLst>
              </a:tr>
              <a:tr h="590171">
                <a:tc>
                  <a:txBody>
                    <a:bodyPr/>
                    <a:lstStyle/>
                    <a:p>
                      <a:r>
                        <a:rPr lang="en-GB" sz="1200"/>
                        <a:t>affixing or printing marks, labels, logos and other like distinguishing signs on products or their packaging</a:t>
                      </a:r>
                      <a:endParaRPr lang="en-US" sz="1200"/>
                    </a:p>
                  </a:txBody>
                  <a:tcPr/>
                </a:tc>
                <a:tc>
                  <a:txBody>
                    <a:bodyPr/>
                    <a:lstStyle/>
                    <a:p>
                      <a:r>
                        <a:rPr lang="en-GB" sz="1200"/>
                        <a:t>simple painting and polishing operations</a:t>
                      </a:r>
                      <a:endParaRPr lang="en-US" sz="1200"/>
                    </a:p>
                  </a:txBody>
                  <a:tcPr/>
                </a:tc>
                <a:tc>
                  <a:txBody>
                    <a:bodyPr/>
                    <a:lstStyle/>
                    <a:p>
                      <a:r>
                        <a:rPr lang="en-GB" sz="1200"/>
                        <a:t>sharpening, simple grinding or simple cutting</a:t>
                      </a:r>
                      <a:endParaRPr lang="en-US" sz="1200"/>
                    </a:p>
                  </a:txBody>
                  <a:tcPr/>
                </a:tc>
                <a:extLst>
                  <a:ext uri="{0D108BD9-81ED-4DB2-BD59-A6C34878D82A}">
                    <a16:rowId xmlns:a16="http://schemas.microsoft.com/office/drawing/2014/main" val="3773581697"/>
                  </a:ext>
                </a:extLst>
              </a:tr>
              <a:tr h="762305">
                <a:tc>
                  <a:txBody>
                    <a:bodyPr/>
                    <a:lstStyle/>
                    <a:p>
                      <a:r>
                        <a:rPr lang="en-GB" sz="1200"/>
                        <a:t>sifting, screening, sorting, classifying, grading, matching including the making-up of sets of articles</a:t>
                      </a:r>
                      <a:endParaRPr lang="en-US" sz="1200"/>
                    </a:p>
                  </a:txBody>
                  <a:tcPr/>
                </a:tc>
                <a:tc>
                  <a:txBody>
                    <a:bodyPr/>
                    <a:lstStyle/>
                    <a:p>
                      <a:r>
                        <a:rPr lang="en-GB" sz="1200"/>
                        <a:t>simple placing in bottles, cans, flasks, bags, cases, boxes, fixing on cards or boards and all other simple packaging operations</a:t>
                      </a:r>
                      <a:endParaRPr 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simple assembly of parts of articles to constitute a complete article or disassembly of products into parts</a:t>
                      </a:r>
                      <a:endParaRPr lang="en-US" sz="1200" b="0"/>
                    </a:p>
                    <a:p>
                      <a:endParaRPr lang="en-US" sz="1200"/>
                    </a:p>
                  </a:txBody>
                  <a:tcPr/>
                </a:tc>
                <a:extLst>
                  <a:ext uri="{0D108BD9-81ED-4DB2-BD59-A6C34878D82A}">
                    <a16:rowId xmlns:a16="http://schemas.microsoft.com/office/drawing/2014/main" val="3701959736"/>
                  </a:ext>
                </a:extLst>
              </a:tr>
            </a:tbl>
          </a:graphicData>
        </a:graphic>
      </p:graphicFrame>
      <p:sp>
        <p:nvSpPr>
          <p:cNvPr id="3" name="TextBox 2">
            <a:extLst>
              <a:ext uri="{FF2B5EF4-FFF2-40B4-BE49-F238E27FC236}">
                <a16:creationId xmlns:a16="http://schemas.microsoft.com/office/drawing/2014/main" id="{9C01CBE9-9774-6B4E-AD51-8F104BDF7442}"/>
              </a:ext>
            </a:extLst>
          </p:cNvPr>
          <p:cNvSpPr txBox="1"/>
          <p:nvPr/>
        </p:nvSpPr>
        <p:spPr>
          <a:xfrm>
            <a:off x="1052610" y="4981517"/>
            <a:ext cx="10452539" cy="646331"/>
          </a:xfrm>
          <a:prstGeom prst="rect">
            <a:avLst/>
          </a:prstGeom>
          <a:noFill/>
        </p:spPr>
        <p:txBody>
          <a:bodyPr wrap="square" rtlCol="0">
            <a:spAutoFit/>
          </a:bodyPr>
          <a:lstStyle/>
          <a:p>
            <a:r>
              <a:rPr lang="en-GB" b="1">
                <a:solidFill>
                  <a:srgbClr val="2C2664"/>
                </a:solidFill>
                <a:latin typeface="Arial" panose="020B0604020202020204" pitchFamily="34" charset="0"/>
                <a:cs typeface="Arial" panose="020B0604020202020204" pitchFamily="34" charset="0"/>
              </a:rPr>
              <a:t>“operations shall be considered simple if neither special skills nor machines, apparatus or equipment especially produced or installed are needed for carrying out those operations.”</a:t>
            </a:r>
            <a:endParaRPr lang="en-US" b="1">
              <a:solidFill>
                <a:srgbClr val="2C266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36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60B0A61-15E6-4032-BE9C-37ED45BD67B4}"/>
              </a:ext>
            </a:extLst>
          </p:cNvPr>
          <p:cNvSpPr>
            <a:spLocks noGrp="1"/>
          </p:cNvSpPr>
          <p:nvPr>
            <p:ph idx="1"/>
          </p:nvPr>
        </p:nvSpPr>
        <p:spPr/>
        <p:txBody>
          <a:bodyPr vert="horz" lIns="85588" tIns="42794" rIns="85588" bIns="42794" rtlCol="0" anchor="t">
            <a:noAutofit/>
          </a:bodyPr>
          <a:lstStyle/>
          <a:p>
            <a:pPr fontAlgn="base">
              <a:spcAft>
                <a:spcPct val="0"/>
              </a:spcAft>
              <a:buClr>
                <a:srgbClr val="FF003B"/>
              </a:buClr>
            </a:pPr>
            <a:r>
              <a:rPr lang="en-GB" sz="1800">
                <a:latin typeface="Arial" panose="020B0604020202020204" pitchFamily="34" charset="0"/>
                <a:cs typeface="Arial" panose="020B0604020202020204" pitchFamily="34" charset="0"/>
              </a:rPr>
              <a:t>You must have evidence to prove your goods meet rules of origin. </a:t>
            </a:r>
          </a:p>
          <a:p>
            <a:pPr fontAlgn="base">
              <a:spcAft>
                <a:spcPct val="0"/>
              </a:spcAft>
              <a:buClr>
                <a:srgbClr val="FF003B"/>
              </a:buClr>
            </a:pPr>
            <a:r>
              <a:rPr lang="en-GB" sz="1800">
                <a:latin typeface="Arial" panose="020B0604020202020204" pitchFamily="34" charset="0"/>
                <a:cs typeface="Arial" panose="020B0604020202020204" pitchFamily="34" charset="0"/>
              </a:rPr>
              <a:t>You may also require evidence of origin from your supplier, such as a supplier declaration. </a:t>
            </a:r>
          </a:p>
          <a:p>
            <a:pPr fontAlgn="base">
              <a:spcAft>
                <a:spcPct val="0"/>
              </a:spcAft>
              <a:buClr>
                <a:srgbClr val="FF003B"/>
              </a:buClr>
            </a:pPr>
            <a:r>
              <a:rPr lang="en-GB" sz="1800" b="1">
                <a:latin typeface="Arial" panose="020B0604020202020204" pitchFamily="34" charset="0"/>
                <a:cs typeface="Arial" panose="020B0604020202020204" pitchFamily="34" charset="0"/>
              </a:rPr>
              <a:t>You can self-declare that your goods meet the Rules by making out a statement on origin and sending this to your customer with your export. </a:t>
            </a:r>
            <a:r>
              <a:rPr lang="en-GB" sz="1800">
                <a:latin typeface="Arial" panose="020B0604020202020204" pitchFamily="34" charset="0"/>
                <a:cs typeface="Arial" panose="020B0604020202020204" pitchFamily="34" charset="0"/>
              </a:rPr>
              <a:t>Your customer can use this as the basis of their claim for zero tariffs. The template text for the statement on origin can be found in the TCA.</a:t>
            </a:r>
          </a:p>
          <a:p>
            <a:pPr fontAlgn="base">
              <a:spcAft>
                <a:spcPct val="0"/>
              </a:spcAft>
              <a:buClr>
                <a:srgbClr val="FF003B"/>
              </a:buClr>
            </a:pPr>
            <a:r>
              <a:rPr lang="en-GB" sz="1800" b="1">
                <a:latin typeface="Arial" panose="020B0604020202020204" pitchFamily="34" charset="0"/>
                <a:cs typeface="Arial" panose="020B0604020202020204" pitchFamily="34" charset="0"/>
              </a:rPr>
              <a:t>Importers can alternatively claim for zero tariffs based on importer’s knowledge</a:t>
            </a:r>
            <a:r>
              <a:rPr lang="en-GB" sz="1800">
                <a:latin typeface="Arial" panose="020B0604020202020204" pitchFamily="34" charset="0"/>
                <a:cs typeface="Arial" panose="020B0604020202020204" pitchFamily="34" charset="0"/>
              </a:rPr>
              <a:t>. Where this option is used, you do not need to provide your customer with a statement on origin, though they may ask you to provide other information about the goods to support their claim for zero tariffs.</a:t>
            </a:r>
          </a:p>
          <a:p>
            <a:pPr fontAlgn="base">
              <a:spcAft>
                <a:spcPct val="0"/>
              </a:spcAft>
              <a:buClr>
                <a:srgbClr val="FF003B"/>
              </a:buClr>
            </a:pPr>
            <a:r>
              <a:rPr lang="en-GB" sz="1800" b="1">
                <a:latin typeface="Arial" panose="020B0604020202020204" pitchFamily="34" charset="0"/>
                <a:cs typeface="Arial" panose="020B0604020202020204" pitchFamily="34" charset="0"/>
              </a:rPr>
              <a:t>Until 31 December 2021, UK and EU exporters do not need supplier’s declarations in place when the goods are exported</a:t>
            </a:r>
            <a:r>
              <a:rPr lang="en-GB" sz="1800">
                <a:latin typeface="Arial" panose="020B0604020202020204" pitchFamily="34" charset="0"/>
                <a:cs typeface="Arial" panose="020B0604020202020204" pitchFamily="34" charset="0"/>
              </a:rPr>
              <a:t>, but they must be confident that the exported goods meet the Rules of Origin requirements. Businesses may be asked to retrospectively provide a supplier’s declaration after this date.</a:t>
            </a:r>
          </a:p>
          <a:p>
            <a:pPr marL="0" indent="0">
              <a:buNone/>
            </a:pPr>
            <a:endParaRPr lang="en-GB" sz="180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97B57F5-8595-DC42-B3E9-7CC79649713E}"/>
              </a:ext>
            </a:extLst>
          </p:cNvPr>
          <p:cNvSpPr txBox="1"/>
          <p:nvPr/>
        </p:nvSpPr>
        <p:spPr>
          <a:xfrm>
            <a:off x="135924" y="173205"/>
            <a:ext cx="12492681" cy="1015663"/>
          </a:xfrm>
          <a:prstGeom prst="rect">
            <a:avLst/>
          </a:prstGeom>
          <a:noFill/>
        </p:spPr>
        <p:txBody>
          <a:bodyPr wrap="square">
            <a:spAutoFit/>
          </a:bodyPr>
          <a:lstStyle/>
          <a:p>
            <a:r>
              <a:rPr lang="en-GB" sz="3000" b="1">
                <a:solidFill>
                  <a:schemeClr val="bg1"/>
                </a:solidFill>
                <a:highlight>
                  <a:srgbClr val="FF003B"/>
                </a:highlight>
                <a:latin typeface="Arial" panose="020B0604020202020204" pitchFamily="34" charset="0"/>
                <a:cs typeface="Arial" panose="020B0604020202020204" pitchFamily="34" charset="0"/>
              </a:rPr>
              <a:t>STEP 3: PROVE TO THE CUSTOMS AUTHORITY THAT YOUR GOOD QUALIFIES</a:t>
            </a:r>
            <a:endParaRPr lang="en-GB" sz="30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1932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7B57F5-8595-DC42-B3E9-7CC79649713E}"/>
              </a:ext>
            </a:extLst>
          </p:cNvPr>
          <p:cNvSpPr txBox="1"/>
          <p:nvPr/>
        </p:nvSpPr>
        <p:spPr>
          <a:xfrm>
            <a:off x="135924" y="173205"/>
            <a:ext cx="12492681" cy="553998"/>
          </a:xfrm>
          <a:prstGeom prst="rect">
            <a:avLst/>
          </a:prstGeom>
          <a:noFill/>
        </p:spPr>
        <p:txBody>
          <a:bodyPr wrap="square">
            <a:spAutoFit/>
          </a:bodyPr>
          <a:lstStyle/>
          <a:p>
            <a:r>
              <a:rPr lang="en-GB" sz="3000" b="1">
                <a:solidFill>
                  <a:schemeClr val="bg1"/>
                </a:solidFill>
                <a:highlight>
                  <a:srgbClr val="FF003B"/>
                </a:highlight>
                <a:latin typeface="Arial" panose="020B0604020202020204" pitchFamily="34" charset="0"/>
                <a:cs typeface="Arial" panose="020B0604020202020204" pitchFamily="34" charset="0"/>
              </a:rPr>
              <a:t>STATEMENT ON ORIGIN TEXT</a:t>
            </a:r>
            <a:endParaRPr lang="en-GB" sz="3000">
              <a:solidFill>
                <a:schemeClr val="bg1"/>
              </a:solidFill>
              <a:highlight>
                <a:srgbClr val="FF003B"/>
              </a:highlight>
              <a:latin typeface="Arial" panose="020B0604020202020204" pitchFamily="34" charset="0"/>
              <a:cs typeface="Arial" panose="020B0604020202020204" pitchFamily="34" charset="0"/>
            </a:endParaRPr>
          </a:p>
        </p:txBody>
      </p:sp>
      <p:pic>
        <p:nvPicPr>
          <p:cNvPr id="7" name="Picture 6" descr="Text, table&#10;&#10;Description automatically generated with medium confidence">
            <a:extLst>
              <a:ext uri="{FF2B5EF4-FFF2-40B4-BE49-F238E27FC236}">
                <a16:creationId xmlns:a16="http://schemas.microsoft.com/office/drawing/2014/main" id="{E2EE3A8B-3306-6A40-BA05-9DDE634C81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450" y="1873049"/>
            <a:ext cx="7785100" cy="4521200"/>
          </a:xfrm>
          <a:prstGeom prst="rect">
            <a:avLst/>
          </a:prstGeom>
        </p:spPr>
      </p:pic>
      <p:sp>
        <p:nvSpPr>
          <p:cNvPr id="8" name="TextBox 7">
            <a:extLst>
              <a:ext uri="{FF2B5EF4-FFF2-40B4-BE49-F238E27FC236}">
                <a16:creationId xmlns:a16="http://schemas.microsoft.com/office/drawing/2014/main" id="{D0C21D3D-B360-4D4C-8CB6-1C2EF6E5862E}"/>
              </a:ext>
            </a:extLst>
          </p:cNvPr>
          <p:cNvSpPr txBox="1"/>
          <p:nvPr/>
        </p:nvSpPr>
        <p:spPr>
          <a:xfrm>
            <a:off x="135924" y="1349829"/>
            <a:ext cx="10938476" cy="523220"/>
          </a:xfrm>
          <a:prstGeom prst="rect">
            <a:avLst/>
          </a:prstGeom>
          <a:noFill/>
        </p:spPr>
        <p:txBody>
          <a:bodyPr wrap="square" rtlCol="0">
            <a:spAutoFit/>
          </a:bodyPr>
          <a:lstStyle/>
          <a:p>
            <a:r>
              <a:rPr lang="en-GB" sz="1400"/>
              <a:t>A statement on origin shall be made out using one of the language versions set out in ANNEX ORIG-4 [Text of the statement on origin] in an invoice or on any other document that describes the originating product in sufficient detail to enable the identification of that product.</a:t>
            </a:r>
            <a:endParaRPr lang="en-US" sz="1400"/>
          </a:p>
        </p:txBody>
      </p:sp>
    </p:spTree>
    <p:extLst>
      <p:ext uri="{BB962C8B-B14F-4D97-AF65-F5344CB8AC3E}">
        <p14:creationId xmlns:p14="http://schemas.microsoft.com/office/powerpoint/2010/main" val="22762021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97B57F5-8595-DC42-B3E9-7CC79649713E}"/>
              </a:ext>
            </a:extLst>
          </p:cNvPr>
          <p:cNvSpPr txBox="1"/>
          <p:nvPr/>
        </p:nvSpPr>
        <p:spPr>
          <a:xfrm>
            <a:off x="135924" y="173205"/>
            <a:ext cx="12492681" cy="553998"/>
          </a:xfrm>
          <a:prstGeom prst="rect">
            <a:avLst/>
          </a:prstGeom>
          <a:noFill/>
        </p:spPr>
        <p:txBody>
          <a:bodyPr wrap="square">
            <a:spAutoFit/>
          </a:bodyPr>
          <a:lstStyle/>
          <a:p>
            <a:r>
              <a:rPr lang="en-GB" sz="3000" b="1">
                <a:solidFill>
                  <a:schemeClr val="bg1"/>
                </a:solidFill>
                <a:highlight>
                  <a:srgbClr val="FF003B"/>
                </a:highlight>
                <a:latin typeface="Arial" panose="020B0604020202020204" pitchFamily="34" charset="0"/>
                <a:cs typeface="Arial" panose="020B0604020202020204" pitchFamily="34" charset="0"/>
              </a:rPr>
              <a:t>USING IMPORTER’S KNOWLEDGE</a:t>
            </a:r>
            <a:endParaRPr lang="en-GB" sz="3000">
              <a:solidFill>
                <a:schemeClr val="bg1"/>
              </a:solidFill>
              <a:highlight>
                <a:srgbClr val="FF003B"/>
              </a:highlight>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9C36B758-67CE-D14D-8F9F-BB07D43B73F2}"/>
              </a:ext>
            </a:extLst>
          </p:cNvPr>
          <p:cNvSpPr/>
          <p:nvPr/>
        </p:nvSpPr>
        <p:spPr>
          <a:xfrm>
            <a:off x="333829" y="1360260"/>
            <a:ext cx="11524342" cy="4031873"/>
          </a:xfrm>
          <a:prstGeom prst="rect">
            <a:avLst/>
          </a:prstGeom>
        </p:spPr>
        <p:txBody>
          <a:bodyPr wrap="square">
            <a:spAutoFit/>
          </a:bodyPr>
          <a:lstStyle/>
          <a:p>
            <a:r>
              <a:rPr lang="en-GB" sz="1600">
                <a:solidFill>
                  <a:srgbClr val="0B0C0C"/>
                </a:solidFill>
                <a:latin typeface="nta"/>
              </a:rPr>
              <a:t>‘Importer’s knowledge’ is an option that allows the importer to claim preferential tariff treatment based on their own knowledge about the originating status of imported products. It can be used as an alternative to a </a:t>
            </a:r>
            <a:r>
              <a:rPr lang="en-GB" sz="1600">
                <a:solidFill>
                  <a:srgbClr val="1D70B8"/>
                </a:solidFill>
                <a:latin typeface="nta"/>
                <a:hlinkClick r:id="rId2"/>
              </a:rPr>
              <a:t>statement on origin provided by the exporter</a:t>
            </a:r>
            <a:r>
              <a:rPr lang="en-GB" sz="1600">
                <a:solidFill>
                  <a:srgbClr val="0B0C0C"/>
                </a:solidFill>
                <a:latin typeface="nta"/>
              </a:rPr>
              <a:t>.</a:t>
            </a:r>
          </a:p>
          <a:p>
            <a:r>
              <a:rPr lang="en-GB" sz="1600">
                <a:solidFill>
                  <a:srgbClr val="0B0C0C"/>
                </a:solidFill>
                <a:latin typeface="nta"/>
              </a:rPr>
              <a:t>As the importer is making a claim using their own knowledge, the exporter or producer does not need to take any action to officially state the originating status of the goods.</a:t>
            </a:r>
          </a:p>
          <a:p>
            <a:endParaRPr lang="en-GB" sz="1600">
              <a:solidFill>
                <a:srgbClr val="0B0C0C"/>
              </a:solidFill>
              <a:latin typeface="nta"/>
            </a:endParaRPr>
          </a:p>
          <a:p>
            <a:r>
              <a:rPr lang="en-GB" sz="1600">
                <a:solidFill>
                  <a:srgbClr val="0B0C0C"/>
                </a:solidFill>
                <a:latin typeface="nta"/>
              </a:rPr>
              <a:t>The exporter or producer may have to provide information about the production to the importer. Such information might include:</a:t>
            </a:r>
          </a:p>
          <a:p>
            <a:endParaRPr lang="en-GB" sz="1600">
              <a:solidFill>
                <a:srgbClr val="0B0C0C"/>
              </a:solidFill>
              <a:latin typeface="nta"/>
            </a:endParaRPr>
          </a:p>
          <a:p>
            <a:pPr marL="285750" indent="-285750">
              <a:buFont typeface="Arial" panose="020B0604020202020204" pitchFamily="34" charset="0"/>
              <a:buChar char="•"/>
            </a:pPr>
            <a:r>
              <a:rPr lang="en-GB" sz="1600">
                <a:solidFill>
                  <a:srgbClr val="0B0C0C"/>
                </a:solidFill>
                <a:latin typeface="nta"/>
              </a:rPr>
              <a:t>the HS code of the product and origin criteria used</a:t>
            </a:r>
          </a:p>
          <a:p>
            <a:pPr marL="285750" indent="-285750">
              <a:buFont typeface="Arial" panose="020B0604020202020204" pitchFamily="34" charset="0"/>
              <a:buChar char="•"/>
            </a:pPr>
            <a:r>
              <a:rPr lang="en-GB" sz="1600">
                <a:solidFill>
                  <a:srgbClr val="0B0C0C"/>
                </a:solidFill>
                <a:latin typeface="nta"/>
              </a:rPr>
              <a:t>a brief description of the production process</a:t>
            </a:r>
          </a:p>
          <a:p>
            <a:pPr marL="285750" indent="-285750">
              <a:buFont typeface="Arial" panose="020B0604020202020204" pitchFamily="34" charset="0"/>
              <a:buChar char="•"/>
            </a:pPr>
            <a:r>
              <a:rPr lang="en-GB" sz="1600">
                <a:solidFill>
                  <a:srgbClr val="0B0C0C"/>
                </a:solidFill>
                <a:latin typeface="nta"/>
              </a:rPr>
              <a:t>if applicable, a description of the originating and non-originating materials used in the production process</a:t>
            </a:r>
          </a:p>
          <a:p>
            <a:pPr marL="285750" indent="-285750">
              <a:buFont typeface="Arial" panose="020B0604020202020204" pitchFamily="34" charset="0"/>
              <a:buChar char="•"/>
            </a:pPr>
            <a:r>
              <a:rPr lang="en-GB" sz="1600">
                <a:solidFill>
                  <a:srgbClr val="0B0C0C"/>
                </a:solidFill>
                <a:latin typeface="nta"/>
              </a:rPr>
              <a:t>if the origin criterion was based on a value method, the value of the product as well as the value of all the non-originating and/or originating materials used in the production</a:t>
            </a:r>
          </a:p>
          <a:p>
            <a:pPr marL="285750" indent="-285750">
              <a:buFont typeface="Arial" panose="020B0604020202020204" pitchFamily="34" charset="0"/>
              <a:buChar char="•"/>
            </a:pPr>
            <a:r>
              <a:rPr lang="en-GB" sz="1600">
                <a:solidFill>
                  <a:srgbClr val="0B0C0C"/>
                </a:solidFill>
                <a:latin typeface="nta"/>
              </a:rPr>
              <a:t>if the origin criterion was based on a change in tariff classification, a list of all the non-originating materials including their tariff classification number under the Harmonized System (in 2, 4 or 6-digit format depending on the origin criteria); or</a:t>
            </a:r>
          </a:p>
          <a:p>
            <a:pPr marL="285750" indent="-285750">
              <a:buFont typeface="Arial" panose="020B0604020202020204" pitchFamily="34" charset="0"/>
              <a:buChar char="•"/>
            </a:pPr>
            <a:r>
              <a:rPr lang="en-GB" sz="1600">
                <a:solidFill>
                  <a:srgbClr val="0B0C0C"/>
                </a:solidFill>
                <a:latin typeface="nta"/>
              </a:rPr>
              <a:t>the information relating to the compliance with the provision on non-alteration (if applicable), for example a certificate of non-manipulation from the Customs Authority in the country of transit</a:t>
            </a:r>
            <a:endParaRPr lang="en-GB" sz="1600" b="0" i="0">
              <a:solidFill>
                <a:srgbClr val="0B0C0C"/>
              </a:solidFill>
              <a:effectLst/>
              <a:latin typeface="nta"/>
            </a:endParaRPr>
          </a:p>
        </p:txBody>
      </p:sp>
    </p:spTree>
    <p:extLst>
      <p:ext uri="{BB962C8B-B14F-4D97-AF65-F5344CB8AC3E}">
        <p14:creationId xmlns:p14="http://schemas.microsoft.com/office/powerpoint/2010/main" val="878857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569FCC-393E-414E-B2E9-D8048B8109A6}"/>
              </a:ext>
            </a:extLst>
          </p:cNvPr>
          <p:cNvSpPr txBox="1">
            <a:spLocks/>
          </p:cNvSpPr>
          <p:nvPr/>
        </p:nvSpPr>
        <p:spPr>
          <a:xfrm>
            <a:off x="389376" y="2434461"/>
            <a:ext cx="10559281" cy="1418906"/>
          </a:xfr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GB" sz="4800" b="1">
                <a:solidFill>
                  <a:schemeClr val="bg1"/>
                </a:solidFill>
                <a:latin typeface="Arial" panose="020B0604020202020204" pitchFamily="34" charset="0"/>
                <a:cs typeface="Arial" panose="020B0604020202020204" pitchFamily="34" charset="0"/>
              </a:rPr>
              <a:t>IMPORTING</a:t>
            </a:r>
            <a:r>
              <a:rPr kumimoji="0" lang="en-GB" sz="4800" b="1" i="0" u="non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GOODS FROM THE EU </a:t>
            </a:r>
            <a:r>
              <a:rPr kumimoji="0" lang="en-GB" sz="4800" b="1" i="0" u="none" strike="sng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9327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EA7B0-0B14-4BB1-B24D-A913748B69F4}"/>
              </a:ext>
            </a:extLst>
          </p:cNvPr>
          <p:cNvSpPr>
            <a:spLocks noGrp="1"/>
          </p:cNvSpPr>
          <p:nvPr>
            <p:ph idx="1"/>
          </p:nvPr>
        </p:nvSpPr>
        <p:spPr/>
        <p:txBody>
          <a:bodyPr vert="horz" lIns="85588" tIns="42794" rIns="85588" bIns="42794" rtlCol="0" anchor="t">
            <a:noAutofit/>
          </a:bodyPr>
          <a:lstStyle/>
          <a:p>
            <a:pPr fontAlgn="base">
              <a:spcAft>
                <a:spcPct val="0"/>
              </a:spcAft>
              <a:buClr>
                <a:srgbClr val="FF003B"/>
              </a:buClr>
            </a:pPr>
            <a:r>
              <a:rPr lang="en-GB" sz="1800">
                <a:latin typeface="Arial" panose="020B0604020202020204" pitchFamily="34" charset="0"/>
                <a:cs typeface="Arial" panose="020B0604020202020204" pitchFamily="34" charset="0"/>
              </a:rPr>
              <a:t>To access zero tariffs when importing into the UK from the EU, you will need to claim preference on your customs declaration. You will need to hold proof that the goods you are importing meet the Rules of Origin.</a:t>
            </a:r>
          </a:p>
          <a:p>
            <a:pPr fontAlgn="base">
              <a:spcAft>
                <a:spcPct val="0"/>
              </a:spcAft>
              <a:buClr>
                <a:srgbClr val="FF003B"/>
              </a:buClr>
            </a:pPr>
            <a:r>
              <a:rPr lang="en-GB" sz="1800" b="1">
                <a:latin typeface="Arial" panose="020B0604020202020204" pitchFamily="34" charset="0"/>
                <a:cs typeface="Arial" panose="020B0604020202020204" pitchFamily="34" charset="0"/>
              </a:rPr>
              <a:t>Under the TCA, preference is claimed either with a statement on origin or using importer’s knowledge that the goods are originating</a:t>
            </a:r>
            <a:r>
              <a:rPr lang="en-GB" sz="1800">
                <a:latin typeface="Arial" panose="020B0604020202020204" pitchFamily="34" charset="0"/>
                <a:cs typeface="Arial" panose="020B0604020202020204" pitchFamily="34" charset="0"/>
              </a:rPr>
              <a:t>. You can choose which option to use.</a:t>
            </a:r>
            <a:endParaRPr lang="en-US" sz="1800">
              <a:latin typeface="Arial" panose="020B0604020202020204" pitchFamily="34" charset="0"/>
              <a:cs typeface="Arial" panose="020B0604020202020204" pitchFamily="34" charset="0"/>
            </a:endParaRPr>
          </a:p>
          <a:p>
            <a:pPr fontAlgn="base">
              <a:spcAft>
                <a:spcPct val="0"/>
              </a:spcAft>
              <a:buClr>
                <a:srgbClr val="FF003B"/>
              </a:buClr>
            </a:pPr>
            <a:r>
              <a:rPr lang="en-GB" sz="1800">
                <a:latin typeface="Arial" panose="020B0604020202020204" pitchFamily="34" charset="0"/>
                <a:cs typeface="Arial" panose="020B0604020202020204" pitchFamily="34" charset="0"/>
              </a:rPr>
              <a:t>A statement on origin should be provided to you by the exporter on a commercial document. </a:t>
            </a:r>
          </a:p>
          <a:p>
            <a:pPr fontAlgn="base">
              <a:spcAft>
                <a:spcPct val="0"/>
              </a:spcAft>
              <a:buClr>
                <a:srgbClr val="FF003B"/>
              </a:buClr>
            </a:pPr>
            <a:r>
              <a:rPr lang="en-GB" sz="1800">
                <a:latin typeface="Arial" panose="020B0604020202020204" pitchFamily="34" charset="0"/>
                <a:cs typeface="Arial" panose="020B0604020202020204" pitchFamily="34" charset="0"/>
              </a:rPr>
              <a:t>To use importer’s knowledge, you will need to obtain sufficient evidence that the goods meet Rules of Origin. This may involve the exporter providing a range of supporting documentation.</a:t>
            </a:r>
          </a:p>
          <a:p>
            <a:pPr fontAlgn="base">
              <a:spcAft>
                <a:spcPct val="0"/>
              </a:spcAft>
              <a:buClr>
                <a:srgbClr val="FF003B"/>
              </a:buClr>
            </a:pPr>
            <a:r>
              <a:rPr lang="en-GB" sz="1800" b="1">
                <a:latin typeface="Arial" panose="020B0604020202020204" pitchFamily="34" charset="0"/>
                <a:cs typeface="Arial" panose="020B0604020202020204" pitchFamily="34" charset="0"/>
              </a:rPr>
              <a:t>The UK is taking a staged approach to customs controls. </a:t>
            </a:r>
            <a:r>
              <a:rPr lang="en-GB" sz="1800">
                <a:latin typeface="Arial" panose="020B0604020202020204" pitchFamily="34" charset="0"/>
                <a:cs typeface="Arial" panose="020B0604020202020204" pitchFamily="34" charset="0"/>
              </a:rPr>
              <a:t>This allows traders to make a record in their own commercial records at the point of entry of goods into GB and submit a customs declaration and any claim for preference to HMRC within six months of the point of import. This easement is only for UK companies importing from the EU. </a:t>
            </a:r>
          </a:p>
          <a:p>
            <a:pPr marL="320802" indent="-320802"/>
            <a:endParaRPr lang="en-GB" sz="1800">
              <a:solidFill>
                <a:srgbClr val="000000"/>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484F18C-A4BD-474D-B61C-E2E897D97A5E}"/>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IMPORTING: HOW TO COMPLY WITH RULES OF ORIGIN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497495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2EDE3-A015-4170-A47F-49E03AB04C87}"/>
              </a:ext>
            </a:extLst>
          </p:cNvPr>
          <p:cNvSpPr>
            <a:spLocks noGrp="1"/>
          </p:cNvSpPr>
          <p:nvPr>
            <p:ph idx="1"/>
          </p:nvPr>
        </p:nvSpPr>
        <p:spPr>
          <a:xfrm>
            <a:off x="359134" y="338348"/>
            <a:ext cx="11473732" cy="4351338"/>
          </a:xfrm>
        </p:spPr>
        <p:txBody>
          <a:bodyPr vert="horz" lIns="85588" tIns="42794" rIns="85588" bIns="42794" rtlCol="0" anchor="t">
            <a:normAutofit fontScale="25000" lnSpcReduction="20000"/>
          </a:bodyPr>
          <a:lstStyle/>
          <a:p>
            <a:pPr marL="0" indent="0">
              <a:lnSpc>
                <a:spcPct val="150000"/>
              </a:lnSpc>
              <a:spcBef>
                <a:spcPts val="0"/>
              </a:spcBef>
              <a:spcAft>
                <a:spcPts val="540"/>
              </a:spcAft>
              <a:buNone/>
            </a:pPr>
            <a:endParaRPr lang="en-GB" sz="4400" b="1">
              <a:solidFill>
                <a:srgbClr val="1E1348"/>
              </a:solidFill>
              <a:latin typeface="Arial" panose="020B0604020202020204" pitchFamily="34" charset="0"/>
              <a:cs typeface="Arial" panose="020B0604020202020204" pitchFamily="34" charset="0"/>
            </a:endParaRPr>
          </a:p>
          <a:p>
            <a:pPr marL="0" indent="0">
              <a:lnSpc>
                <a:spcPct val="150000"/>
              </a:lnSpc>
              <a:spcBef>
                <a:spcPts val="0"/>
              </a:spcBef>
              <a:spcAft>
                <a:spcPts val="540"/>
              </a:spcAft>
              <a:buNone/>
            </a:pPr>
            <a:endParaRPr lang="en-GB" sz="4400" b="1">
              <a:solidFill>
                <a:srgbClr val="1E1348"/>
              </a:solidFill>
              <a:latin typeface="Arial" panose="020B0604020202020204" pitchFamily="34" charset="0"/>
              <a:cs typeface="Arial" panose="020B0604020202020204" pitchFamily="34" charset="0"/>
            </a:endParaRPr>
          </a:p>
          <a:p>
            <a:pPr marL="0" indent="0">
              <a:lnSpc>
                <a:spcPct val="150000"/>
              </a:lnSpc>
              <a:spcBef>
                <a:spcPts val="0"/>
              </a:spcBef>
              <a:spcAft>
                <a:spcPts val="540"/>
              </a:spcAft>
              <a:buNone/>
            </a:pPr>
            <a:endParaRPr lang="en-GB" sz="4000" b="1">
              <a:solidFill>
                <a:srgbClr val="1E1348"/>
              </a:solidFill>
              <a:latin typeface="Arial" panose="020B0604020202020204" pitchFamily="34" charset="0"/>
              <a:cs typeface="Arial" panose="020B0604020202020204" pitchFamily="34" charset="0"/>
            </a:endParaRPr>
          </a:p>
          <a:p>
            <a:pPr>
              <a:lnSpc>
                <a:spcPct val="150000"/>
              </a:lnSpc>
              <a:spcBef>
                <a:spcPts val="0"/>
              </a:spcBef>
              <a:spcAft>
                <a:spcPts val="540"/>
              </a:spcAft>
              <a:buClr>
                <a:srgbClr val="FF0000"/>
              </a:buClr>
            </a:pPr>
            <a:r>
              <a:rPr lang="en-US" sz="6400">
                <a:solidFill>
                  <a:srgbClr val="000000"/>
                </a:solidFill>
                <a:latin typeface="Arial" panose="020B0604020202020204" pitchFamily="34" charset="0"/>
                <a:cs typeface="Arial" panose="020B0604020202020204" pitchFamily="34" charset="0"/>
              </a:rPr>
              <a:t>How to claim preferential (zero) tariffs when trading with the EU: </a:t>
            </a:r>
            <a:r>
              <a:rPr lang="en-US" sz="6400">
                <a:latin typeface="Arial" panose="020B0604020202020204" pitchFamily="34" charset="0"/>
                <a:ea typeface="+mn-lt"/>
                <a:cs typeface="Arial" panose="020B0604020202020204" pitchFamily="34" charset="0"/>
                <a:hlinkClick r:id="rId3"/>
              </a:rPr>
              <a:t>https://www.gov.uk/guidance/claiming-preferential-rates-of-duty-between-the-uk-and-eu-from-1-january-2021</a:t>
            </a:r>
            <a:r>
              <a:rPr lang="en-US" sz="6400">
                <a:latin typeface="Arial" panose="020B0604020202020204" pitchFamily="34" charset="0"/>
                <a:ea typeface="+mn-lt"/>
                <a:cs typeface="Arial" panose="020B0604020202020204" pitchFamily="34" charset="0"/>
              </a:rPr>
              <a:t> </a:t>
            </a: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Full guidance on Rules of Origin when trading with the EU: </a:t>
            </a:r>
            <a:r>
              <a:rPr lang="en-US" sz="6400">
                <a:solidFill>
                  <a:srgbClr val="004A7F"/>
                </a:solidFill>
                <a:latin typeface="Arial" panose="020B0604020202020204" pitchFamily="34" charset="0"/>
                <a:cs typeface="Arial" panose="020B0604020202020204" pitchFamily="34" charset="0"/>
                <a:hlinkClick r:id="rId4"/>
              </a:rPr>
              <a:t>https://www.gov.uk/government/publications/rules-of-origin-for-goods-moving-between-the-uk-and-eu-from-1-january-2021</a:t>
            </a:r>
            <a:endParaRPr lang="en-US" sz="6400">
              <a:solidFill>
                <a:srgbClr val="004A7F"/>
              </a:solidFill>
              <a:latin typeface="Arial" panose="020B0604020202020204" pitchFamily="34" charset="0"/>
              <a:cs typeface="Arial" panose="020B0604020202020204" pitchFamily="34" charset="0"/>
            </a:endParaRP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Trade Tariff tool to classify your goods: </a:t>
            </a:r>
            <a:r>
              <a:rPr lang="en-US" sz="6400">
                <a:solidFill>
                  <a:srgbClr val="000000"/>
                </a:solidFill>
                <a:latin typeface="Arial" panose="020B0604020202020204" pitchFamily="34" charset="0"/>
                <a:cs typeface="Arial" panose="020B0604020202020204" pitchFamily="34" charset="0"/>
                <a:hlinkClick r:id="rId5"/>
              </a:rPr>
              <a:t>https://www.trade-tariff.service.gov.uk/sections</a:t>
            </a:r>
            <a:r>
              <a:rPr lang="en-US" sz="6400">
                <a:solidFill>
                  <a:srgbClr val="000000"/>
                </a:solidFill>
                <a:latin typeface="Arial" panose="020B0604020202020204" pitchFamily="34" charset="0"/>
                <a:cs typeface="Arial" panose="020B0604020202020204" pitchFamily="34" charset="0"/>
              </a:rPr>
              <a:t> </a:t>
            </a: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Online tool to check which Rules of Origin apply to your exports: </a:t>
            </a:r>
            <a:r>
              <a:rPr lang="en-US" sz="6400">
                <a:solidFill>
                  <a:srgbClr val="000000"/>
                </a:solidFill>
                <a:latin typeface="Arial" panose="020B0604020202020204" pitchFamily="34" charset="0"/>
                <a:cs typeface="Arial" panose="020B0604020202020204" pitchFamily="34" charset="0"/>
                <a:hlinkClick r:id="rId6"/>
              </a:rPr>
              <a:t>https://www.gov.uk/check-duties-customs-exporting</a:t>
            </a:r>
            <a:r>
              <a:rPr lang="en-US" sz="6400">
                <a:solidFill>
                  <a:srgbClr val="000000"/>
                </a:solidFill>
                <a:latin typeface="Arial" panose="020B0604020202020204" pitchFamily="34" charset="0"/>
                <a:cs typeface="Arial" panose="020B0604020202020204" pitchFamily="34" charset="0"/>
              </a:rPr>
              <a:t>. </a:t>
            </a: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Online tool to check which Rules of Origin apply to your imports: </a:t>
            </a:r>
            <a:r>
              <a:rPr lang="en-US" sz="6400">
                <a:solidFill>
                  <a:srgbClr val="000000"/>
                </a:solidFill>
                <a:latin typeface="Arial" panose="020B0604020202020204" pitchFamily="34" charset="0"/>
                <a:cs typeface="Arial" panose="020B0604020202020204" pitchFamily="34" charset="0"/>
                <a:hlinkClick r:id="rId7"/>
              </a:rPr>
              <a:t>https://www.get-rules-tariffs-trade-with-uk.service.gov.uk/choose-country/</a:t>
            </a:r>
            <a:r>
              <a:rPr lang="en-US" sz="6400">
                <a:solidFill>
                  <a:srgbClr val="000000"/>
                </a:solidFill>
                <a:latin typeface="Arial" panose="020B0604020202020204" pitchFamily="34" charset="0"/>
                <a:cs typeface="Arial" panose="020B0604020202020204" pitchFamily="34" charset="0"/>
              </a:rPr>
              <a:t> </a:t>
            </a: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For help on importing &amp; exporting, contact HMRC using the guidance here: </a:t>
            </a:r>
            <a:r>
              <a:rPr lang="en-US" sz="6000">
                <a:solidFill>
                  <a:srgbClr val="000000"/>
                </a:solidFill>
                <a:latin typeface="Arial" panose="020B0604020202020204" pitchFamily="34" charset="0"/>
                <a:cs typeface="Arial" panose="020B0604020202020204" pitchFamily="34" charset="0"/>
                <a:hlinkClick r:id="rId8"/>
              </a:rPr>
              <a:t>https://www.gov.uk/government/organisations/hm-revenue-customs/contact/customs-international-trade-and-excise-enquiries</a:t>
            </a:r>
            <a:r>
              <a:rPr lang="en-US" sz="6000">
                <a:solidFill>
                  <a:srgbClr val="000000"/>
                </a:solidFill>
                <a:latin typeface="Arial" panose="020B0604020202020204" pitchFamily="34" charset="0"/>
                <a:cs typeface="Arial" panose="020B0604020202020204" pitchFamily="34" charset="0"/>
              </a:rPr>
              <a:t>. </a:t>
            </a:r>
          </a:p>
          <a:p>
            <a:pPr marL="256794" indent="-256794">
              <a:lnSpc>
                <a:spcPct val="150000"/>
              </a:lnSpc>
              <a:spcBef>
                <a:spcPts val="1080"/>
              </a:spcBef>
              <a:spcAft>
                <a:spcPct val="0"/>
              </a:spcAft>
              <a:buClr>
                <a:srgbClr val="FF003B"/>
              </a:buClr>
              <a:buFont typeface="Arial"/>
              <a:buChar char="•"/>
            </a:pPr>
            <a:r>
              <a:rPr lang="en-US" sz="6400">
                <a:solidFill>
                  <a:srgbClr val="000000"/>
                </a:solidFill>
                <a:latin typeface="Arial" panose="020B0604020202020204" pitchFamily="34" charset="0"/>
                <a:cs typeface="Arial" panose="020B0604020202020204" pitchFamily="34" charset="0"/>
              </a:rPr>
              <a:t>Information on staged customs controls when importing into the UK:: </a:t>
            </a:r>
            <a:r>
              <a:rPr lang="en-US" sz="6400">
                <a:solidFill>
                  <a:srgbClr val="000000"/>
                </a:solidFill>
                <a:latin typeface="Arial" panose="020B0604020202020204" pitchFamily="34" charset="0"/>
                <a:cs typeface="Arial" panose="020B0604020202020204" pitchFamily="34" charset="0"/>
                <a:hlinkClick r:id="rId9"/>
              </a:rPr>
              <a:t>https://www.gov.uk/government/publications/the-border-operating-model</a:t>
            </a:r>
            <a:r>
              <a:rPr lang="en-US" sz="6400">
                <a:solidFill>
                  <a:srgbClr val="000000"/>
                </a:solidFill>
                <a:latin typeface="Arial" panose="020B0604020202020204" pitchFamily="34" charset="0"/>
                <a:cs typeface="Arial" panose="020B0604020202020204" pitchFamily="34" charset="0"/>
              </a:rPr>
              <a:t> </a:t>
            </a:r>
            <a:endParaRPr lang="en-GB" sz="6400">
              <a:solidFill>
                <a:srgbClr val="000000"/>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52F12C36-5E1B-4F7C-8850-414E08664C7F}"/>
              </a:ext>
            </a:extLst>
          </p:cNvPr>
          <p:cNvSpPr>
            <a:spLocks noGrp="1"/>
          </p:cNvSpPr>
          <p:nvPr>
            <p:ph type="sldNum" sz="quarter" idx="4294967295"/>
          </p:nvPr>
        </p:nvSpPr>
        <p:spPr>
          <a:xfrm>
            <a:off x="11666538" y="6315075"/>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18</a:t>
            </a:fld>
            <a:endParaRPr lang="en-GB">
              <a:solidFill>
                <a:schemeClr val="bg1"/>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E11482-D659-2C48-9424-05546BC02A3A}"/>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IMPORTANT LINKS </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43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5988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D4906CB-61AC-4BCA-AE2B-B2FAD04CCD96}"/>
              </a:ext>
            </a:extLst>
          </p:cNvPr>
          <p:cNvSpPr txBox="1"/>
          <p:nvPr/>
        </p:nvSpPr>
        <p:spPr>
          <a:xfrm>
            <a:off x="5123893" y="61272"/>
            <a:ext cx="1871003" cy="313932"/>
          </a:xfrm>
          <a:prstGeom prst="rect">
            <a:avLst/>
          </a:prstGeom>
          <a:solidFill>
            <a:schemeClr val="bg1"/>
          </a:solidFill>
          <a:ln>
            <a:noFill/>
          </a:ln>
        </p:spPr>
        <p:txBody>
          <a:bodyPr wrap="square" rtlCol="0">
            <a:spAutoFit/>
          </a:bodyPr>
          <a:lstStyle/>
          <a:p>
            <a:endParaRPr lang="en-GB" sz="144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401" y="5174366"/>
            <a:ext cx="826292" cy="438857"/>
          </a:xfrm>
          <a:prstGeom prst="rect">
            <a:avLst/>
          </a:prstGeom>
        </p:spPr>
      </p:pic>
      <p:sp>
        <p:nvSpPr>
          <p:cNvPr id="3" name="Content Placeholder 2">
            <a:extLst>
              <a:ext uri="{FF2B5EF4-FFF2-40B4-BE49-F238E27FC236}">
                <a16:creationId xmlns:a16="http://schemas.microsoft.com/office/drawing/2014/main" id="{DF63003A-599A-874E-BC03-3D5E6A01B5F8}"/>
              </a:ext>
            </a:extLst>
          </p:cNvPr>
          <p:cNvSpPr>
            <a:spLocks noGrp="1"/>
          </p:cNvSpPr>
          <p:nvPr>
            <p:ph idx="1"/>
          </p:nvPr>
        </p:nvSpPr>
        <p:spPr>
          <a:xfrm>
            <a:off x="370642" y="1339489"/>
            <a:ext cx="6203160" cy="4641730"/>
          </a:xfrm>
        </p:spPr>
        <p:txBody>
          <a:bodyPr vert="horz" lIns="85588" tIns="42794" rIns="85588" bIns="42794" rtlCol="0" anchor="t">
            <a:normAutofit/>
          </a:bodyPr>
          <a:lstStyle/>
          <a:p>
            <a:pPr marL="0" indent="0">
              <a:buNone/>
            </a:pPr>
            <a:endParaRPr lang="en-GB" sz="1800" b="1">
              <a:solidFill>
                <a:srgbClr val="000000"/>
              </a:solidFill>
              <a:latin typeface="Arial" panose="020B0604020202020204" pitchFamily="34" charset="0"/>
              <a:cs typeface="Arial" panose="020B0604020202020204" pitchFamily="34" charset="0"/>
            </a:endParaRPr>
          </a:p>
          <a:p>
            <a:pPr marL="320802" indent="-320802">
              <a:buClr>
                <a:srgbClr val="FF0000"/>
              </a:buClr>
            </a:pPr>
            <a:r>
              <a:rPr lang="en-GB" sz="1800" b="1">
                <a:solidFill>
                  <a:srgbClr val="12034B"/>
                </a:solidFill>
                <a:latin typeface="Arial" panose="020B0604020202020204" pitchFamily="34" charset="0"/>
                <a:cs typeface="Arial" panose="020B0604020202020204" pitchFamily="34" charset="0"/>
              </a:rPr>
              <a:t>The UK is no longer part of the EU Customs Union</a:t>
            </a:r>
            <a:r>
              <a:rPr lang="en-GB" sz="1800">
                <a:solidFill>
                  <a:srgbClr val="12034B"/>
                </a:solidFill>
                <a:latin typeface="Arial" panose="020B0604020202020204" pitchFamily="34" charset="0"/>
                <a:cs typeface="Arial" panose="020B0604020202020204" pitchFamily="34" charset="0"/>
              </a:rPr>
              <a:t>. Trade is now governed by the UK-EU Trade and Cooperation Agreement (TCA) (the Northern Ireland Protocol applies to Northern Ireland).</a:t>
            </a:r>
          </a:p>
          <a:p>
            <a:pPr marL="320802" indent="-320802">
              <a:buClr>
                <a:srgbClr val="FF0000"/>
              </a:buClr>
            </a:pPr>
            <a:endParaRPr lang="en-US" sz="1800">
              <a:solidFill>
                <a:srgbClr val="12034B"/>
              </a:solidFill>
              <a:latin typeface="Arial" panose="020B0604020202020204" pitchFamily="34" charset="0"/>
              <a:cs typeface="Arial" panose="020B0604020202020204" pitchFamily="34" charset="0"/>
            </a:endParaRPr>
          </a:p>
          <a:p>
            <a:pPr marL="320802" indent="-320802">
              <a:buClr>
                <a:srgbClr val="FF0000"/>
              </a:buClr>
            </a:pPr>
            <a:r>
              <a:rPr lang="en-GB" altLang="en-US" sz="1800">
                <a:solidFill>
                  <a:srgbClr val="12034B"/>
                </a:solidFill>
                <a:latin typeface="Arial" panose="020B0604020202020204" pitchFamily="34" charset="0"/>
                <a:cs typeface="Arial" panose="020B0604020202020204" pitchFamily="34" charset="0"/>
              </a:rPr>
              <a:t>As of 1 January 2021, </a:t>
            </a:r>
            <a:r>
              <a:rPr lang="en-GB" altLang="en-US" sz="1800" b="1">
                <a:solidFill>
                  <a:srgbClr val="12034B"/>
                </a:solidFill>
                <a:latin typeface="Arial" panose="020B0604020202020204" pitchFamily="34" charset="0"/>
                <a:cs typeface="Arial" panose="020B0604020202020204" pitchFamily="34" charset="0"/>
              </a:rPr>
              <a:t>UK goods exported to the EU are eligible for zero tariffs if the goods meet the Rules of Origin requirements</a:t>
            </a:r>
            <a:r>
              <a:rPr lang="en-GB" altLang="en-US" sz="1800">
                <a:solidFill>
                  <a:srgbClr val="12034B"/>
                </a:solidFill>
                <a:latin typeface="Arial" panose="020B0604020202020204" pitchFamily="34" charset="0"/>
                <a:cs typeface="Arial" panose="020B0604020202020204" pitchFamily="34" charset="0"/>
              </a:rPr>
              <a:t> set out in the Agreement and have the right documentation. </a:t>
            </a:r>
            <a:r>
              <a:rPr lang="en-GB" altLang="en-US" sz="1800" b="1">
                <a:solidFill>
                  <a:srgbClr val="12034B"/>
                </a:solidFill>
                <a:latin typeface="Arial" panose="020B0604020202020204" pitchFamily="34" charset="0"/>
                <a:cs typeface="Arial" panose="020B0604020202020204" pitchFamily="34" charset="0"/>
              </a:rPr>
              <a:t>If not, the goods may be subject to EU tariffs.  </a:t>
            </a:r>
          </a:p>
          <a:p>
            <a:pPr marL="320802" indent="-320802">
              <a:buClr>
                <a:srgbClr val="FF0000"/>
              </a:buClr>
            </a:pPr>
            <a:endParaRPr lang="en-GB" altLang="en-US" sz="1800">
              <a:solidFill>
                <a:srgbClr val="12034B"/>
              </a:solidFill>
              <a:latin typeface="Arial" panose="020B0604020202020204" pitchFamily="34" charset="0"/>
              <a:cs typeface="Arial" panose="020B0604020202020204" pitchFamily="34" charset="0"/>
            </a:endParaRPr>
          </a:p>
          <a:p>
            <a:pPr marL="320802" indent="-320802">
              <a:buClr>
                <a:srgbClr val="FF0000"/>
              </a:buClr>
            </a:pPr>
            <a:r>
              <a:rPr lang="en-GB" altLang="en-US" sz="1800">
                <a:solidFill>
                  <a:srgbClr val="12034B"/>
                </a:solidFill>
                <a:latin typeface="Arial" panose="020B0604020202020204" pitchFamily="34" charset="0"/>
                <a:cs typeface="Arial" panose="020B0604020202020204" pitchFamily="34" charset="0"/>
              </a:rPr>
              <a:t>The same applies for EU goods imported into the UK. </a:t>
            </a:r>
            <a:endParaRPr lang="en-GB" sz="1800">
              <a:solidFill>
                <a:srgbClr val="12034B"/>
              </a:solidFill>
              <a:latin typeface="Arial" panose="020B0604020202020204" pitchFamily="34" charset="0"/>
              <a:cs typeface="Arial" panose="020B0604020202020204" pitchFamily="34" charset="0"/>
            </a:endParaRPr>
          </a:p>
          <a:p>
            <a:pPr marL="320802" indent="-320802"/>
            <a:endParaRPr lang="en-US" sz="1440">
              <a:latin typeface="Arial" panose="020B0604020202020204" pitchFamily="34" charset="0"/>
              <a:cs typeface="Arial" panose="020B0604020202020204" pitchFamily="34" charset="0"/>
            </a:endParaRPr>
          </a:p>
        </p:txBody>
      </p:sp>
      <p:pic>
        <p:nvPicPr>
          <p:cNvPr id="4098" name="Picture 2">
            <a:extLst>
              <a:ext uri="{FF2B5EF4-FFF2-40B4-BE49-F238E27FC236}">
                <a16:creationId xmlns:a16="http://schemas.microsoft.com/office/drawing/2014/main" id="{36F61520-BAFA-40B7-955F-40534444C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545" y="1629801"/>
            <a:ext cx="3791720" cy="37639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5DFAB16-C255-EF4F-821C-82798A5AA3AD}"/>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TRADING WITH THE EU FROM 1 JANUARY 2021</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8349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FFFE74-697A-4BB5-929D-C81642169EAE}"/>
              </a:ext>
            </a:extLst>
          </p:cNvPr>
          <p:cNvSpPr>
            <a:spLocks noGrp="1"/>
          </p:cNvSpPr>
          <p:nvPr>
            <p:ph type="subTitle" idx="1"/>
          </p:nvPr>
        </p:nvSpPr>
        <p:spPr>
          <a:xfrm>
            <a:off x="683895" y="122654"/>
            <a:ext cx="10824210" cy="1165127"/>
          </a:xfrm>
        </p:spPr>
        <p:txBody>
          <a:bodyPr rtlCol="0">
            <a:normAutofit/>
          </a:bodyPr>
          <a:lstStyle/>
          <a:p>
            <a:pPr algn="l" eaLnBrk="1" fontAlgn="auto" hangingPunct="1">
              <a:spcAft>
                <a:spcPts val="0"/>
              </a:spcAft>
              <a:defRPr/>
            </a:pPr>
            <a:r>
              <a:rPr lang="en-GB" sz="1680" b="1">
                <a:solidFill>
                  <a:srgbClr val="1A5DA0"/>
                </a:solidFill>
                <a:latin typeface="Arial"/>
                <a:cs typeface="Arial"/>
              </a:rPr>
              <a:t>Machinery/Electronics: Change in Tariff Heading (CTH) </a:t>
            </a:r>
          </a:p>
          <a:p>
            <a:pPr marL="342900" indent="-342900" algn="l" eaLnBrk="1" fontAlgn="auto" hangingPunct="1">
              <a:spcAft>
                <a:spcPts val="0"/>
              </a:spcAft>
              <a:buFont typeface="Arial" panose="020B0604020202020204" pitchFamily="34" charset="0"/>
              <a:buChar char="•"/>
              <a:defRPr/>
            </a:pPr>
            <a:r>
              <a:rPr lang="en-GB" sz="1320">
                <a:latin typeface="Arial"/>
                <a:cs typeface="Arial"/>
              </a:rPr>
              <a:t>The rule of origin for televisions is a </a:t>
            </a:r>
            <a:r>
              <a:rPr lang="en-GB" sz="1320" b="1">
                <a:latin typeface="Arial"/>
                <a:cs typeface="Arial"/>
              </a:rPr>
              <a:t>Change in Tariff Heading</a:t>
            </a:r>
            <a:r>
              <a:rPr lang="en-GB" sz="1320">
                <a:latin typeface="Arial"/>
                <a:cs typeface="Arial"/>
              </a:rPr>
              <a:t>. There is also an option to use the Maximum 50% Non-Originating Materials rule. </a:t>
            </a:r>
          </a:p>
          <a:p>
            <a:pPr marL="342900" indent="-342900" algn="l">
              <a:lnSpc>
                <a:spcPct val="120000"/>
              </a:lnSpc>
              <a:spcAft>
                <a:spcPts val="960"/>
              </a:spcAft>
              <a:buFont typeface="Arial" panose="020B0604020202020204" pitchFamily="34" charset="0"/>
              <a:buChar char="•"/>
            </a:pPr>
            <a:r>
              <a:rPr lang="en-GB" sz="1320">
                <a:latin typeface="Arial"/>
                <a:cs typeface="Arial"/>
              </a:rPr>
              <a:t>Any non-originating parts must be classified in a different HS Heading (4-digit code) to the final television. </a:t>
            </a:r>
          </a:p>
        </p:txBody>
      </p:sp>
      <p:sp>
        <p:nvSpPr>
          <p:cNvPr id="72" name="L-Shape 3">
            <a:extLst>
              <a:ext uri="{FF2B5EF4-FFF2-40B4-BE49-F238E27FC236}">
                <a16:creationId xmlns:a16="http://schemas.microsoft.com/office/drawing/2014/main" id="{56B1D9A0-CD7E-4E4A-956A-E56F76E3195B}"/>
              </a:ext>
            </a:extLst>
          </p:cNvPr>
          <p:cNvSpPr/>
          <p:nvPr/>
        </p:nvSpPr>
        <p:spPr>
          <a:xfrm rot="10800000">
            <a:off x="7878221" y="1293973"/>
            <a:ext cx="3540953" cy="5118258"/>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2732515" y="1287781"/>
            <a:ext cx="5131589" cy="512445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744196" y="1287781"/>
            <a:ext cx="2006705" cy="5124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2746345" y="1309940"/>
            <a:ext cx="17146" cy="511492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882499" y="1375563"/>
            <a:ext cx="7085" cy="5071031"/>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648995" y="1622029"/>
            <a:ext cx="1447006" cy="286232"/>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80" name="TextBox 79">
            <a:extLst>
              <a:ext uri="{FF2B5EF4-FFF2-40B4-BE49-F238E27FC236}">
                <a16:creationId xmlns:a16="http://schemas.microsoft.com/office/drawing/2014/main" id="{62B83771-8E0D-4D8F-A97E-0780EB0BA107}"/>
              </a:ext>
            </a:extLst>
          </p:cNvPr>
          <p:cNvSpPr txBox="1"/>
          <p:nvPr/>
        </p:nvSpPr>
        <p:spPr>
          <a:xfrm>
            <a:off x="1109126" y="1622029"/>
            <a:ext cx="979030" cy="304699"/>
          </a:xfrm>
          <a:prstGeom prst="rect">
            <a:avLst/>
          </a:prstGeom>
          <a:noFill/>
        </p:spPr>
        <p:txBody>
          <a:bodyPr wrap="square" lIns="109728" tIns="54864" rIns="109728" bIns="54864" anchor="t">
            <a:spAutoFit/>
          </a:bodyPr>
          <a:lstStyle/>
          <a:p>
            <a:pPr algn="ctr" defTabSz="822960">
              <a:defRPr/>
            </a:pPr>
            <a:r>
              <a:rPr lang="en-GB" sz="1260" b="1">
                <a:solidFill>
                  <a:prstClr val="black"/>
                </a:solidFill>
                <a:latin typeface="Arial" panose="020B0604020202020204" pitchFamily="34" charset="0"/>
                <a:cs typeface="Arial" panose="020B0604020202020204" pitchFamily="34" charset="0"/>
              </a:rPr>
              <a:t>Materials</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814" y="1973395"/>
            <a:ext cx="581767" cy="5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572672" y="1613307"/>
            <a:ext cx="2510203" cy="480131"/>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41767" y="1973396"/>
            <a:ext cx="536730" cy="458682"/>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683625" y="263832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848508" y="3961181"/>
            <a:ext cx="1034984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41767" y="4591348"/>
            <a:ext cx="536730" cy="458682"/>
          </a:xfrm>
          <a:prstGeom prst="rect">
            <a:avLst/>
          </a:prstGeom>
        </p:spPr>
      </p:pic>
      <p:sp>
        <p:nvSpPr>
          <p:cNvPr id="41" name="Cross 40">
            <a:extLst>
              <a:ext uri="{FF2B5EF4-FFF2-40B4-BE49-F238E27FC236}">
                <a16:creationId xmlns:a16="http://schemas.microsoft.com/office/drawing/2014/main" id="{F909A8A2-B5CB-CA41-A6DC-01D22716264D}"/>
              </a:ext>
            </a:extLst>
          </p:cNvPr>
          <p:cNvSpPr/>
          <p:nvPr/>
        </p:nvSpPr>
        <p:spPr>
          <a:xfrm rot="2749312">
            <a:off x="9301880" y="4268767"/>
            <a:ext cx="753340" cy="743114"/>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ln>
                <a:solidFill>
                  <a:srgbClr val="FF0000"/>
                </a:solidFill>
              </a:ln>
              <a:solidFill>
                <a:srgbClr val="FF0000"/>
              </a:solidFill>
              <a:latin typeface="Arial" panose="020B0604020202020204" pitchFamily="34" charset="0"/>
              <a:cs typeface="Arial" panose="020B0604020202020204" pitchFamily="34" charset="0"/>
            </a:endParaRPr>
          </a:p>
        </p:txBody>
      </p:sp>
      <p:sp>
        <p:nvSpPr>
          <p:cNvPr id="44" name="Arrow: Right 61">
            <a:extLst>
              <a:ext uri="{FF2B5EF4-FFF2-40B4-BE49-F238E27FC236}">
                <a16:creationId xmlns:a16="http://schemas.microsoft.com/office/drawing/2014/main" id="{260CA5CB-822E-4E46-92FC-49A2695705AB}"/>
              </a:ext>
            </a:extLst>
          </p:cNvPr>
          <p:cNvSpPr/>
          <p:nvPr/>
        </p:nvSpPr>
        <p:spPr>
          <a:xfrm>
            <a:off x="7624820" y="488789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928539F-5C5F-2941-9F4E-6C78634FD726}"/>
              </a:ext>
            </a:extLst>
          </p:cNvPr>
          <p:cNvSpPr txBox="1"/>
          <p:nvPr/>
        </p:nvSpPr>
        <p:spPr>
          <a:xfrm>
            <a:off x="817701" y="2994562"/>
            <a:ext cx="1591435" cy="4431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Aerials (HS 8529) are imported from Canada</a:t>
            </a:r>
          </a:p>
        </p:txBody>
      </p:sp>
      <p:sp>
        <p:nvSpPr>
          <p:cNvPr id="34" name="TextBox 33">
            <a:extLst>
              <a:ext uri="{FF2B5EF4-FFF2-40B4-BE49-F238E27FC236}">
                <a16:creationId xmlns:a16="http://schemas.microsoft.com/office/drawing/2014/main" id="{46114BAA-8475-2945-9B8B-2A728312388F}"/>
              </a:ext>
            </a:extLst>
          </p:cNvPr>
          <p:cNvSpPr txBox="1"/>
          <p:nvPr/>
        </p:nvSpPr>
        <p:spPr>
          <a:xfrm>
            <a:off x="4014098" y="2660080"/>
            <a:ext cx="2696614" cy="9417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aerials are manufactured into a television in the UK. The non-originating materials used in the production of the television change heading (HS 8529 to HS 8528).</a:t>
            </a:r>
          </a:p>
        </p:txBody>
      </p:sp>
      <p:sp>
        <p:nvSpPr>
          <p:cNvPr id="45" name="TextBox 44">
            <a:extLst>
              <a:ext uri="{FF2B5EF4-FFF2-40B4-BE49-F238E27FC236}">
                <a16:creationId xmlns:a16="http://schemas.microsoft.com/office/drawing/2014/main" id="{48FE536E-C7D0-C640-A36E-F5D36F221A70}"/>
              </a:ext>
            </a:extLst>
          </p:cNvPr>
          <p:cNvSpPr txBox="1"/>
          <p:nvPr/>
        </p:nvSpPr>
        <p:spPr>
          <a:xfrm>
            <a:off x="8457475" y="2666789"/>
            <a:ext cx="2850728" cy="7755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All As a result, the product meets the rules of origin, with the final productt changing from one chapter heading – HS 8525/8528 to television parts (HS 8529). </a:t>
            </a:r>
          </a:p>
        </p:txBody>
      </p:sp>
      <p:sp>
        <p:nvSpPr>
          <p:cNvPr id="47" name="TextBox 46">
            <a:extLst>
              <a:ext uri="{FF2B5EF4-FFF2-40B4-BE49-F238E27FC236}">
                <a16:creationId xmlns:a16="http://schemas.microsoft.com/office/drawing/2014/main" id="{596724E9-51E0-4597-B6B0-A6A8781780B0}"/>
              </a:ext>
            </a:extLst>
          </p:cNvPr>
          <p:cNvSpPr txBox="1"/>
          <p:nvPr/>
        </p:nvSpPr>
        <p:spPr>
          <a:xfrm>
            <a:off x="8457475" y="5176229"/>
            <a:ext cx="2850728" cy="7755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imported non-originating materials are classified under the same heading as the final product. This does not meet the rule set out in the TCA.</a:t>
            </a:r>
          </a:p>
        </p:txBody>
      </p:sp>
      <p:sp>
        <p:nvSpPr>
          <p:cNvPr id="48" name="TextBox 47">
            <a:extLst>
              <a:ext uri="{FF2B5EF4-FFF2-40B4-BE49-F238E27FC236}">
                <a16:creationId xmlns:a16="http://schemas.microsoft.com/office/drawing/2014/main" id="{BC7777E7-8015-401A-BCBA-B3659C837AA6}"/>
              </a:ext>
            </a:extLst>
          </p:cNvPr>
          <p:cNvSpPr txBox="1"/>
          <p:nvPr/>
        </p:nvSpPr>
        <p:spPr>
          <a:xfrm>
            <a:off x="4331192" y="5191880"/>
            <a:ext cx="2182276" cy="6093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Fitting work is carried out in the UK before the television is exported to the EU. </a:t>
            </a:r>
          </a:p>
        </p:txBody>
      </p:sp>
      <p:pic>
        <p:nvPicPr>
          <p:cNvPr id="49" name="Graphic 48" descr="Television outline">
            <a:extLst>
              <a:ext uri="{FF2B5EF4-FFF2-40B4-BE49-F238E27FC236}">
                <a16:creationId xmlns:a16="http://schemas.microsoft.com/office/drawing/2014/main" id="{5FD74F10-40E1-4633-9D78-88286E1096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2767" y="4515046"/>
            <a:ext cx="987684" cy="987684"/>
          </a:xfrm>
          <a:prstGeom prst="rect">
            <a:avLst/>
          </a:prstGeom>
        </p:spPr>
      </p:pic>
      <p:sp>
        <p:nvSpPr>
          <p:cNvPr id="50" name="TextBox 49">
            <a:extLst>
              <a:ext uri="{FF2B5EF4-FFF2-40B4-BE49-F238E27FC236}">
                <a16:creationId xmlns:a16="http://schemas.microsoft.com/office/drawing/2014/main" id="{8C29C826-0679-4366-89D7-2216F9DA74B6}"/>
              </a:ext>
            </a:extLst>
          </p:cNvPr>
          <p:cNvSpPr txBox="1"/>
          <p:nvPr/>
        </p:nvSpPr>
        <p:spPr>
          <a:xfrm>
            <a:off x="907161" y="5480002"/>
            <a:ext cx="1591435" cy="4431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Television (HS 8528) imported from Canada</a:t>
            </a:r>
          </a:p>
        </p:txBody>
      </p:sp>
      <p:pic>
        <p:nvPicPr>
          <p:cNvPr id="4" name="Graphic 3" descr="Cell Tower with solid fill">
            <a:extLst>
              <a:ext uri="{FF2B5EF4-FFF2-40B4-BE49-F238E27FC236}">
                <a16:creationId xmlns:a16="http://schemas.microsoft.com/office/drawing/2014/main" id="{7EFE069D-F722-0943-A6F0-99A2CC5517E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3454" y="1973396"/>
            <a:ext cx="788812" cy="788812"/>
          </a:xfrm>
          <a:prstGeom prst="rect">
            <a:avLst/>
          </a:prstGeom>
        </p:spPr>
      </p:pic>
      <p:sp>
        <p:nvSpPr>
          <p:cNvPr id="26" name="Arrow: Right 25">
            <a:extLst>
              <a:ext uri="{FF2B5EF4-FFF2-40B4-BE49-F238E27FC236}">
                <a16:creationId xmlns:a16="http://schemas.microsoft.com/office/drawing/2014/main" id="{E7BD2BD3-B531-4DA7-B463-B20559A4A4C2}"/>
              </a:ext>
            </a:extLst>
          </p:cNvPr>
          <p:cNvSpPr/>
          <p:nvPr/>
        </p:nvSpPr>
        <p:spPr>
          <a:xfrm>
            <a:off x="2445982" y="2638323"/>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27" name="Arrow: Right 26">
            <a:extLst>
              <a:ext uri="{FF2B5EF4-FFF2-40B4-BE49-F238E27FC236}">
                <a16:creationId xmlns:a16="http://schemas.microsoft.com/office/drawing/2014/main" id="{7E865D51-20C6-43F1-8904-75E76E37769E}"/>
              </a:ext>
            </a:extLst>
          </p:cNvPr>
          <p:cNvSpPr/>
          <p:nvPr/>
        </p:nvSpPr>
        <p:spPr>
          <a:xfrm>
            <a:off x="2490003" y="4914502"/>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28623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FFFE74-697A-4BB5-929D-C81642169EAE}"/>
              </a:ext>
            </a:extLst>
          </p:cNvPr>
          <p:cNvSpPr>
            <a:spLocks noGrp="1"/>
          </p:cNvSpPr>
          <p:nvPr>
            <p:ph type="subTitle" idx="1"/>
          </p:nvPr>
        </p:nvSpPr>
        <p:spPr>
          <a:xfrm>
            <a:off x="683895" y="122654"/>
            <a:ext cx="10824210" cy="1165127"/>
          </a:xfrm>
        </p:spPr>
        <p:txBody>
          <a:bodyPr rtlCol="0">
            <a:normAutofit/>
          </a:bodyPr>
          <a:lstStyle/>
          <a:p>
            <a:pPr algn="l" eaLnBrk="1" fontAlgn="auto" hangingPunct="1">
              <a:spcAft>
                <a:spcPts val="0"/>
              </a:spcAft>
              <a:defRPr/>
            </a:pPr>
            <a:r>
              <a:rPr lang="en-GB" sz="1680" b="1">
                <a:solidFill>
                  <a:srgbClr val="1A5DA0"/>
                </a:solidFill>
                <a:latin typeface="Arial"/>
                <a:cs typeface="Arial"/>
              </a:rPr>
              <a:t>Machinery/Electronics: Change in Tariff Heading (CTH) </a:t>
            </a:r>
          </a:p>
          <a:p>
            <a:pPr marL="342900" indent="-342900" algn="l" eaLnBrk="1" fontAlgn="auto" hangingPunct="1">
              <a:spcAft>
                <a:spcPts val="0"/>
              </a:spcAft>
              <a:buFont typeface="Arial" panose="020B0604020202020204" pitchFamily="34" charset="0"/>
              <a:buChar char="•"/>
              <a:defRPr/>
            </a:pPr>
            <a:r>
              <a:rPr lang="en-GB" sz="1320">
                <a:latin typeface="Arial"/>
                <a:cs typeface="Arial"/>
              </a:rPr>
              <a:t>The rule of origin for washing machines (8450) is a Change in Tariff Heading. </a:t>
            </a:r>
          </a:p>
          <a:p>
            <a:pPr marL="342900" indent="-342900" algn="l">
              <a:lnSpc>
                <a:spcPct val="120000"/>
              </a:lnSpc>
              <a:spcAft>
                <a:spcPts val="960"/>
              </a:spcAft>
              <a:buFont typeface="Arial" panose="020B0604020202020204" pitchFamily="34" charset="0"/>
              <a:buChar char="•"/>
            </a:pPr>
            <a:r>
              <a:rPr lang="en-GB" sz="1320">
                <a:latin typeface="Arial"/>
                <a:cs typeface="Arial"/>
              </a:rPr>
              <a:t>Any non-originating parts must be classified in a different HS Heading (4-digit code) to the final washing machine. </a:t>
            </a:r>
          </a:p>
        </p:txBody>
      </p:sp>
      <p:sp>
        <p:nvSpPr>
          <p:cNvPr id="72" name="L-Shape 3">
            <a:extLst>
              <a:ext uri="{FF2B5EF4-FFF2-40B4-BE49-F238E27FC236}">
                <a16:creationId xmlns:a16="http://schemas.microsoft.com/office/drawing/2014/main" id="{56B1D9A0-CD7E-4E4A-956A-E56F76E3195B}"/>
              </a:ext>
            </a:extLst>
          </p:cNvPr>
          <p:cNvSpPr/>
          <p:nvPr/>
        </p:nvSpPr>
        <p:spPr>
          <a:xfrm rot="10800000">
            <a:off x="7878221" y="1293973"/>
            <a:ext cx="3540953" cy="5118258"/>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2732515" y="1287781"/>
            <a:ext cx="5131589" cy="512445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725809" y="1280133"/>
            <a:ext cx="2006705" cy="5124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2701251" y="1340003"/>
            <a:ext cx="17146" cy="511492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882499" y="1375563"/>
            <a:ext cx="7085" cy="5071031"/>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648995" y="1622029"/>
            <a:ext cx="1447006" cy="286232"/>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80" name="TextBox 79">
            <a:extLst>
              <a:ext uri="{FF2B5EF4-FFF2-40B4-BE49-F238E27FC236}">
                <a16:creationId xmlns:a16="http://schemas.microsoft.com/office/drawing/2014/main" id="{62B83771-8E0D-4D8F-A97E-0780EB0BA107}"/>
              </a:ext>
            </a:extLst>
          </p:cNvPr>
          <p:cNvSpPr txBox="1"/>
          <p:nvPr/>
        </p:nvSpPr>
        <p:spPr>
          <a:xfrm>
            <a:off x="1109126" y="1622029"/>
            <a:ext cx="979030" cy="304699"/>
          </a:xfrm>
          <a:prstGeom prst="rect">
            <a:avLst/>
          </a:prstGeom>
          <a:noFill/>
        </p:spPr>
        <p:txBody>
          <a:bodyPr wrap="square" lIns="109728" tIns="54864" rIns="109728" bIns="54864" anchor="t">
            <a:spAutoFit/>
          </a:bodyPr>
          <a:lstStyle/>
          <a:p>
            <a:pPr algn="ctr" defTabSz="822960">
              <a:defRPr/>
            </a:pPr>
            <a:r>
              <a:rPr lang="en-GB" sz="1260" b="1">
                <a:solidFill>
                  <a:prstClr val="black"/>
                </a:solidFill>
                <a:latin typeface="Arial" panose="020B0604020202020204" pitchFamily="34" charset="0"/>
                <a:cs typeface="Arial" panose="020B0604020202020204" pitchFamily="34" charset="0"/>
              </a:rPr>
              <a:t>Materials</a:t>
            </a:r>
          </a:p>
        </p:txBody>
      </p:sp>
      <p:sp>
        <p:nvSpPr>
          <p:cNvPr id="87" name="TextBox 86">
            <a:extLst>
              <a:ext uri="{FF2B5EF4-FFF2-40B4-BE49-F238E27FC236}">
                <a16:creationId xmlns:a16="http://schemas.microsoft.com/office/drawing/2014/main" id="{31A2DE87-B32C-42AF-B366-8BC527A5DE99}"/>
              </a:ext>
            </a:extLst>
          </p:cNvPr>
          <p:cNvSpPr txBox="1"/>
          <p:nvPr/>
        </p:nvSpPr>
        <p:spPr>
          <a:xfrm>
            <a:off x="8572672" y="1613307"/>
            <a:ext cx="2510203" cy="480131"/>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41767" y="1973396"/>
            <a:ext cx="536730" cy="458682"/>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683625" y="263832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848508" y="3961181"/>
            <a:ext cx="1034984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41767" y="4591348"/>
            <a:ext cx="536730" cy="458682"/>
          </a:xfrm>
          <a:prstGeom prst="rect">
            <a:avLst/>
          </a:prstGeom>
        </p:spPr>
      </p:pic>
      <p:sp>
        <p:nvSpPr>
          <p:cNvPr id="41" name="Cross 40">
            <a:extLst>
              <a:ext uri="{FF2B5EF4-FFF2-40B4-BE49-F238E27FC236}">
                <a16:creationId xmlns:a16="http://schemas.microsoft.com/office/drawing/2014/main" id="{F909A8A2-B5CB-CA41-A6DC-01D22716264D}"/>
              </a:ext>
            </a:extLst>
          </p:cNvPr>
          <p:cNvSpPr/>
          <p:nvPr/>
        </p:nvSpPr>
        <p:spPr>
          <a:xfrm rot="2749312">
            <a:off x="9301880" y="4268767"/>
            <a:ext cx="753340" cy="743114"/>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ln>
                <a:solidFill>
                  <a:srgbClr val="FF0000"/>
                </a:solidFill>
              </a:ln>
              <a:solidFill>
                <a:srgbClr val="FF0000"/>
              </a:solidFill>
              <a:latin typeface="Arial" panose="020B0604020202020204" pitchFamily="34" charset="0"/>
              <a:cs typeface="Arial" panose="020B0604020202020204" pitchFamily="34" charset="0"/>
            </a:endParaRPr>
          </a:p>
        </p:txBody>
      </p:sp>
      <p:sp>
        <p:nvSpPr>
          <p:cNvPr id="44" name="Arrow: Right 61">
            <a:extLst>
              <a:ext uri="{FF2B5EF4-FFF2-40B4-BE49-F238E27FC236}">
                <a16:creationId xmlns:a16="http://schemas.microsoft.com/office/drawing/2014/main" id="{260CA5CB-822E-4E46-92FC-49A2695705AB}"/>
              </a:ext>
            </a:extLst>
          </p:cNvPr>
          <p:cNvSpPr/>
          <p:nvPr/>
        </p:nvSpPr>
        <p:spPr>
          <a:xfrm>
            <a:off x="7624820" y="488789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928539F-5C5F-2941-9F4E-6C78634FD726}"/>
              </a:ext>
            </a:extLst>
          </p:cNvPr>
          <p:cNvSpPr txBox="1"/>
          <p:nvPr/>
        </p:nvSpPr>
        <p:spPr>
          <a:xfrm>
            <a:off x="817701" y="2994562"/>
            <a:ext cx="1591435" cy="7755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Washing machine parts (HS 845090) are imported from imported from Turkey</a:t>
            </a:r>
          </a:p>
        </p:txBody>
      </p:sp>
      <p:sp>
        <p:nvSpPr>
          <p:cNvPr id="34" name="TextBox 33">
            <a:extLst>
              <a:ext uri="{FF2B5EF4-FFF2-40B4-BE49-F238E27FC236}">
                <a16:creationId xmlns:a16="http://schemas.microsoft.com/office/drawing/2014/main" id="{46114BAA-8475-2945-9B8B-2A728312388F}"/>
              </a:ext>
            </a:extLst>
          </p:cNvPr>
          <p:cNvSpPr txBox="1"/>
          <p:nvPr/>
        </p:nvSpPr>
        <p:spPr>
          <a:xfrm>
            <a:off x="4014098" y="2660080"/>
            <a:ext cx="2696614" cy="9417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parts are assembled into a washing machine in the UK. The non-originating materials used in the production of the television do not change heading (HS 845090 to HS 8450).</a:t>
            </a:r>
          </a:p>
        </p:txBody>
      </p:sp>
      <p:sp>
        <p:nvSpPr>
          <p:cNvPr id="45" name="TextBox 44">
            <a:extLst>
              <a:ext uri="{FF2B5EF4-FFF2-40B4-BE49-F238E27FC236}">
                <a16:creationId xmlns:a16="http://schemas.microsoft.com/office/drawing/2014/main" id="{48FE536E-C7D0-C640-A36E-F5D36F221A70}"/>
              </a:ext>
            </a:extLst>
          </p:cNvPr>
          <p:cNvSpPr txBox="1"/>
          <p:nvPr/>
        </p:nvSpPr>
        <p:spPr>
          <a:xfrm>
            <a:off x="8242572" y="2790422"/>
            <a:ext cx="2850728" cy="6093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Washing machine parts are classified in the same heading as washing machines. The product would not qualify.</a:t>
            </a:r>
          </a:p>
        </p:txBody>
      </p:sp>
      <p:sp>
        <p:nvSpPr>
          <p:cNvPr id="47" name="TextBox 46">
            <a:extLst>
              <a:ext uri="{FF2B5EF4-FFF2-40B4-BE49-F238E27FC236}">
                <a16:creationId xmlns:a16="http://schemas.microsoft.com/office/drawing/2014/main" id="{596724E9-51E0-4597-B6B0-A6A8781780B0}"/>
              </a:ext>
            </a:extLst>
          </p:cNvPr>
          <p:cNvSpPr txBox="1"/>
          <p:nvPr/>
        </p:nvSpPr>
        <p:spPr>
          <a:xfrm>
            <a:off x="8380665" y="5176229"/>
            <a:ext cx="2850728" cy="7755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imported non-originating materials are classified under the same heading as the final product. This does not meet the rule set out in the TCA.</a:t>
            </a:r>
          </a:p>
        </p:txBody>
      </p:sp>
      <p:sp>
        <p:nvSpPr>
          <p:cNvPr id="48" name="TextBox 47">
            <a:extLst>
              <a:ext uri="{FF2B5EF4-FFF2-40B4-BE49-F238E27FC236}">
                <a16:creationId xmlns:a16="http://schemas.microsoft.com/office/drawing/2014/main" id="{BC7777E7-8015-401A-BCBA-B3659C837AA6}"/>
              </a:ext>
            </a:extLst>
          </p:cNvPr>
          <p:cNvSpPr txBox="1"/>
          <p:nvPr/>
        </p:nvSpPr>
        <p:spPr>
          <a:xfrm>
            <a:off x="4331192" y="5191880"/>
            <a:ext cx="2182276" cy="6093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No processing has taken place once it has arrived into the UK for branding and packaging.</a:t>
            </a:r>
          </a:p>
        </p:txBody>
      </p:sp>
      <p:sp>
        <p:nvSpPr>
          <p:cNvPr id="50" name="TextBox 49">
            <a:extLst>
              <a:ext uri="{FF2B5EF4-FFF2-40B4-BE49-F238E27FC236}">
                <a16:creationId xmlns:a16="http://schemas.microsoft.com/office/drawing/2014/main" id="{8C29C826-0679-4366-89D7-2216F9DA74B6}"/>
              </a:ext>
            </a:extLst>
          </p:cNvPr>
          <p:cNvSpPr txBox="1"/>
          <p:nvPr/>
        </p:nvSpPr>
        <p:spPr>
          <a:xfrm>
            <a:off x="883798" y="5191881"/>
            <a:ext cx="1591435" cy="9417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Washing machine (HS 8450) is imported from imported from Turkey, to be shipped to Ireland.</a:t>
            </a:r>
          </a:p>
        </p:txBody>
      </p:sp>
      <p:sp>
        <p:nvSpPr>
          <p:cNvPr id="26" name="Arrow: Right 25">
            <a:extLst>
              <a:ext uri="{FF2B5EF4-FFF2-40B4-BE49-F238E27FC236}">
                <a16:creationId xmlns:a16="http://schemas.microsoft.com/office/drawing/2014/main" id="{E7BD2BD3-B531-4DA7-B463-B20559A4A4C2}"/>
              </a:ext>
            </a:extLst>
          </p:cNvPr>
          <p:cNvSpPr/>
          <p:nvPr/>
        </p:nvSpPr>
        <p:spPr>
          <a:xfrm>
            <a:off x="2445982" y="2638323"/>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27" name="Arrow: Right 26">
            <a:extLst>
              <a:ext uri="{FF2B5EF4-FFF2-40B4-BE49-F238E27FC236}">
                <a16:creationId xmlns:a16="http://schemas.microsoft.com/office/drawing/2014/main" id="{7E865D51-20C6-43F1-8904-75E76E37769E}"/>
              </a:ext>
            </a:extLst>
          </p:cNvPr>
          <p:cNvSpPr/>
          <p:nvPr/>
        </p:nvSpPr>
        <p:spPr>
          <a:xfrm>
            <a:off x="2490003" y="4914502"/>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pic>
        <p:nvPicPr>
          <p:cNvPr id="5" name="Graphic 4" descr="Washing Machine outline">
            <a:extLst>
              <a:ext uri="{FF2B5EF4-FFF2-40B4-BE49-F238E27FC236}">
                <a16:creationId xmlns:a16="http://schemas.microsoft.com/office/drawing/2014/main" id="{20B7F293-DD2D-40C7-84FD-847FEA4CBE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773" y="1942012"/>
            <a:ext cx="1000699" cy="1000699"/>
          </a:xfrm>
          <a:prstGeom prst="rect">
            <a:avLst/>
          </a:prstGeom>
        </p:spPr>
      </p:pic>
      <p:pic>
        <p:nvPicPr>
          <p:cNvPr id="31" name="Graphic 30" descr="Washing Machine outline">
            <a:extLst>
              <a:ext uri="{FF2B5EF4-FFF2-40B4-BE49-F238E27FC236}">
                <a16:creationId xmlns:a16="http://schemas.microsoft.com/office/drawing/2014/main" id="{A084EEF1-B51C-44DB-99DB-A6FB6D4C167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1827" y="4130020"/>
            <a:ext cx="1000699" cy="1000699"/>
          </a:xfrm>
          <a:prstGeom prst="rect">
            <a:avLst/>
          </a:prstGeom>
        </p:spPr>
      </p:pic>
      <p:sp>
        <p:nvSpPr>
          <p:cNvPr id="28" name="Cross 27">
            <a:extLst>
              <a:ext uri="{FF2B5EF4-FFF2-40B4-BE49-F238E27FC236}">
                <a16:creationId xmlns:a16="http://schemas.microsoft.com/office/drawing/2014/main" id="{64E4CA02-4D90-ED45-A6A2-026547D172FC}"/>
              </a:ext>
            </a:extLst>
          </p:cNvPr>
          <p:cNvSpPr/>
          <p:nvPr/>
        </p:nvSpPr>
        <p:spPr>
          <a:xfrm rot="2749312">
            <a:off x="9272266" y="2035834"/>
            <a:ext cx="753340" cy="743114"/>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ln>
                <a:solidFill>
                  <a:srgbClr val="FF0000"/>
                </a:solidFill>
              </a:ln>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297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L-Shape 3">
            <a:extLst>
              <a:ext uri="{FF2B5EF4-FFF2-40B4-BE49-F238E27FC236}">
                <a16:creationId xmlns:a16="http://schemas.microsoft.com/office/drawing/2014/main" id="{4C53EDE6-2A12-5A42-8AD7-D71DC3C6330D}"/>
              </a:ext>
            </a:extLst>
          </p:cNvPr>
          <p:cNvSpPr/>
          <p:nvPr/>
        </p:nvSpPr>
        <p:spPr>
          <a:xfrm rot="10800000">
            <a:off x="7890413" y="1623157"/>
            <a:ext cx="3540953" cy="5118258"/>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42" name="L-Shape 4">
            <a:extLst>
              <a:ext uri="{FF2B5EF4-FFF2-40B4-BE49-F238E27FC236}">
                <a16:creationId xmlns:a16="http://schemas.microsoft.com/office/drawing/2014/main" id="{342B5C9F-30E1-C941-8007-A8C47E8B3A90}"/>
              </a:ext>
            </a:extLst>
          </p:cNvPr>
          <p:cNvSpPr/>
          <p:nvPr/>
        </p:nvSpPr>
        <p:spPr>
          <a:xfrm rot="10800000">
            <a:off x="2744707" y="1616965"/>
            <a:ext cx="5131589" cy="512445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44" name="L-Shape 6">
            <a:extLst>
              <a:ext uri="{FF2B5EF4-FFF2-40B4-BE49-F238E27FC236}">
                <a16:creationId xmlns:a16="http://schemas.microsoft.com/office/drawing/2014/main" id="{221C1B3F-2B62-F34C-8BE6-3EC281899EBB}"/>
              </a:ext>
            </a:extLst>
          </p:cNvPr>
          <p:cNvSpPr/>
          <p:nvPr/>
        </p:nvSpPr>
        <p:spPr>
          <a:xfrm>
            <a:off x="719608" y="1616965"/>
            <a:ext cx="2006705" cy="5124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2724254" y="1592581"/>
            <a:ext cx="0" cy="5124450"/>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887674" y="1614255"/>
            <a:ext cx="0" cy="510277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702786"/>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6433" y="2032817"/>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7932808" y="1692562"/>
            <a:ext cx="3953857"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zero tariff trade?</a:t>
            </a:r>
          </a:p>
        </p:txBody>
      </p:sp>
      <p:sp>
        <p:nvSpPr>
          <p:cNvPr id="36" name="TextBox 35">
            <a:extLst>
              <a:ext uri="{FF2B5EF4-FFF2-40B4-BE49-F238E27FC236}">
                <a16:creationId xmlns:a16="http://schemas.microsoft.com/office/drawing/2014/main" id="{55772E32-2543-4A42-B8D1-9EF5A3864584}"/>
              </a:ext>
            </a:extLst>
          </p:cNvPr>
          <p:cNvSpPr txBox="1"/>
          <p:nvPr/>
        </p:nvSpPr>
        <p:spPr>
          <a:xfrm>
            <a:off x="3322270" y="3065351"/>
            <a:ext cx="4251467"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incorporates actuator and valve using skilled labour and/or machinery.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exports finished valve (848130) to the EU</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9FFE141-DF42-43E4-B841-F904C30B2ED2}"/>
              </a:ext>
            </a:extLst>
          </p:cNvPr>
          <p:cNvSpPr txBox="1"/>
          <p:nvPr/>
        </p:nvSpPr>
        <p:spPr>
          <a:xfrm>
            <a:off x="7884272" y="2659525"/>
            <a:ext cx="3540947"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non-originating Chinese actuator is classified in a different subheading to the final product so the processing meets the CTSH rule.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Because skilled labour / machinery is used, the UK processing goes beyond ‘insufficient’.</a:t>
            </a:r>
          </a:p>
        </p:txBody>
      </p:sp>
      <p:cxnSp>
        <p:nvCxnSpPr>
          <p:cNvPr id="8" name="Straight Connector 7">
            <a:extLst>
              <a:ext uri="{FF2B5EF4-FFF2-40B4-BE49-F238E27FC236}">
                <a16:creationId xmlns:a16="http://schemas.microsoft.com/office/drawing/2014/main" id="{A4BC94B2-8C5B-450D-86C4-D31297EC6B27}"/>
              </a:ext>
            </a:extLst>
          </p:cNvPr>
          <p:cNvCxnSpPr>
            <a:cxnSpLocks/>
            <a:stCxn id="44" idx="1"/>
            <a:endCxn id="37" idx="1"/>
          </p:cNvCxnSpPr>
          <p:nvPr/>
        </p:nvCxnSpPr>
        <p:spPr>
          <a:xfrm>
            <a:off x="719608" y="4179190"/>
            <a:ext cx="10711758" cy="3095"/>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4508078"/>
            <a:ext cx="587484" cy="502056"/>
          </a:xfrm>
          <a:prstGeom prst="rect">
            <a:avLst/>
          </a:prstGeom>
        </p:spPr>
      </p:pic>
      <p:sp>
        <p:nvSpPr>
          <p:cNvPr id="38" name="TextBox 37">
            <a:extLst>
              <a:ext uri="{FF2B5EF4-FFF2-40B4-BE49-F238E27FC236}">
                <a16:creationId xmlns:a16="http://schemas.microsoft.com/office/drawing/2014/main" id="{24FF5F2C-A550-4A4C-A752-F5160A82340A}"/>
              </a:ext>
            </a:extLst>
          </p:cNvPr>
          <p:cNvSpPr txBox="1"/>
          <p:nvPr/>
        </p:nvSpPr>
        <p:spPr>
          <a:xfrm>
            <a:off x="7872352" y="5040509"/>
            <a:ext cx="3540950"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non-originating Chinese actuator is classified in a different subheading to the final product so the processing meets the CTSH rule.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However, if no skilled labour/machinery is used, the processing is considered ‘insufficient’ and the product would not qualify.</a:t>
            </a:r>
          </a:p>
        </p:txBody>
      </p:sp>
      <p:sp>
        <p:nvSpPr>
          <p:cNvPr id="43" name="TextBox 42">
            <a:extLst>
              <a:ext uri="{FF2B5EF4-FFF2-40B4-BE49-F238E27FC236}">
                <a16:creationId xmlns:a16="http://schemas.microsoft.com/office/drawing/2014/main" id="{97BA1489-0F79-46E8-90F1-5C958656EA81}"/>
              </a:ext>
            </a:extLst>
          </p:cNvPr>
          <p:cNvSpPr txBox="1"/>
          <p:nvPr/>
        </p:nvSpPr>
        <p:spPr>
          <a:xfrm>
            <a:off x="848111" y="1697931"/>
            <a:ext cx="168081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Imported m</a:t>
            </a:r>
            <a:r>
              <a:rPr lang="en-GB" sz="1260" b="1" err="1">
                <a:solidFill>
                  <a:prstClr val="black"/>
                </a:solidFill>
                <a:latin typeface="Arial" panose="020B0604020202020204" pitchFamily="34" charset="0"/>
                <a:cs typeface="Arial" panose="020B0604020202020204" pitchFamily="34" charset="0"/>
              </a:rPr>
              <a:t>aterials</a:t>
            </a:r>
            <a:endParaRPr lang="en-GB" sz="1260" b="1">
              <a:solidFill>
                <a:prstClr val="black"/>
              </a:solidFill>
              <a:latin typeface="Arial" panose="020B0604020202020204" pitchFamily="34" charset="0"/>
              <a:cs typeface="Arial" panose="020B0604020202020204" pitchFamily="34" charset="0"/>
            </a:endParaRP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719607" y="10477"/>
            <a:ext cx="10372402" cy="1324523"/>
          </a:xfrm>
        </p:spPr>
        <p:txBody>
          <a:bodyPr rtlCol="0">
            <a:noAutofit/>
          </a:bodyPr>
          <a:lstStyle/>
          <a:p>
            <a:pPr algn="l">
              <a:defRPr/>
            </a:pPr>
            <a:r>
              <a:rPr lang="en-GB" sz="1440" b="1">
                <a:solidFill>
                  <a:srgbClr val="1A5DA0"/>
                </a:solidFill>
                <a:latin typeface="Arial"/>
                <a:cs typeface="Arial"/>
              </a:rPr>
              <a:t>Valves</a:t>
            </a:r>
            <a:r>
              <a:rPr lang="en-GB" sz="1440" b="1">
                <a:solidFill>
                  <a:srgbClr val="0070C0"/>
                </a:solidFill>
                <a:latin typeface="Arial"/>
                <a:cs typeface="Arial"/>
              </a:rPr>
              <a:t>: Change in Tariff Subheading Rule (CTSH)</a:t>
            </a:r>
          </a:p>
          <a:p>
            <a:pPr marL="685800" indent="-685800" algn="l">
              <a:buFont typeface="Arial" panose="020B0604020202020204" pitchFamily="34" charset="0"/>
              <a:buChar char="•"/>
              <a:defRPr/>
            </a:pPr>
            <a:r>
              <a:rPr lang="en-GB" sz="1200">
                <a:latin typeface="Arial" panose="020B0604020202020204" pitchFamily="34" charset="0"/>
                <a:cs typeface="Arial" panose="020B0604020202020204" pitchFamily="34" charset="0"/>
              </a:rPr>
              <a:t>The product specific rule for a valve of HS heading 8481 is a </a:t>
            </a:r>
            <a:r>
              <a:rPr lang="en-GB" sz="1200" b="1">
                <a:latin typeface="Arial" panose="020B0604020202020204" pitchFamily="34" charset="0"/>
                <a:cs typeface="Arial" panose="020B0604020202020204" pitchFamily="34" charset="0"/>
              </a:rPr>
              <a:t>Change in Tariff Subheading</a:t>
            </a:r>
            <a:r>
              <a:rPr lang="en-GB" sz="1200">
                <a:latin typeface="Arial" panose="020B0604020202020204" pitchFamily="34" charset="0"/>
                <a:cs typeface="Arial" panose="020B0604020202020204" pitchFamily="34" charset="0"/>
              </a:rPr>
              <a:t> (6 digit HS code) or a maximum 50% non-originating material (</a:t>
            </a:r>
            <a:r>
              <a:rPr lang="en-GB" sz="1200" err="1">
                <a:latin typeface="Arial" panose="020B0604020202020204" pitchFamily="34" charset="0"/>
                <a:cs typeface="Arial" panose="020B0604020202020204" pitchFamily="34" charset="0"/>
              </a:rPr>
              <a:t>MaxNOM</a:t>
            </a:r>
            <a:r>
              <a:rPr lang="en-GB" sz="1200">
                <a:latin typeface="Arial" panose="020B0604020202020204" pitchFamily="34" charset="0"/>
                <a:cs typeface="Arial" panose="020B0604020202020204" pitchFamily="34" charset="0"/>
              </a:rPr>
              <a:t> 50%)</a:t>
            </a:r>
          </a:p>
          <a:p>
            <a:pPr marL="685800" indent="-685800" algn="l">
              <a:buFont typeface="Arial" panose="020B0604020202020204" pitchFamily="34" charset="0"/>
              <a:buChar char="•"/>
            </a:pPr>
            <a:r>
              <a:rPr lang="en-GB" sz="1200">
                <a:latin typeface="Arial" panose="020B0604020202020204" pitchFamily="34" charset="0"/>
                <a:cs typeface="Arial" panose="020B0604020202020204" pitchFamily="34" charset="0"/>
              </a:rPr>
              <a:t>For a Change in Tariff Subheading (CTSH) rule, any non-originating (non-UK or EU originating) materials used in the production of the valve must be classified in a different subheading (6 digit code)</a:t>
            </a:r>
          </a:p>
          <a:p>
            <a:pPr marL="685800" indent="-685800" algn="l">
              <a:buFont typeface="Arial" panose="020B0604020202020204" pitchFamily="34" charset="0"/>
              <a:buChar char="•"/>
            </a:pPr>
            <a:r>
              <a:rPr lang="en-GB" sz="1200">
                <a:latin typeface="Arial" panose="020B0604020202020204" pitchFamily="34" charset="0"/>
                <a:cs typeface="Arial" panose="020B0604020202020204" pitchFamily="34" charset="0"/>
              </a:rPr>
              <a:t>In addition, UK processing must still go beyond ‘insufficient production’. E.g. assembly cannot be ‘simple’. The TCA includes a list of processes that are considered ‘insufficient production’ as well as a definition of simple production.</a:t>
            </a:r>
            <a:br>
              <a:rPr lang="en-GB" sz="1080"/>
            </a:br>
            <a:br>
              <a:rPr lang="en-GB" sz="360"/>
            </a:br>
            <a:endParaRPr lang="en-GB" sz="480">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679869" y="3055195"/>
            <a:ext cx="1945222" cy="10433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actuator from China (HS 848190) and valve (848130) from Spain</a:t>
            </a:r>
          </a:p>
          <a:p>
            <a:pPr algn="ctr" defTabSz="855878">
              <a:defRPr/>
            </a:pP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711632" y="5555665"/>
            <a:ext cx="1955644" cy="664797"/>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actuator </a:t>
            </a:r>
            <a:r>
              <a:rPr lang="en-GB" sz="1200" err="1">
                <a:solidFill>
                  <a:prstClr val="black"/>
                </a:solidFill>
                <a:latin typeface="Arial"/>
                <a:cs typeface="Arial"/>
              </a:rPr>
              <a:t>fro</a:t>
            </a:r>
            <a:r>
              <a:rPr lang="en-GB" sz="1200">
                <a:solidFill>
                  <a:prstClr val="black"/>
                </a:solidFill>
                <a:latin typeface="Arial"/>
                <a:cs typeface="Arial"/>
              </a:rPr>
              <a:t>m China and valve from Spain</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420459" y="4544845"/>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34" name="Picture 33" descr="A picture containing shape&#10;&#10;Description automatically generated">
            <a:extLst>
              <a:ext uri="{FF2B5EF4-FFF2-40B4-BE49-F238E27FC236}">
                <a16:creationId xmlns:a16="http://schemas.microsoft.com/office/drawing/2014/main" id="{5E583778-AB35-3F4A-98B8-FEEF0E011BE3}"/>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87995" y="2156292"/>
            <a:ext cx="587484" cy="502056"/>
          </a:xfrm>
          <a:prstGeom prst="rect">
            <a:avLst/>
          </a:prstGeom>
        </p:spPr>
      </p:pic>
      <p:sp>
        <p:nvSpPr>
          <p:cNvPr id="35" name="TextBox 34">
            <a:extLst>
              <a:ext uri="{FF2B5EF4-FFF2-40B4-BE49-F238E27FC236}">
                <a16:creationId xmlns:a16="http://schemas.microsoft.com/office/drawing/2014/main" id="{E70904AC-F0C4-2B45-A18B-D3E19795395F}"/>
              </a:ext>
            </a:extLst>
          </p:cNvPr>
          <p:cNvSpPr txBox="1"/>
          <p:nvPr/>
        </p:nvSpPr>
        <p:spPr>
          <a:xfrm>
            <a:off x="3289237" y="5343954"/>
            <a:ext cx="4251467"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assembles valve using no skilled labour and/or machinery. This is classed under the TCA as ‘simple assembly’.</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exports finished valve (848130) to the EU</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pic>
        <p:nvPicPr>
          <p:cNvPr id="7" name="Graphic 6" descr="Saw blade with solid fill">
            <a:extLst>
              <a:ext uri="{FF2B5EF4-FFF2-40B4-BE49-F238E27FC236}">
                <a16:creationId xmlns:a16="http://schemas.microsoft.com/office/drawing/2014/main" id="{059179DA-4109-7C49-B8E4-2BCB6C534D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26615" y="2014926"/>
            <a:ext cx="899626" cy="899626"/>
          </a:xfrm>
          <a:prstGeom prst="rect">
            <a:avLst/>
          </a:prstGeom>
        </p:spPr>
      </p:pic>
      <p:pic>
        <p:nvPicPr>
          <p:cNvPr id="41" name="Graphic 40" descr="Saw blade with solid fill">
            <a:extLst>
              <a:ext uri="{FF2B5EF4-FFF2-40B4-BE49-F238E27FC236}">
                <a16:creationId xmlns:a16="http://schemas.microsoft.com/office/drawing/2014/main" id="{6B31BEA7-C4FE-AE40-8A75-8680670B7D9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02667" y="4463616"/>
            <a:ext cx="899626" cy="899626"/>
          </a:xfrm>
          <a:prstGeom prst="rect">
            <a:avLst/>
          </a:prstGeom>
        </p:spPr>
      </p:pic>
    </p:spTree>
    <p:extLst>
      <p:ext uri="{BB962C8B-B14F-4D97-AF65-F5344CB8AC3E}">
        <p14:creationId xmlns:p14="http://schemas.microsoft.com/office/powerpoint/2010/main" val="701580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902605" y="1574389"/>
            <a:ext cx="3540953" cy="5118258"/>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2756899" y="1568197"/>
            <a:ext cx="5131589" cy="512445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731800" y="1568197"/>
            <a:ext cx="2006705" cy="5124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2725635" y="1620419"/>
            <a:ext cx="17146" cy="511492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906883" y="1655979"/>
            <a:ext cx="7085" cy="5071031"/>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59486" y="1988025"/>
            <a:ext cx="581767" cy="5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00C1E35C-B3D6-481D-90BF-99EC1A9CE5E8}"/>
              </a:ext>
            </a:extLst>
          </p:cNvPr>
          <p:cNvSpPr txBox="1"/>
          <p:nvPr/>
        </p:nvSpPr>
        <p:spPr>
          <a:xfrm>
            <a:off x="910102" y="2943631"/>
            <a:ext cx="1477429" cy="1034129"/>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Non-originating pneumatic actuator imported from China, worth £200.</a:t>
            </a:r>
          </a:p>
        </p:txBody>
      </p:sp>
      <p:sp>
        <p:nvSpPr>
          <p:cNvPr id="36" name="TextBox 35">
            <a:extLst>
              <a:ext uri="{FF2B5EF4-FFF2-40B4-BE49-F238E27FC236}">
                <a16:creationId xmlns:a16="http://schemas.microsoft.com/office/drawing/2014/main" id="{55772E32-2543-4A42-B8D1-9EF5A3864584}"/>
              </a:ext>
            </a:extLst>
          </p:cNvPr>
          <p:cNvSpPr txBox="1"/>
          <p:nvPr/>
        </p:nvSpPr>
        <p:spPr>
          <a:xfrm>
            <a:off x="3885142" y="2643107"/>
            <a:ext cx="3263603" cy="1218795"/>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Valve produced in the UK. UK manufacturing costs are £2000. Ex-works price of the valve is £2500. </a:t>
            </a:r>
          </a:p>
          <a:p>
            <a:pPr algn="ctr" defTabSz="1097280"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Non-originating inputs worth </a:t>
            </a:r>
            <a:r>
              <a:rPr lang="en-GB" sz="1200" b="1">
                <a:solidFill>
                  <a:prstClr val="black"/>
                </a:solidFill>
                <a:latin typeface="Arial" panose="020B0604020202020204" pitchFamily="34" charset="0"/>
                <a:cs typeface="Arial" panose="020B0604020202020204" pitchFamily="34" charset="0"/>
              </a:rPr>
              <a:t>less</a:t>
            </a:r>
            <a:r>
              <a:rPr lang="en-GB" sz="1200">
                <a:solidFill>
                  <a:prstClr val="black"/>
                </a:solidFill>
                <a:latin typeface="Arial" panose="020B0604020202020204" pitchFamily="34" charset="0"/>
                <a:cs typeface="Arial" panose="020B0604020202020204" pitchFamily="34" charset="0"/>
              </a:rPr>
              <a:t> </a:t>
            </a:r>
            <a:r>
              <a:rPr lang="en-GB" sz="1200" b="1">
                <a:solidFill>
                  <a:prstClr val="black"/>
                </a:solidFill>
                <a:latin typeface="Arial" panose="020B0604020202020204" pitchFamily="34" charset="0"/>
                <a:cs typeface="Arial" panose="020B0604020202020204" pitchFamily="34" charset="0"/>
              </a:rPr>
              <a:t>than 50% </a:t>
            </a:r>
            <a:r>
              <a:rPr lang="en-GB" sz="1200">
                <a:solidFill>
                  <a:prstClr val="black"/>
                </a:solidFill>
                <a:latin typeface="Arial" panose="020B0604020202020204" pitchFamily="34" charset="0"/>
                <a:cs typeface="Arial" panose="020B0604020202020204" pitchFamily="34" charset="0"/>
              </a:rPr>
              <a:t>of the ex-works value of the finished valve.</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168576" y="5165226"/>
            <a:ext cx="3163588" cy="158812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valve does not meet the rule as non-originating (non-UK or EU) material is worth more than 50% of the ex-works price.</a:t>
            </a:r>
          </a:p>
          <a:p>
            <a:pPr algn="ctr" defTabSz="1097280"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valve may be able to meet the alternative rule for valves, which is a CTSH (see previous slide). If not, the product may face a tariff.</a:t>
            </a: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41767" y="2083124"/>
            <a:ext cx="536730" cy="458682"/>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848508" y="3961181"/>
            <a:ext cx="10349845"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17383" y="4542580"/>
            <a:ext cx="536730" cy="458682"/>
          </a:xfrm>
          <a:prstGeom prst="rect">
            <a:avLst/>
          </a:prstGeom>
        </p:spPr>
      </p:pic>
      <p:sp>
        <p:nvSpPr>
          <p:cNvPr id="35" name="TextBox 34">
            <a:extLst>
              <a:ext uri="{FF2B5EF4-FFF2-40B4-BE49-F238E27FC236}">
                <a16:creationId xmlns:a16="http://schemas.microsoft.com/office/drawing/2014/main" id="{1E0E47CE-4B8B-4ED8-9271-CA96D1476167}"/>
              </a:ext>
            </a:extLst>
          </p:cNvPr>
          <p:cNvSpPr txBox="1"/>
          <p:nvPr/>
        </p:nvSpPr>
        <p:spPr>
          <a:xfrm>
            <a:off x="751000" y="5349893"/>
            <a:ext cx="1846916" cy="1218795"/>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Non-originating pneumatic actuator, control valve and other parts imported from China. Parts worth £1500. </a:t>
            </a:r>
          </a:p>
        </p:txBody>
      </p:sp>
      <p:sp>
        <p:nvSpPr>
          <p:cNvPr id="41" name="Cross 40">
            <a:extLst>
              <a:ext uri="{FF2B5EF4-FFF2-40B4-BE49-F238E27FC236}">
                <a16:creationId xmlns:a16="http://schemas.microsoft.com/office/drawing/2014/main" id="{FBB0898F-3125-45E7-9591-A00A25EE14E1}"/>
              </a:ext>
            </a:extLst>
          </p:cNvPr>
          <p:cNvSpPr/>
          <p:nvPr/>
        </p:nvSpPr>
        <p:spPr>
          <a:xfrm rot="8080641">
            <a:off x="9327630" y="4434402"/>
            <a:ext cx="658657" cy="664414"/>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7A41E7E-90E0-0B41-9A6C-6A592E5153E5}"/>
              </a:ext>
            </a:extLst>
          </p:cNvPr>
          <p:cNvSpPr txBox="1"/>
          <p:nvPr/>
        </p:nvSpPr>
        <p:spPr>
          <a:xfrm>
            <a:off x="3892535" y="5187324"/>
            <a:ext cx="3256210" cy="1218795"/>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Valve produced in the UK. UK manufacturing costs and UK parts are worth £1000. Ex-works price of the valve is £2500.</a:t>
            </a:r>
          </a:p>
          <a:p>
            <a:pPr algn="ctr" defTabSz="1097280"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Non-originating inputs worth </a:t>
            </a:r>
            <a:r>
              <a:rPr lang="en-GB" sz="1200" b="1">
                <a:solidFill>
                  <a:prstClr val="black"/>
                </a:solidFill>
                <a:latin typeface="Arial" panose="020B0604020202020204" pitchFamily="34" charset="0"/>
                <a:cs typeface="Arial" panose="020B0604020202020204" pitchFamily="34" charset="0"/>
              </a:rPr>
              <a:t>more than 50% </a:t>
            </a:r>
            <a:r>
              <a:rPr lang="en-GB" sz="1200">
                <a:solidFill>
                  <a:prstClr val="black"/>
                </a:solidFill>
                <a:latin typeface="Arial" panose="020B0604020202020204" pitchFamily="34" charset="0"/>
                <a:cs typeface="Arial" panose="020B0604020202020204" pitchFamily="34" charset="0"/>
              </a:rPr>
              <a:t>of the ex-works value of the finished valve.</a:t>
            </a:r>
          </a:p>
        </p:txBody>
      </p:sp>
      <p:sp>
        <p:nvSpPr>
          <p:cNvPr id="42" name="TextBox 41">
            <a:extLst>
              <a:ext uri="{FF2B5EF4-FFF2-40B4-BE49-F238E27FC236}">
                <a16:creationId xmlns:a16="http://schemas.microsoft.com/office/drawing/2014/main" id="{922339DA-0473-2C47-A782-AC1610C009D1}"/>
              </a:ext>
            </a:extLst>
          </p:cNvPr>
          <p:cNvSpPr txBox="1"/>
          <p:nvPr/>
        </p:nvSpPr>
        <p:spPr>
          <a:xfrm>
            <a:off x="8607696" y="2778744"/>
            <a:ext cx="2550283" cy="6647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product meets the 50% maximum non-originating material rule. </a:t>
            </a:r>
          </a:p>
        </p:txBody>
      </p:sp>
      <p:pic>
        <p:nvPicPr>
          <p:cNvPr id="6" name="Graphic 5" descr="Gears with solid fill">
            <a:extLst>
              <a:ext uri="{FF2B5EF4-FFF2-40B4-BE49-F238E27FC236}">
                <a16:creationId xmlns:a16="http://schemas.microsoft.com/office/drawing/2014/main" id="{67244895-B370-8140-A22E-06C4FC3A8A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542" y="1922272"/>
            <a:ext cx="961884" cy="961884"/>
          </a:xfrm>
          <a:prstGeom prst="rect">
            <a:avLst/>
          </a:prstGeom>
        </p:spPr>
      </p:pic>
      <p:pic>
        <p:nvPicPr>
          <p:cNvPr id="45" name="Graphic 44" descr="Gears with solid fill">
            <a:extLst>
              <a:ext uri="{FF2B5EF4-FFF2-40B4-BE49-F238E27FC236}">
                <a16:creationId xmlns:a16="http://schemas.microsoft.com/office/drawing/2014/main" id="{26656453-F5DE-6941-9EA6-AD61E796B2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378" y="4327192"/>
            <a:ext cx="961884" cy="961884"/>
          </a:xfrm>
          <a:prstGeom prst="rect">
            <a:avLst/>
          </a:prstGeom>
        </p:spPr>
      </p:pic>
      <p:sp>
        <p:nvSpPr>
          <p:cNvPr id="29" name="Subtitle 2">
            <a:extLst>
              <a:ext uri="{FF2B5EF4-FFF2-40B4-BE49-F238E27FC236}">
                <a16:creationId xmlns:a16="http://schemas.microsoft.com/office/drawing/2014/main" id="{ACEC2BAE-E767-B94A-A631-F66D2578F7C9}"/>
              </a:ext>
            </a:extLst>
          </p:cNvPr>
          <p:cNvSpPr txBox="1">
            <a:spLocks/>
          </p:cNvSpPr>
          <p:nvPr/>
        </p:nvSpPr>
        <p:spPr bwMode="auto">
          <a:xfrm>
            <a:off x="704450" y="1751"/>
            <a:ext cx="10372402" cy="1324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9728" tIns="54864" rIns="109728" bIns="54864" numCol="1" rtlCol="0" anchor="t" anchorCtr="0" compatLnSpc="1">
            <a:prstTxWarp prst="textNoShape">
              <a:avLst/>
            </a:prstTxWarp>
            <a:noAutofit/>
          </a:bodyPr>
          <a:lstStyle>
            <a:lvl1pPr marL="0" indent="0" algn="ctr" defTabSz="685800" rtl="0" eaLnBrk="0" fontAlgn="base" hangingPunct="0">
              <a:lnSpc>
                <a:spcPct val="90000"/>
              </a:lnSpc>
              <a:spcBef>
                <a:spcPts val="750"/>
              </a:spcBef>
              <a:spcAft>
                <a:spcPct val="0"/>
              </a:spcAft>
              <a:buFont typeface="Arial" panose="020B0604020202020204" pitchFamily="34" charset="0"/>
              <a:buNone/>
              <a:defRPr sz="1800" kern="1200">
                <a:solidFill>
                  <a:schemeClr val="tx1"/>
                </a:solidFill>
                <a:latin typeface="+mn-lt"/>
                <a:ea typeface="+mn-ea"/>
                <a:cs typeface="+mn-cs"/>
              </a:defRPr>
            </a:lvl1pPr>
            <a:lvl2pPr marL="342900" indent="0" algn="ctr" defTabSz="685800" rtl="0" eaLnBrk="0" fontAlgn="base" hangingPunct="0">
              <a:lnSpc>
                <a:spcPct val="90000"/>
              </a:lnSpc>
              <a:spcBef>
                <a:spcPts val="375"/>
              </a:spcBef>
              <a:spcAft>
                <a:spcPct val="0"/>
              </a:spcAft>
              <a:buFont typeface="Arial" panose="020B0604020202020204" pitchFamily="34" charset="0"/>
              <a:buNone/>
              <a:defRPr sz="1500" kern="1200">
                <a:solidFill>
                  <a:schemeClr val="tx1"/>
                </a:solidFill>
                <a:latin typeface="+mn-lt"/>
                <a:ea typeface="+mn-ea"/>
                <a:cs typeface="+mn-cs"/>
              </a:defRPr>
            </a:lvl2pPr>
            <a:lvl3pPr marL="685800" indent="0" algn="ctr" defTabSz="685800" rtl="0" eaLnBrk="0" fontAlgn="base" hangingPunct="0">
              <a:lnSpc>
                <a:spcPct val="90000"/>
              </a:lnSpc>
              <a:spcBef>
                <a:spcPts val="375"/>
              </a:spcBef>
              <a:spcAft>
                <a:spcPct val="0"/>
              </a:spcAft>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0" fontAlgn="base" hangingPunct="0">
              <a:lnSpc>
                <a:spcPct val="90000"/>
              </a:lnSpc>
              <a:spcBef>
                <a:spcPts val="375"/>
              </a:spcBef>
              <a:spcAft>
                <a:spcPct val="0"/>
              </a:spcAft>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l" defTabSz="822960">
              <a:spcBef>
                <a:spcPts val="900"/>
              </a:spcBef>
              <a:defRPr/>
            </a:pPr>
            <a:r>
              <a:rPr lang="en-GB" sz="1440" b="1">
                <a:solidFill>
                  <a:srgbClr val="1A5DA0"/>
                </a:solidFill>
                <a:latin typeface="Arial"/>
                <a:cs typeface="Arial"/>
              </a:rPr>
              <a:t>Valves</a:t>
            </a:r>
            <a:r>
              <a:rPr lang="en-GB" sz="1440" b="1">
                <a:solidFill>
                  <a:srgbClr val="0070C0"/>
                </a:solidFill>
                <a:latin typeface="Arial"/>
                <a:cs typeface="Arial"/>
              </a:rPr>
              <a:t>: 50% Maximum Non-Originating Materials (</a:t>
            </a:r>
            <a:r>
              <a:rPr lang="en-GB" sz="1440" b="1" err="1">
                <a:solidFill>
                  <a:srgbClr val="0070C0"/>
                </a:solidFill>
                <a:latin typeface="Arial"/>
                <a:cs typeface="Arial"/>
              </a:rPr>
              <a:t>MaxNOM</a:t>
            </a:r>
            <a:r>
              <a:rPr lang="en-GB" sz="1440" b="1">
                <a:solidFill>
                  <a:srgbClr val="0070C0"/>
                </a:solidFill>
                <a:latin typeface="Arial"/>
                <a:cs typeface="Arial"/>
              </a:rPr>
              <a:t>)</a:t>
            </a:r>
          </a:p>
          <a:p>
            <a:pPr marL="685800" indent="-685800" algn="l" defTabSz="822960">
              <a:spcBef>
                <a:spcPts val="900"/>
              </a:spcBef>
              <a:buFont typeface="Arial" panose="020B0604020202020204" pitchFamily="34" charset="0"/>
              <a:buChar char="•"/>
              <a:defRPr/>
            </a:pPr>
            <a:r>
              <a:rPr lang="en-GB" sz="1320">
                <a:solidFill>
                  <a:prstClr val="black"/>
                </a:solidFill>
                <a:latin typeface="Arial" panose="020B0604020202020204" pitchFamily="34" charset="0"/>
                <a:cs typeface="Arial" panose="020B0604020202020204" pitchFamily="34" charset="0"/>
              </a:rPr>
              <a:t>The product specific rule for a valve of HS heading 8481 is a Change in Tariff Subheading (6 digit HS code) </a:t>
            </a:r>
            <a:r>
              <a:rPr lang="en-GB" sz="1320" b="1">
                <a:solidFill>
                  <a:prstClr val="black"/>
                </a:solidFill>
                <a:latin typeface="Arial" panose="020B0604020202020204" pitchFamily="34" charset="0"/>
                <a:cs typeface="Arial" panose="020B0604020202020204" pitchFamily="34" charset="0"/>
              </a:rPr>
              <a:t>OR a Maximum of 50% non-originating material.</a:t>
            </a:r>
            <a:endParaRPr lang="en-GB" sz="1320">
              <a:solidFill>
                <a:prstClr val="black"/>
              </a:solidFill>
              <a:latin typeface="Arial" panose="020B0604020202020204" pitchFamily="34" charset="0"/>
              <a:cs typeface="Arial" panose="020B0604020202020204" pitchFamily="34" charset="0"/>
            </a:endParaRPr>
          </a:p>
          <a:p>
            <a:pPr marL="685800" indent="-685800" algn="l" defTabSz="822960">
              <a:spcBef>
                <a:spcPts val="900"/>
              </a:spcBef>
              <a:buFont typeface="Arial" panose="020B0604020202020204" pitchFamily="34" charset="0"/>
              <a:buChar char="•"/>
            </a:pPr>
            <a:r>
              <a:rPr lang="en-GB" sz="1320">
                <a:solidFill>
                  <a:prstClr val="black"/>
                </a:solidFill>
                <a:latin typeface="Arial" panose="020B0604020202020204" pitchFamily="34" charset="0"/>
                <a:cs typeface="Arial" panose="020B0604020202020204" pitchFamily="34" charset="0"/>
              </a:rPr>
              <a:t>The exported product cannot be made of more than 50% (of the ex-works price) components from outside the UK and EU.</a:t>
            </a:r>
          </a:p>
          <a:p>
            <a:pPr marL="685800" indent="-685800" algn="l" defTabSz="822960">
              <a:spcBef>
                <a:spcPts val="900"/>
              </a:spcBef>
              <a:buFont typeface="Arial" panose="020B0604020202020204" pitchFamily="34" charset="0"/>
              <a:buChar char="•"/>
            </a:pPr>
            <a:r>
              <a:rPr lang="en-GB" sz="1320">
                <a:solidFill>
                  <a:prstClr val="black"/>
                </a:solidFill>
                <a:latin typeface="Arial" panose="020B0604020202020204" pitchFamily="34" charset="0"/>
                <a:cs typeface="Arial" panose="020B0604020202020204" pitchFamily="34" charset="0"/>
              </a:rPr>
              <a:t>So 50% of the ex-works price of the product must be made up of UK and EU parts or manufacturing costs. </a:t>
            </a:r>
            <a:endParaRPr lang="en-GB" sz="720">
              <a:solidFill>
                <a:srgbClr val="00AF41"/>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E79463C-7815-424E-9176-37EE8FE003F4}"/>
              </a:ext>
            </a:extLst>
          </p:cNvPr>
          <p:cNvSpPr txBox="1"/>
          <p:nvPr/>
        </p:nvSpPr>
        <p:spPr>
          <a:xfrm>
            <a:off x="4793694" y="1702786"/>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30" name="TextBox 29">
            <a:extLst>
              <a:ext uri="{FF2B5EF4-FFF2-40B4-BE49-F238E27FC236}">
                <a16:creationId xmlns:a16="http://schemas.microsoft.com/office/drawing/2014/main" id="{52B76CDD-B9C0-A348-965C-24D100565149}"/>
              </a:ext>
            </a:extLst>
          </p:cNvPr>
          <p:cNvSpPr txBox="1"/>
          <p:nvPr/>
        </p:nvSpPr>
        <p:spPr>
          <a:xfrm>
            <a:off x="7932808" y="1692562"/>
            <a:ext cx="3953857"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zero tariff trade?</a:t>
            </a:r>
          </a:p>
        </p:txBody>
      </p:sp>
      <p:sp>
        <p:nvSpPr>
          <p:cNvPr id="31" name="TextBox 30">
            <a:extLst>
              <a:ext uri="{FF2B5EF4-FFF2-40B4-BE49-F238E27FC236}">
                <a16:creationId xmlns:a16="http://schemas.microsoft.com/office/drawing/2014/main" id="{702CD503-2F28-E440-82F5-F3C70D5042DB}"/>
              </a:ext>
            </a:extLst>
          </p:cNvPr>
          <p:cNvSpPr txBox="1"/>
          <p:nvPr/>
        </p:nvSpPr>
        <p:spPr>
          <a:xfrm>
            <a:off x="848111" y="1697931"/>
            <a:ext cx="168081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Imported m</a:t>
            </a:r>
            <a:r>
              <a:rPr lang="en-GB" sz="1260" b="1" err="1">
                <a:solidFill>
                  <a:prstClr val="black"/>
                </a:solidFill>
                <a:latin typeface="Arial" panose="020B0604020202020204" pitchFamily="34" charset="0"/>
                <a:cs typeface="Arial" panose="020B0604020202020204" pitchFamily="34" charset="0"/>
              </a:rPr>
              <a:t>aterials</a:t>
            </a:r>
            <a:endParaRPr lang="en-GB" sz="1260" b="1">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63238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L-Shape 3">
            <a:extLst>
              <a:ext uri="{FF2B5EF4-FFF2-40B4-BE49-F238E27FC236}">
                <a16:creationId xmlns:a16="http://schemas.microsoft.com/office/drawing/2014/main" id="{BEB2F7DB-4230-4849-99B8-C6F77BCD954B}"/>
              </a:ext>
            </a:extLst>
          </p:cNvPr>
          <p:cNvSpPr/>
          <p:nvPr/>
        </p:nvSpPr>
        <p:spPr>
          <a:xfrm rot="10800000">
            <a:off x="7902605" y="1574387"/>
            <a:ext cx="3540953" cy="4534511"/>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29" name="L-Shape 4">
            <a:extLst>
              <a:ext uri="{FF2B5EF4-FFF2-40B4-BE49-F238E27FC236}">
                <a16:creationId xmlns:a16="http://schemas.microsoft.com/office/drawing/2014/main" id="{2107CF33-B828-364E-88F2-B747249427DD}"/>
              </a:ext>
            </a:extLst>
          </p:cNvPr>
          <p:cNvSpPr/>
          <p:nvPr/>
        </p:nvSpPr>
        <p:spPr>
          <a:xfrm rot="10800000">
            <a:off x="2756899" y="1568196"/>
            <a:ext cx="5131589" cy="453999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30" name="L-Shape 6">
            <a:extLst>
              <a:ext uri="{FF2B5EF4-FFF2-40B4-BE49-F238E27FC236}">
                <a16:creationId xmlns:a16="http://schemas.microsoft.com/office/drawing/2014/main" id="{CA22F5F4-3860-934D-BA67-A52DF83EC4FE}"/>
              </a:ext>
            </a:extLst>
          </p:cNvPr>
          <p:cNvSpPr/>
          <p:nvPr/>
        </p:nvSpPr>
        <p:spPr>
          <a:xfrm>
            <a:off x="731800" y="1568197"/>
            <a:ext cx="2006705" cy="453999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55772E32-2543-4A42-B8D1-9EF5A3864584}"/>
              </a:ext>
            </a:extLst>
          </p:cNvPr>
          <p:cNvSpPr txBox="1"/>
          <p:nvPr/>
        </p:nvSpPr>
        <p:spPr>
          <a:xfrm>
            <a:off x="3989923" y="2629432"/>
            <a:ext cx="2967350"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valve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8481, is exported back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091894" y="2829811"/>
            <a:ext cx="307041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There must be a qualifying level of production in the exporting party to meet rules of origin.</a:t>
            </a: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product would face a tariff upon export to the EU.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a:cxnSpLocks/>
          </p:cNvCxnSpPr>
          <p:nvPr/>
        </p:nvCxnSpPr>
        <p:spPr>
          <a:xfrm>
            <a:off x="731800" y="3907963"/>
            <a:ext cx="10711758"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32764" y="4385872"/>
            <a:ext cx="587484" cy="50205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06990" y="4986118"/>
            <a:ext cx="2980471"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valve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8481, is exported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218943" y="4942559"/>
            <a:ext cx="2943365"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There must be a qualifying level of production in the exporting party to meet rules of origin.</a:t>
            </a: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product would face a tariff upon export to the EU.  </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731800" y="168554"/>
            <a:ext cx="9741217" cy="816478"/>
          </a:xfrm>
        </p:spPr>
        <p:txBody>
          <a:bodyPr rtlCol="0">
            <a:noAutofit/>
          </a:bodyPr>
          <a:lstStyle/>
          <a:p>
            <a:pPr algn="l">
              <a:defRPr/>
            </a:pPr>
            <a:r>
              <a:rPr lang="en-GB" sz="1440" b="1">
                <a:solidFill>
                  <a:srgbClr val="0070C0"/>
                </a:solidFill>
                <a:latin typeface="Arial"/>
                <a:cs typeface="Arial"/>
              </a:rPr>
              <a:t>Valves: Distribution</a:t>
            </a:r>
            <a:endParaRPr lang="en-GB" sz="1440">
              <a:solidFill>
                <a:srgbClr val="0070C0"/>
              </a:solidFill>
              <a:latin typeface="Calibri"/>
              <a:cs typeface="Calibri"/>
            </a:endParaRPr>
          </a:p>
          <a:p>
            <a:pPr marL="411480" indent="-411480" algn="l">
              <a:buFont typeface="Arial" panose="020B0604020202020204" pitchFamily="34" charset="0"/>
              <a:buChar char="•"/>
            </a:pPr>
            <a:r>
              <a:rPr lang="en-GB" sz="1260">
                <a:latin typeface="Arial" panose="020B0604020202020204" pitchFamily="34" charset="0"/>
                <a:cs typeface="Arial" panose="020B0604020202020204" pitchFamily="34" charset="0"/>
              </a:rPr>
              <a:t>There must be a qualifying level of production in the exporting party. Products that are distributed through the UK with no production will not qualify for zero-tariff access under the UK-EU TCA.</a:t>
            </a:r>
          </a:p>
          <a:p>
            <a:pPr marL="411480" indent="-411480" algn="l">
              <a:buFont typeface="Arial" panose="020B0604020202020204" pitchFamily="34" charset="0"/>
              <a:buChar char="•"/>
            </a:pPr>
            <a:r>
              <a:rPr lang="en-GB" sz="1260">
                <a:latin typeface="Arial" panose="020B0604020202020204" pitchFamily="34" charset="0"/>
                <a:cs typeface="Arial" panose="020B0604020202020204" pitchFamily="34" charset="0"/>
              </a:rPr>
              <a:t>This applies to products from the EU as well as products from the rest of the world. </a:t>
            </a:r>
          </a:p>
        </p:txBody>
      </p:sp>
      <p:sp>
        <p:nvSpPr>
          <p:cNvPr id="39" name="TextBox 38">
            <a:extLst>
              <a:ext uri="{FF2B5EF4-FFF2-40B4-BE49-F238E27FC236}">
                <a16:creationId xmlns:a16="http://schemas.microsoft.com/office/drawing/2014/main" id="{282CCC66-0AEB-4BD0-A7D5-1A02DA702CFF}"/>
              </a:ext>
            </a:extLst>
          </p:cNvPr>
          <p:cNvSpPr txBox="1"/>
          <p:nvPr/>
        </p:nvSpPr>
        <p:spPr>
          <a:xfrm>
            <a:off x="978205" y="2967654"/>
            <a:ext cx="1385456" cy="10433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valve from EU (HS heading 8481)</a:t>
            </a:r>
          </a:p>
          <a:p>
            <a:pPr algn="ctr" defTabSz="855878">
              <a:defRPr/>
            </a:pP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1042563" y="5247597"/>
            <a:ext cx="1353992" cy="8494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valve from the US (HS heading 8481)</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384609" y="421428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5" name="Cross 24">
            <a:extLst>
              <a:ext uri="{FF2B5EF4-FFF2-40B4-BE49-F238E27FC236}">
                <a16:creationId xmlns:a16="http://schemas.microsoft.com/office/drawing/2014/main" id="{4B443436-3729-024D-B198-0F550B8DCA51}"/>
              </a:ext>
            </a:extLst>
          </p:cNvPr>
          <p:cNvSpPr>
            <a:spLocks noChangeAspect="1"/>
          </p:cNvSpPr>
          <p:nvPr/>
        </p:nvSpPr>
        <p:spPr>
          <a:xfrm rot="2749312">
            <a:off x="9392814" y="2130862"/>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26" name="Picture 25" descr="Icon&#10;&#10;Description automatically generated">
            <a:extLst>
              <a:ext uri="{FF2B5EF4-FFF2-40B4-BE49-F238E27FC236}">
                <a16:creationId xmlns:a16="http://schemas.microsoft.com/office/drawing/2014/main" id="{D39F5E3D-D6F4-0E4D-B2BF-A4D0ED4FD959}"/>
              </a:ext>
            </a:extLst>
          </p:cNvPr>
          <p:cNvPicPr>
            <a:picLocks noChangeAspect="1"/>
          </p:cNvPicPr>
          <p:nvPr/>
        </p:nvPicPr>
        <p:blipFill rotWithShape="1">
          <a:blip r:embed="rId3">
            <a:duotone>
              <a:prstClr val="black"/>
              <a:srgbClr val="DBE2F3">
                <a:tint val="45000"/>
                <a:satMod val="400000"/>
              </a:srgbClr>
            </a:duotone>
            <a:extLst>
              <a:ext uri="{28A0092B-C50C-407E-A947-70E740481C1C}">
                <a14:useLocalDpi xmlns:a14="http://schemas.microsoft.com/office/drawing/2010/main" val="0"/>
              </a:ext>
            </a:extLst>
          </a:blip>
          <a:srcRect l="7329" t="11089" r="14612" b="11544"/>
          <a:stretch/>
        </p:blipFill>
        <p:spPr>
          <a:xfrm>
            <a:off x="1216293" y="4126697"/>
            <a:ext cx="974156" cy="859421"/>
          </a:xfrm>
          <a:prstGeom prst="rect">
            <a:avLst/>
          </a:prstGeom>
        </p:spPr>
      </p:pic>
      <p:pic>
        <p:nvPicPr>
          <p:cNvPr id="27" name="Picture 26" descr="Icon&#10;&#10;Description automatically generated">
            <a:extLst>
              <a:ext uri="{FF2B5EF4-FFF2-40B4-BE49-F238E27FC236}">
                <a16:creationId xmlns:a16="http://schemas.microsoft.com/office/drawing/2014/main" id="{01BDABB5-FB69-BB4C-99B1-6D60657EA654}"/>
              </a:ext>
            </a:extLst>
          </p:cNvPr>
          <p:cNvPicPr>
            <a:picLocks noChangeAspect="1"/>
          </p:cNvPicPr>
          <p:nvPr/>
        </p:nvPicPr>
        <p:blipFill rotWithShape="1">
          <a:blip r:embed="rId3">
            <a:duotone>
              <a:prstClr val="black"/>
              <a:srgbClr val="DBE2F3">
                <a:tint val="45000"/>
                <a:satMod val="400000"/>
              </a:srgbClr>
            </a:duotone>
            <a:extLst>
              <a:ext uri="{28A0092B-C50C-407E-A947-70E740481C1C}">
                <a14:useLocalDpi xmlns:a14="http://schemas.microsoft.com/office/drawing/2010/main" val="0"/>
              </a:ext>
            </a:extLst>
          </a:blip>
          <a:srcRect l="7329" t="11089" r="14612" b="11544"/>
          <a:stretch/>
        </p:blipFill>
        <p:spPr>
          <a:xfrm>
            <a:off x="1183856" y="2090616"/>
            <a:ext cx="974156" cy="859421"/>
          </a:xfrm>
          <a:prstGeom prst="rect">
            <a:avLst/>
          </a:prstGeom>
        </p:spPr>
      </p:pic>
      <p:cxnSp>
        <p:nvCxnSpPr>
          <p:cNvPr id="31" name="Straight Connector 30">
            <a:extLst>
              <a:ext uri="{FF2B5EF4-FFF2-40B4-BE49-F238E27FC236}">
                <a16:creationId xmlns:a16="http://schemas.microsoft.com/office/drawing/2014/main" id="{1C8BA345-C3F7-C64A-8CBD-B36553461419}"/>
              </a:ext>
            </a:extLst>
          </p:cNvPr>
          <p:cNvCxnSpPr>
            <a:cxnSpLocks/>
          </p:cNvCxnSpPr>
          <p:nvPr/>
        </p:nvCxnSpPr>
        <p:spPr>
          <a:xfrm>
            <a:off x="2725636" y="1620419"/>
            <a:ext cx="12869" cy="448777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4" name="Straight Connector 33">
            <a:extLst>
              <a:ext uri="{FF2B5EF4-FFF2-40B4-BE49-F238E27FC236}">
                <a16:creationId xmlns:a16="http://schemas.microsoft.com/office/drawing/2014/main" id="{60CCBAA7-0840-E64D-BE87-2FF8DD574288}"/>
              </a:ext>
            </a:extLst>
          </p:cNvPr>
          <p:cNvCxnSpPr>
            <a:cxnSpLocks/>
          </p:cNvCxnSpPr>
          <p:nvPr/>
        </p:nvCxnSpPr>
        <p:spPr>
          <a:xfrm flipH="1">
            <a:off x="7902605" y="1655979"/>
            <a:ext cx="4279" cy="4498951"/>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5" name="TextBox 34">
            <a:extLst>
              <a:ext uri="{FF2B5EF4-FFF2-40B4-BE49-F238E27FC236}">
                <a16:creationId xmlns:a16="http://schemas.microsoft.com/office/drawing/2014/main" id="{83C02B20-7D80-EC4E-8540-125B5864E191}"/>
              </a:ext>
            </a:extLst>
          </p:cNvPr>
          <p:cNvSpPr txBox="1"/>
          <p:nvPr/>
        </p:nvSpPr>
        <p:spPr>
          <a:xfrm>
            <a:off x="4793694" y="1702786"/>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41" name="TextBox 40">
            <a:extLst>
              <a:ext uri="{FF2B5EF4-FFF2-40B4-BE49-F238E27FC236}">
                <a16:creationId xmlns:a16="http://schemas.microsoft.com/office/drawing/2014/main" id="{BFA1B788-C66E-A143-84BF-4AA3C965249D}"/>
              </a:ext>
            </a:extLst>
          </p:cNvPr>
          <p:cNvSpPr txBox="1"/>
          <p:nvPr/>
        </p:nvSpPr>
        <p:spPr>
          <a:xfrm>
            <a:off x="7932808" y="1692562"/>
            <a:ext cx="3953857"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zero tariff trade?</a:t>
            </a:r>
          </a:p>
        </p:txBody>
      </p:sp>
      <p:sp>
        <p:nvSpPr>
          <p:cNvPr id="42" name="TextBox 41">
            <a:extLst>
              <a:ext uri="{FF2B5EF4-FFF2-40B4-BE49-F238E27FC236}">
                <a16:creationId xmlns:a16="http://schemas.microsoft.com/office/drawing/2014/main" id="{CA8EB2AC-CC09-4440-8A99-D8EB722CDD51}"/>
              </a:ext>
            </a:extLst>
          </p:cNvPr>
          <p:cNvSpPr txBox="1"/>
          <p:nvPr/>
        </p:nvSpPr>
        <p:spPr>
          <a:xfrm>
            <a:off x="848111" y="1697931"/>
            <a:ext cx="168081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Imported m</a:t>
            </a:r>
            <a:r>
              <a:rPr lang="en-GB" sz="1260" b="1" err="1">
                <a:solidFill>
                  <a:prstClr val="black"/>
                </a:solidFill>
                <a:latin typeface="Arial" panose="020B0604020202020204" pitchFamily="34" charset="0"/>
                <a:cs typeface="Arial" panose="020B0604020202020204" pitchFamily="34" charset="0"/>
              </a:rPr>
              <a:t>aterials</a:t>
            </a:r>
            <a:endParaRPr lang="en-GB" sz="1260" b="1">
              <a:solidFill>
                <a:prstClr val="black"/>
              </a:solidFill>
              <a:latin typeface="Arial" panose="020B0604020202020204" pitchFamily="34" charset="0"/>
              <a:cs typeface="Arial" panose="020B0604020202020204" pitchFamily="34" charset="0"/>
            </a:endParaRPr>
          </a:p>
        </p:txBody>
      </p:sp>
      <p:pic>
        <p:nvPicPr>
          <p:cNvPr id="44" name="Picture 43" descr="A picture containing shape&#10;&#10;Description automatically generated">
            <a:extLst>
              <a:ext uri="{FF2B5EF4-FFF2-40B4-BE49-F238E27FC236}">
                <a16:creationId xmlns:a16="http://schemas.microsoft.com/office/drawing/2014/main" id="{527E1683-14D4-0241-9D7D-1886F4FEB5A1}"/>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075146" y="2024323"/>
            <a:ext cx="587484" cy="502056"/>
          </a:xfrm>
          <a:prstGeom prst="rect">
            <a:avLst/>
          </a:prstGeom>
        </p:spPr>
      </p:pic>
      <p:sp>
        <p:nvSpPr>
          <p:cNvPr id="12" name="TextBox 11">
            <a:extLst>
              <a:ext uri="{FF2B5EF4-FFF2-40B4-BE49-F238E27FC236}">
                <a16:creationId xmlns:a16="http://schemas.microsoft.com/office/drawing/2014/main" id="{588A8F25-EDA0-9546-A7C5-766AC4EA5A4F}"/>
              </a:ext>
            </a:extLst>
          </p:cNvPr>
          <p:cNvSpPr txBox="1"/>
          <p:nvPr/>
        </p:nvSpPr>
        <p:spPr>
          <a:xfrm>
            <a:off x="731800" y="6230567"/>
            <a:ext cx="10477854" cy="535531"/>
          </a:xfrm>
          <a:prstGeom prst="rect">
            <a:avLst/>
          </a:prstGeom>
          <a:noFill/>
        </p:spPr>
        <p:txBody>
          <a:bodyPr wrap="square" rtlCol="0">
            <a:spAutoFit/>
          </a:bodyPr>
          <a:lstStyle/>
          <a:p>
            <a:pPr defTabSz="855878"/>
            <a:r>
              <a:rPr lang="en-US" sz="1440">
                <a:solidFill>
                  <a:prstClr val="black"/>
                </a:solidFill>
                <a:latin typeface="Calibri" panose="020F0502020204030204"/>
              </a:rPr>
              <a:t>You may be able to use customs special procedures to avoid paying tariffs twice (in both the UK and EU) in this scenario: </a:t>
            </a:r>
            <a:r>
              <a:rPr lang="en-US" sz="1440">
                <a:solidFill>
                  <a:prstClr val="black"/>
                </a:solidFill>
                <a:latin typeface="Calibri" panose="020F0502020204030204"/>
                <a:hlinkClick r:id="rId4"/>
              </a:rPr>
              <a:t>https://www.gov.uk/government/collections/pay-less-or-no-duty-on-goods-you-store-repair-process-or-temporarily-use</a:t>
            </a:r>
            <a:r>
              <a:rPr lang="en-US" sz="1440">
                <a:solidFill>
                  <a:prstClr val="black"/>
                </a:solidFill>
                <a:latin typeface="Calibri" panose="020F0502020204030204"/>
              </a:rPr>
              <a:t> </a:t>
            </a:r>
          </a:p>
        </p:txBody>
      </p:sp>
    </p:spTree>
    <p:extLst>
      <p:ext uri="{BB962C8B-B14F-4D97-AF65-F5344CB8AC3E}">
        <p14:creationId xmlns:p14="http://schemas.microsoft.com/office/powerpoint/2010/main" val="902997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5" y="1691566"/>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sp>
        <p:nvSpPr>
          <p:cNvPr id="87" name="TextBox 86">
            <a:extLst>
              <a:ext uri="{FF2B5EF4-FFF2-40B4-BE49-F238E27FC236}">
                <a16:creationId xmlns:a16="http://schemas.microsoft.com/office/drawing/2014/main" id="{31A2DE87-B32C-42AF-B366-8BC527A5DE99}"/>
              </a:ext>
            </a:extLst>
          </p:cNvPr>
          <p:cNvSpPr txBox="1"/>
          <p:nvPr/>
        </p:nvSpPr>
        <p:spPr>
          <a:xfrm>
            <a:off x="8325006" y="1794878"/>
            <a:ext cx="2259182"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Sufficient Processing? (PSR)</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380672" y="2703130"/>
            <a:ext cx="2128351" cy="398905"/>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The chicken is manufactured into a chicken nugget (160232). </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313736" y="2771106"/>
            <a:ext cx="2295254" cy="8476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All meat used in prepared meat products must be ‘wholly obtained.’ This means from animal born, raised and slaughtered in the UK or EU (if further processed).</a:t>
            </a:r>
          </a:p>
        </p:txBody>
      </p:sp>
      <p:sp>
        <p:nvSpPr>
          <p:cNvPr id="59" name="Arrow: Right 58">
            <a:extLst>
              <a:ext uri="{FF2B5EF4-FFF2-40B4-BE49-F238E27FC236}">
                <a16:creationId xmlns:a16="http://schemas.microsoft.com/office/drawing/2014/main" id="{741EAB9D-A52B-44C8-A3FB-4D7F03759292}"/>
              </a:ext>
            </a:extLst>
          </p:cNvPr>
          <p:cNvSpPr/>
          <p:nvPr/>
        </p:nvSpPr>
        <p:spPr>
          <a:xfrm>
            <a:off x="2889284" y="3050852"/>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65300" y="2166150"/>
            <a:ext cx="483058" cy="412814"/>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524863" y="3050852"/>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C335BD-FDDC-4A31-B8E2-BB826EF7C687}"/>
              </a:ext>
            </a:extLst>
          </p:cNvPr>
          <p:cNvSpPr txBox="1"/>
          <p:nvPr/>
        </p:nvSpPr>
        <p:spPr>
          <a:xfrm>
            <a:off x="1607813" y="4070803"/>
            <a:ext cx="881128" cy="274255"/>
          </a:xfrm>
          <a:prstGeom prst="rect">
            <a:avLst/>
          </a:prstGeom>
          <a:noFill/>
        </p:spPr>
        <p:txBody>
          <a:bodyPr wrap="square" lIns="98755" tIns="49378" rIns="98755" bIns="49378" anchor="t">
            <a:spAutoFit/>
          </a:bodyPr>
          <a:lstStyle/>
          <a:p>
            <a:pPr algn="ct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29" name="TextBox 28">
            <a:extLst>
              <a:ext uri="{FF2B5EF4-FFF2-40B4-BE49-F238E27FC236}">
                <a16:creationId xmlns:a16="http://schemas.microsoft.com/office/drawing/2014/main" id="{0575E35C-C0CA-486B-BD02-037B478C7A08}"/>
              </a:ext>
            </a:extLst>
          </p:cNvPr>
          <p:cNvSpPr txBox="1"/>
          <p:nvPr/>
        </p:nvSpPr>
        <p:spPr>
          <a:xfrm>
            <a:off x="4827565" y="4070805"/>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sp>
        <p:nvSpPr>
          <p:cNvPr id="30" name="TextBox 29">
            <a:extLst>
              <a:ext uri="{FF2B5EF4-FFF2-40B4-BE49-F238E27FC236}">
                <a16:creationId xmlns:a16="http://schemas.microsoft.com/office/drawing/2014/main" id="{FAACA963-6FB7-4DCE-972B-EC4471C26AF2}"/>
              </a:ext>
            </a:extLst>
          </p:cNvPr>
          <p:cNvSpPr txBox="1"/>
          <p:nvPr/>
        </p:nvSpPr>
        <p:spPr>
          <a:xfrm>
            <a:off x="8332660" y="4070805"/>
            <a:ext cx="2259182"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Sufficient Processing? (PSR)</a:t>
            </a:r>
          </a:p>
        </p:txBody>
      </p: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237189" y="4387267"/>
            <a:ext cx="483058" cy="412814"/>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4405238" y="5017059"/>
            <a:ext cx="2238288" cy="548498"/>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The chicken is processed into chicken liver </a:t>
            </a:r>
            <a:r>
              <a:rPr lang="en-GB" sz="972" err="1">
                <a:solidFill>
                  <a:prstClr val="black"/>
                </a:solidFill>
                <a:latin typeface="Arial" panose="020B0604020202020204" pitchFamily="34" charset="0"/>
                <a:cs typeface="Arial" panose="020B0604020202020204" pitchFamily="34" charset="0"/>
              </a:rPr>
              <a:t>paté</a:t>
            </a:r>
            <a:r>
              <a:rPr lang="en-GB" sz="972">
                <a:solidFill>
                  <a:prstClr val="black"/>
                </a:solidFill>
                <a:latin typeface="Arial" panose="020B0604020202020204" pitchFamily="34" charset="0"/>
                <a:cs typeface="Arial" panose="020B0604020202020204" pitchFamily="34" charset="0"/>
              </a:rPr>
              <a:t> (HS 1602) in the UK. </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325006" y="4800082"/>
            <a:ext cx="2295254" cy="1296458"/>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EU originating materials can be considered as UK originating when they are further processed beyond insufficient into new products. The processing of chicken liver to chicken pate meets the processing requirement on the EU originating materials. </a:t>
            </a:r>
          </a:p>
        </p:txBody>
      </p:sp>
      <p:sp>
        <p:nvSpPr>
          <p:cNvPr id="31" name="Subtitle 2">
            <a:extLst>
              <a:ext uri="{FF2B5EF4-FFF2-40B4-BE49-F238E27FC236}">
                <a16:creationId xmlns:a16="http://schemas.microsoft.com/office/drawing/2014/main" id="{CF9AF853-7FAB-4B3F-86E9-9D90FF97EB42}"/>
              </a:ext>
            </a:extLst>
          </p:cNvPr>
          <p:cNvSpPr>
            <a:spLocks noGrp="1"/>
          </p:cNvSpPr>
          <p:nvPr>
            <p:ph type="subTitle" idx="1"/>
          </p:nvPr>
        </p:nvSpPr>
        <p:spPr>
          <a:xfrm>
            <a:off x="1204510" y="164592"/>
            <a:ext cx="9682348" cy="1162366"/>
          </a:xfrm>
        </p:spPr>
        <p:txBody>
          <a:bodyPr rtlCol="0">
            <a:normAutofit/>
          </a:bodyPr>
          <a:lstStyle/>
          <a:p>
            <a:pPr algn="l">
              <a:lnSpc>
                <a:spcPct val="70000"/>
              </a:lnSpc>
              <a:defRPr/>
            </a:pPr>
            <a:r>
              <a:rPr lang="en-GB" sz="1680" b="1">
                <a:solidFill>
                  <a:srgbClr val="0070C0"/>
                </a:solidFill>
                <a:latin typeface="Arial"/>
                <a:cs typeface="Arial"/>
              </a:rPr>
              <a:t>Agriculture –  Prepared chicken (160232)</a:t>
            </a:r>
          </a:p>
          <a:p>
            <a:pPr algn="l">
              <a:lnSpc>
                <a:spcPct val="70000"/>
              </a:lnSpc>
              <a:defRPr/>
            </a:pPr>
            <a:endParaRPr lang="en-GB" sz="1320" b="1">
              <a:solidFill>
                <a:srgbClr val="0070C0"/>
              </a:solidFill>
              <a:latin typeface="Arial"/>
              <a:cs typeface="Arial"/>
            </a:endParaRPr>
          </a:p>
          <a:p>
            <a:pPr marL="411480" indent="-411480" algn="l">
              <a:lnSpc>
                <a:spcPct val="70000"/>
              </a:lnSpc>
              <a:buFont typeface="Arial" panose="020B0604020202020204" pitchFamily="34" charset="0"/>
              <a:buChar char="•"/>
              <a:defRPr/>
            </a:pPr>
            <a:r>
              <a:rPr lang="en-GB" sz="1320">
                <a:latin typeface="Arial" panose="020B0604020202020204" pitchFamily="34" charset="0"/>
                <a:cs typeface="Arial" panose="020B0604020202020204" pitchFamily="34" charset="0"/>
              </a:rPr>
              <a:t>The rule for preparations of meat in Chapter 16 is production in which live animals, meat, and preparations of meat used are wholly obtained. Bilateral cumulation would allow the use of EU content if processing goes beyond insufficient. </a:t>
            </a:r>
          </a:p>
        </p:txBody>
      </p:sp>
      <p:sp>
        <p:nvSpPr>
          <p:cNvPr id="41" name="TextBox 40">
            <a:extLst>
              <a:ext uri="{FF2B5EF4-FFF2-40B4-BE49-F238E27FC236}">
                <a16:creationId xmlns:a16="http://schemas.microsoft.com/office/drawing/2014/main" id="{3A62FD3D-B624-4E75-A3CF-4B7CAD19EB7D}"/>
              </a:ext>
            </a:extLst>
          </p:cNvPr>
          <p:cNvSpPr txBox="1"/>
          <p:nvPr/>
        </p:nvSpPr>
        <p:spPr>
          <a:xfrm>
            <a:off x="1433813" y="2668139"/>
            <a:ext cx="1124820" cy="753476"/>
          </a:xfrm>
          <a:prstGeom prst="rect">
            <a:avLst/>
          </a:prstGeom>
          <a:noFill/>
        </p:spPr>
        <p:txBody>
          <a:bodyPr wrap="square" lIns="109728" tIns="54864" rIns="109728" bIns="54864" rtlCol="0" anchor="t">
            <a:spAutoFit/>
          </a:bodyPr>
          <a:lstStyle/>
          <a:p>
            <a:pPr algn="ctr" defTabSz="855878">
              <a:defRPr/>
            </a:pPr>
            <a:r>
              <a:rPr lang="en-GB" sz="972">
                <a:solidFill>
                  <a:prstClr val="black"/>
                </a:solidFill>
                <a:latin typeface="Arial" panose="020B0604020202020204" pitchFamily="34" charset="0"/>
              </a:rPr>
              <a:t>Non-originating chicken (0207) arrives in the UK</a:t>
            </a:r>
            <a:r>
              <a:rPr lang="en-GB" sz="1260">
                <a:solidFill>
                  <a:prstClr val="black"/>
                </a:solidFill>
                <a:latin typeface="Arial" panose="020B0604020202020204" pitchFamily="34" charset="0"/>
              </a:rPr>
              <a:t>.</a:t>
            </a:r>
          </a:p>
        </p:txBody>
      </p:sp>
      <p:pic>
        <p:nvPicPr>
          <p:cNvPr id="42" name="Picture 41" descr="A picture containing shape&#10;&#10;Description automatically generated">
            <a:extLst>
              <a:ext uri="{FF2B5EF4-FFF2-40B4-BE49-F238E27FC236}">
                <a16:creationId xmlns:a16="http://schemas.microsoft.com/office/drawing/2014/main" id="{7827CD1A-8225-4821-AD8D-EB9C8240301F}"/>
              </a:ext>
            </a:extLst>
          </p:cNvPr>
          <p:cNvPicPr>
            <a:picLocks noChangeAspect="1"/>
          </p:cNvPicPr>
          <p:nvPr/>
        </p:nvPicPr>
        <p:blipFill rotWithShape="1">
          <a:blip r:embed="rId3">
            <a:extLst>
              <a:ext uri="{28A0092B-C50C-407E-A947-70E740481C1C}">
                <a14:useLocalDpi xmlns:a14="http://schemas.microsoft.com/office/drawing/2010/main" val="0"/>
              </a:ext>
            </a:extLst>
          </a:blip>
          <a:srcRect l="10791" t="32340" r="10706" b="17544"/>
          <a:stretch/>
        </p:blipFill>
        <p:spPr>
          <a:xfrm>
            <a:off x="1648440" y="2055793"/>
            <a:ext cx="712244" cy="544094"/>
          </a:xfrm>
          <a:prstGeom prst="rect">
            <a:avLst/>
          </a:prstGeom>
        </p:spPr>
      </p:pic>
      <p:sp>
        <p:nvSpPr>
          <p:cNvPr id="43" name="TextBox 42">
            <a:extLst>
              <a:ext uri="{FF2B5EF4-FFF2-40B4-BE49-F238E27FC236}">
                <a16:creationId xmlns:a16="http://schemas.microsoft.com/office/drawing/2014/main" id="{97BA1489-0F79-46E8-90F1-5C958656EA81}"/>
              </a:ext>
            </a:extLst>
          </p:cNvPr>
          <p:cNvSpPr txBox="1"/>
          <p:nvPr/>
        </p:nvSpPr>
        <p:spPr>
          <a:xfrm>
            <a:off x="1461254" y="1724628"/>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45" name="Cross 44">
            <a:extLst>
              <a:ext uri="{FF2B5EF4-FFF2-40B4-BE49-F238E27FC236}">
                <a16:creationId xmlns:a16="http://schemas.microsoft.com/office/drawing/2014/main" id="{237D8763-6542-47BB-87C5-CE4D3BCE24B2}"/>
              </a:ext>
            </a:extLst>
          </p:cNvPr>
          <p:cNvSpPr/>
          <p:nvPr/>
        </p:nvSpPr>
        <p:spPr>
          <a:xfrm rot="2749312">
            <a:off x="9189144" y="2157163"/>
            <a:ext cx="530904" cy="565459"/>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FDF73E1F-1E81-485A-A3FA-A9E9DB2A802B}"/>
              </a:ext>
            </a:extLst>
          </p:cNvPr>
          <p:cNvSpPr txBox="1"/>
          <p:nvPr/>
        </p:nvSpPr>
        <p:spPr>
          <a:xfrm>
            <a:off x="1485967" y="5087328"/>
            <a:ext cx="1124820" cy="903068"/>
          </a:xfrm>
          <a:prstGeom prst="rect">
            <a:avLst/>
          </a:prstGeom>
          <a:noFill/>
        </p:spPr>
        <p:txBody>
          <a:bodyPr wrap="square" lIns="109728" tIns="54864" rIns="109728" bIns="54864" rtlCol="0" anchor="t">
            <a:spAutoFit/>
          </a:bodyPr>
          <a:lstStyle/>
          <a:p>
            <a:pPr algn="ctr" defTabSz="855878">
              <a:defRPr/>
            </a:pPr>
            <a:r>
              <a:rPr lang="en-GB" sz="972">
                <a:solidFill>
                  <a:prstClr val="black"/>
                </a:solidFill>
                <a:latin typeface="Arial" panose="020B0604020202020204" pitchFamily="34" charset="0"/>
              </a:rPr>
              <a:t>EU-originating  chicken liver (HS 0207) arrives in the UK</a:t>
            </a:r>
            <a:r>
              <a:rPr lang="en-GB" sz="1260">
                <a:solidFill>
                  <a:prstClr val="black"/>
                </a:solidFill>
                <a:latin typeface="Arial" panose="020B0604020202020204" pitchFamily="34" charset="0"/>
              </a:rPr>
              <a:t>.</a:t>
            </a:r>
          </a:p>
        </p:txBody>
      </p:sp>
      <p:pic>
        <p:nvPicPr>
          <p:cNvPr id="48" name="Picture 47" descr="A picture containing shape&#10;&#10;Description automatically generated">
            <a:extLst>
              <a:ext uri="{FF2B5EF4-FFF2-40B4-BE49-F238E27FC236}">
                <a16:creationId xmlns:a16="http://schemas.microsoft.com/office/drawing/2014/main" id="{A5E89C59-4C9E-41A9-B1CF-BBBE0B206F29}"/>
              </a:ext>
            </a:extLst>
          </p:cNvPr>
          <p:cNvPicPr>
            <a:picLocks noChangeAspect="1"/>
          </p:cNvPicPr>
          <p:nvPr/>
        </p:nvPicPr>
        <p:blipFill rotWithShape="1">
          <a:blip r:embed="rId3">
            <a:extLst>
              <a:ext uri="{28A0092B-C50C-407E-A947-70E740481C1C}">
                <a14:useLocalDpi xmlns:a14="http://schemas.microsoft.com/office/drawing/2010/main" val="0"/>
              </a:ext>
            </a:extLst>
          </a:blip>
          <a:srcRect l="10791" t="32340" r="10706" b="17544"/>
          <a:stretch/>
        </p:blipFill>
        <p:spPr>
          <a:xfrm>
            <a:off x="1681130" y="4386589"/>
            <a:ext cx="712244" cy="544094"/>
          </a:xfrm>
          <a:prstGeom prst="rect">
            <a:avLst/>
          </a:prstGeom>
        </p:spPr>
      </p:pic>
      <p:pic>
        <p:nvPicPr>
          <p:cNvPr id="49" name="Graphic 24" descr="Checkmark">
            <a:extLst>
              <a:ext uri="{FF2B5EF4-FFF2-40B4-BE49-F238E27FC236}">
                <a16:creationId xmlns:a16="http://schemas.microsoft.com/office/drawing/2014/main" id="{07945F23-C0B4-445E-8E45-91C88669D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92801" y="4248222"/>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311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5" y="1691566"/>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25006" y="1794878"/>
            <a:ext cx="2259182"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Sufficient Processing? (PSR)</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253332" y="2580664"/>
            <a:ext cx="2566524" cy="8476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The oranges are manufactured into marmalade in the UK. The non-originating materials used in the production of the marmalade change heading (and chapter – HS 0805 to HS 2007)</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186097" y="2623713"/>
            <a:ext cx="2295254" cy="1146867"/>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As a result, sufficient processing has taken place within the UK or EU to meet the rules of origin, with the final product meeting the specified operation (provided that the non-originating sugar used is within the specified threshold.)</a:t>
            </a:r>
          </a:p>
        </p:txBody>
      </p:sp>
      <p:sp>
        <p:nvSpPr>
          <p:cNvPr id="59" name="Arrow: Right 58">
            <a:extLst>
              <a:ext uri="{FF2B5EF4-FFF2-40B4-BE49-F238E27FC236}">
                <a16:creationId xmlns:a16="http://schemas.microsoft.com/office/drawing/2014/main" id="{741EAB9D-A52B-44C8-A3FB-4D7F03759292}"/>
              </a:ext>
            </a:extLst>
          </p:cNvPr>
          <p:cNvSpPr/>
          <p:nvPr/>
        </p:nvSpPr>
        <p:spPr>
          <a:xfrm>
            <a:off x="2889284" y="3050852"/>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7431" y="1993812"/>
            <a:ext cx="483058" cy="412814"/>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524863" y="3050852"/>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C335BD-FDDC-4A31-B8E2-BB826EF7C687}"/>
              </a:ext>
            </a:extLst>
          </p:cNvPr>
          <p:cNvSpPr txBox="1"/>
          <p:nvPr/>
        </p:nvSpPr>
        <p:spPr>
          <a:xfrm>
            <a:off x="1619688" y="4063438"/>
            <a:ext cx="881128" cy="274255"/>
          </a:xfrm>
          <a:prstGeom prst="rect">
            <a:avLst/>
          </a:prstGeom>
          <a:noFill/>
        </p:spPr>
        <p:txBody>
          <a:bodyPr wrap="square" lIns="98755" tIns="49378" rIns="98755" bIns="49378" anchor="t">
            <a:spAutoFit/>
          </a:bodyPr>
          <a:lstStyle/>
          <a:p>
            <a:pPr algn="ct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29" name="TextBox 28">
            <a:extLst>
              <a:ext uri="{FF2B5EF4-FFF2-40B4-BE49-F238E27FC236}">
                <a16:creationId xmlns:a16="http://schemas.microsoft.com/office/drawing/2014/main" id="{0575E35C-C0CA-486B-BD02-037B478C7A08}"/>
              </a:ext>
            </a:extLst>
          </p:cNvPr>
          <p:cNvSpPr txBox="1"/>
          <p:nvPr/>
        </p:nvSpPr>
        <p:spPr>
          <a:xfrm>
            <a:off x="4827565" y="4070805"/>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sp>
        <p:nvSpPr>
          <p:cNvPr id="30" name="TextBox 29">
            <a:extLst>
              <a:ext uri="{FF2B5EF4-FFF2-40B4-BE49-F238E27FC236}">
                <a16:creationId xmlns:a16="http://schemas.microsoft.com/office/drawing/2014/main" id="{FAACA963-6FB7-4DCE-972B-EC4471C26AF2}"/>
              </a:ext>
            </a:extLst>
          </p:cNvPr>
          <p:cNvSpPr txBox="1"/>
          <p:nvPr/>
        </p:nvSpPr>
        <p:spPr>
          <a:xfrm>
            <a:off x="8332660" y="4070805"/>
            <a:ext cx="2259182"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Sufficient Processing? (PSR)</a:t>
            </a:r>
          </a:p>
        </p:txBody>
      </p: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37190" y="4475113"/>
            <a:ext cx="483058" cy="412814"/>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37776" y="5063833"/>
            <a:ext cx="2980471" cy="398905"/>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The mushrooms are manufactured into preserved mushrooms (HS 2003) in the UK. </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186097" y="4881792"/>
            <a:ext cx="2295254" cy="1146867"/>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The imported non-originating materials have changed heading and chapter. However, the product rule requires the mushrooms to be ‘wholly obtained’ i.e. grown and harvested in the UK (or EU if further processed in the UK)</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617064" y="1711928"/>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1225393" y="150305"/>
            <a:ext cx="9722792" cy="1402908"/>
          </a:xfrm>
        </p:spPr>
        <p:txBody>
          <a:bodyPr rtlCol="0">
            <a:normAutofit fontScale="25000" lnSpcReduction="20000"/>
          </a:bodyPr>
          <a:lstStyle/>
          <a:p>
            <a:pPr algn="l">
              <a:defRPr/>
            </a:pPr>
            <a:r>
              <a:rPr lang="en-GB" sz="6720" b="1">
                <a:solidFill>
                  <a:srgbClr val="0070C0"/>
                </a:solidFill>
                <a:latin typeface="Arial"/>
                <a:cs typeface="Arial"/>
              </a:rPr>
              <a:t>Agriculture – Change in Heading</a:t>
            </a:r>
            <a:r>
              <a:rPr lang="en-GB" sz="5280" b="1">
                <a:solidFill>
                  <a:srgbClr val="0070C0"/>
                </a:solidFill>
                <a:latin typeface="Arial"/>
                <a:cs typeface="Arial"/>
              </a:rPr>
              <a:t> </a:t>
            </a:r>
          </a:p>
          <a:p>
            <a:pPr marL="411480" indent="-411480" algn="l">
              <a:buFont typeface="Arial" panose="020B0604020202020204" pitchFamily="34" charset="0"/>
              <a:buChar char="•"/>
              <a:defRPr/>
            </a:pPr>
            <a:r>
              <a:rPr lang="en-GB" sz="4800">
                <a:latin typeface="Arial" panose="020B0604020202020204" pitchFamily="34" charset="0"/>
                <a:cs typeface="Arial" panose="020B0604020202020204" pitchFamily="34" charset="0"/>
              </a:rPr>
              <a:t>Non-originating ingredients used in the manufacture of the product must be classified in a different tariff heading (4 digit HS code) </a:t>
            </a:r>
          </a:p>
          <a:p>
            <a:pPr marL="411480" indent="-411480" algn="l">
              <a:buFont typeface="Arial" panose="020B0604020202020204" pitchFamily="34" charset="0"/>
              <a:buChar char="•"/>
              <a:defRPr/>
            </a:pPr>
            <a:r>
              <a:rPr lang="en-GB" sz="4800">
                <a:latin typeface="Arial" panose="020B0604020202020204" pitchFamily="34" charset="0"/>
                <a:cs typeface="Arial" panose="020B0604020202020204" pitchFamily="34" charset="0"/>
              </a:rPr>
              <a:t>Wholly obtained requirements for tomatoes and mushroom meaning that they need to be grown and harvested in the UK. The rule also states that non-originating sugar cannot exceed 40% of the weight of your final product. Bilateral cumulation would allow the use of EU content if processing goes beyond insufficient.</a:t>
            </a:r>
          </a:p>
          <a:p>
            <a:pPr algn="l">
              <a:defRPr/>
            </a:pPr>
            <a:endParaRPr lang="en-GB">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444960" y="2607114"/>
            <a:ext cx="1245640" cy="903068"/>
          </a:xfrm>
          <a:prstGeom prst="rect">
            <a:avLst/>
          </a:prstGeom>
          <a:noFill/>
        </p:spPr>
        <p:txBody>
          <a:bodyPr wrap="square" lIns="109728" tIns="54864" rIns="109728" bIns="54864" rtlCol="0" anchor="t">
            <a:spAutoFit/>
          </a:bodyPr>
          <a:lstStyle/>
          <a:p>
            <a:pPr algn="ctr" defTabSz="855878">
              <a:defRPr/>
            </a:pPr>
            <a:r>
              <a:rPr lang="en-GB" sz="972">
                <a:solidFill>
                  <a:prstClr val="black"/>
                </a:solidFill>
                <a:latin typeface="Arial"/>
                <a:cs typeface="Arial"/>
              </a:rPr>
              <a:t>Oranges (HS 0805) are imported from Morocco</a:t>
            </a:r>
          </a:p>
          <a:p>
            <a:pPr algn="ctr" defTabSz="855878">
              <a:defRPr/>
            </a:pPr>
            <a:endParaRPr lang="en-GB" sz="1260">
              <a:solidFill>
                <a:prstClr val="black"/>
              </a:solidFill>
              <a:latin typeface="Arial" panose="020B0604020202020204" pitchFamily="34" charset="0"/>
            </a:endParaRPr>
          </a:p>
        </p:txBody>
      </p:sp>
      <p:pic>
        <p:nvPicPr>
          <p:cNvPr id="44" name="Picture 6" descr="A picture containing shape&#10;&#10;Description automatically generated">
            <a:extLst>
              <a:ext uri="{FF2B5EF4-FFF2-40B4-BE49-F238E27FC236}">
                <a16:creationId xmlns:a16="http://schemas.microsoft.com/office/drawing/2014/main" id="{E159CF0F-D547-4CF4-B7B9-1403FCDB18C6}"/>
              </a:ext>
            </a:extLst>
          </p:cNvPr>
          <p:cNvPicPr>
            <a:picLocks noChangeAspect="1"/>
          </p:cNvPicPr>
          <p:nvPr/>
        </p:nvPicPr>
        <p:blipFill>
          <a:blip r:embed="rId4"/>
          <a:stretch>
            <a:fillRect/>
          </a:stretch>
        </p:blipFill>
        <p:spPr>
          <a:xfrm>
            <a:off x="1798569" y="2035179"/>
            <a:ext cx="461514" cy="461514"/>
          </a:xfrm>
          <a:prstGeom prst="rect">
            <a:avLst/>
          </a:prstGeom>
        </p:spPr>
      </p:pic>
      <p:sp>
        <p:nvSpPr>
          <p:cNvPr id="46" name="TextBox 45">
            <a:extLst>
              <a:ext uri="{FF2B5EF4-FFF2-40B4-BE49-F238E27FC236}">
                <a16:creationId xmlns:a16="http://schemas.microsoft.com/office/drawing/2014/main" id="{EF2A1050-F508-4E09-83A8-E30A0B39F6BF}"/>
              </a:ext>
            </a:extLst>
          </p:cNvPr>
          <p:cNvSpPr txBox="1"/>
          <p:nvPr/>
        </p:nvSpPr>
        <p:spPr>
          <a:xfrm>
            <a:off x="1476706" y="5180848"/>
            <a:ext cx="1238497" cy="709168"/>
          </a:xfrm>
          <a:prstGeom prst="rect">
            <a:avLst/>
          </a:prstGeom>
          <a:noFill/>
        </p:spPr>
        <p:txBody>
          <a:bodyPr wrap="square" lIns="109728" tIns="54864" rIns="109728" bIns="54864" rtlCol="0" anchor="t">
            <a:spAutoFit/>
          </a:bodyPr>
          <a:lstStyle/>
          <a:p>
            <a:pPr algn="ctr" defTabSz="855878">
              <a:defRPr/>
            </a:pPr>
            <a:r>
              <a:rPr lang="en-GB" sz="972">
                <a:solidFill>
                  <a:prstClr val="black"/>
                </a:solidFill>
                <a:latin typeface="Arial"/>
                <a:cs typeface="Arial"/>
              </a:rPr>
              <a:t>Mushrooms (HS 0709) are imported from China </a:t>
            </a:r>
            <a:endParaRPr lang="en-GB" sz="972">
              <a:solidFill>
                <a:prstClr val="black"/>
              </a:solidFill>
              <a:latin typeface="Arial" panose="020B0604020202020204" pitchFamily="34" charset="0"/>
            </a:endParaRPr>
          </a:p>
        </p:txBody>
      </p:sp>
      <p:pic>
        <p:nvPicPr>
          <p:cNvPr id="47" name="Picture 15" descr="A picture containing shape&#10;&#10;Description automatically generated">
            <a:extLst>
              <a:ext uri="{FF2B5EF4-FFF2-40B4-BE49-F238E27FC236}">
                <a16:creationId xmlns:a16="http://schemas.microsoft.com/office/drawing/2014/main" id="{D6378C3C-B694-49FA-A6A5-1C253E28101A}"/>
              </a:ext>
            </a:extLst>
          </p:cNvPr>
          <p:cNvPicPr>
            <a:picLocks noChangeAspect="1"/>
          </p:cNvPicPr>
          <p:nvPr/>
        </p:nvPicPr>
        <p:blipFill>
          <a:blip r:embed="rId5"/>
          <a:stretch>
            <a:fillRect/>
          </a:stretch>
        </p:blipFill>
        <p:spPr>
          <a:xfrm>
            <a:off x="1630975" y="4298281"/>
            <a:ext cx="875581" cy="836762"/>
          </a:xfrm>
          <a:prstGeom prst="rect">
            <a:avLst/>
          </a:prstGeom>
        </p:spPr>
      </p:pic>
      <p:sp>
        <p:nvSpPr>
          <p:cNvPr id="48" name="Arrow: Right 47">
            <a:extLst>
              <a:ext uri="{FF2B5EF4-FFF2-40B4-BE49-F238E27FC236}">
                <a16:creationId xmlns:a16="http://schemas.microsoft.com/office/drawing/2014/main" id="{5AAA4244-5495-4399-A50A-6EAAEC9E21A2}"/>
              </a:ext>
            </a:extLst>
          </p:cNvPr>
          <p:cNvSpPr/>
          <p:nvPr/>
        </p:nvSpPr>
        <p:spPr>
          <a:xfrm>
            <a:off x="2847965" y="4670818"/>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p:nvPr/>
        </p:nvSpPr>
        <p:spPr>
          <a:xfrm rot="2749312">
            <a:off x="9096347" y="4521774"/>
            <a:ext cx="359052" cy="364132"/>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94622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253332" y="2580664"/>
            <a:ext cx="2566524"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manufactures a mug (HS 6911) from the imported Chinese clay (HS 2508)</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mug is exported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7896195" y="2623714"/>
            <a:ext cx="307041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non-originating clay is classified under a different HS heading to the final mug.</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qualifies under the ‘change in tariff heading’ rule. The mug can be exported tariff-free.</a:t>
            </a: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4347593"/>
            <a:ext cx="587484" cy="50205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4072863" y="4986118"/>
            <a:ext cx="2980471" cy="83838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attaches a wooden handle to the mug.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mug is exported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7872352" y="4721528"/>
            <a:ext cx="3094256"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imported non-originating product is classified in the same HS heading as the exported product.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UK processing does not meet the ‘change in tariff heading’ rule. The product would face a tariff upon export to the EU.  </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692490" y="160615"/>
            <a:ext cx="9741217" cy="816478"/>
          </a:xfrm>
        </p:spPr>
        <p:txBody>
          <a:bodyPr rtlCol="0">
            <a:normAutofit fontScale="25000" lnSpcReduction="20000"/>
          </a:bodyPr>
          <a:lstStyle/>
          <a:p>
            <a:pPr algn="l">
              <a:defRPr/>
            </a:pPr>
            <a:r>
              <a:rPr lang="en-GB" sz="5280" b="1">
                <a:solidFill>
                  <a:srgbClr val="0070C0"/>
                </a:solidFill>
                <a:latin typeface="Arial"/>
                <a:cs typeface="Arial"/>
              </a:rPr>
              <a:t>Ceramics: Change in Tariff Heading rule</a:t>
            </a:r>
            <a:endParaRPr lang="en-GB" sz="5280">
              <a:solidFill>
                <a:srgbClr val="0070C0"/>
              </a:solidFill>
              <a:latin typeface="Calibri"/>
              <a:cs typeface="Calibri"/>
            </a:endParaRP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The product specific rule for a mug of HS heading 6911 is a </a:t>
            </a:r>
            <a:r>
              <a:rPr lang="en-GB" sz="5280" b="1">
                <a:latin typeface="Arial" panose="020B0604020202020204" pitchFamily="34" charset="0"/>
                <a:cs typeface="Arial" panose="020B0604020202020204" pitchFamily="34" charset="0"/>
              </a:rPr>
              <a:t>Change in Tariff Heading</a:t>
            </a:r>
            <a:r>
              <a:rPr lang="en-GB" sz="5280">
                <a:latin typeface="Arial" panose="020B0604020202020204" pitchFamily="34" charset="0"/>
                <a:cs typeface="Arial" panose="020B0604020202020204" pitchFamily="34" charset="0"/>
              </a:rPr>
              <a:t> (4 digit HS code).</a:t>
            </a: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Any non-originating (non-UK or EU originating) materials used in the production of the mug must be classified in a heading other than 6911. </a:t>
            </a:r>
          </a:p>
          <a:p>
            <a:br>
              <a:rPr lang="en-GB" sz="4800"/>
            </a:br>
            <a:br>
              <a:rPr lang="en-GB" sz="1920"/>
            </a:br>
            <a:endParaRPr lang="en-GB">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424076" y="2739804"/>
            <a:ext cx="1385456" cy="10433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clay from China (HS heading 2508)</a:t>
            </a:r>
          </a:p>
          <a:p>
            <a:pPr algn="ctr" defTabSz="855878">
              <a:defRPr/>
            </a:pP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1305144" y="5076124"/>
            <a:ext cx="1419110" cy="1034129"/>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mug without handle from China (HS heading 6911)</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035620" y="421625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3" name="Graphic 2" descr="Coffee outline">
            <a:extLst>
              <a:ext uri="{FF2B5EF4-FFF2-40B4-BE49-F238E27FC236}">
                <a16:creationId xmlns:a16="http://schemas.microsoft.com/office/drawing/2014/main" id="{D37D4617-5F65-CE44-BF60-9C5245E64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3319" y="4020677"/>
            <a:ext cx="948806" cy="948806"/>
          </a:xfrm>
          <a:prstGeom prst="rect">
            <a:avLst/>
          </a:prstGeom>
        </p:spPr>
      </p:pic>
      <p:pic>
        <p:nvPicPr>
          <p:cNvPr id="5" name="Graphic 4" descr="Stacked Rocks outline">
            <a:extLst>
              <a:ext uri="{FF2B5EF4-FFF2-40B4-BE49-F238E27FC236}">
                <a16:creationId xmlns:a16="http://schemas.microsoft.com/office/drawing/2014/main" id="{D46B5E21-5A2B-0340-8DD5-83E3075795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7626" y="1906738"/>
            <a:ext cx="862772" cy="862772"/>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5E583778-AB35-3F4A-98B8-FEEF0E011BE3}"/>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1926482"/>
            <a:ext cx="587484" cy="502056"/>
          </a:xfrm>
          <a:prstGeom prst="rect">
            <a:avLst/>
          </a:prstGeom>
        </p:spPr>
      </p:pic>
    </p:spTree>
    <p:extLst>
      <p:ext uri="{BB962C8B-B14F-4D97-AF65-F5344CB8AC3E}">
        <p14:creationId xmlns:p14="http://schemas.microsoft.com/office/powerpoint/2010/main" val="7151053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87" name="TextBox 86">
            <a:extLst>
              <a:ext uri="{FF2B5EF4-FFF2-40B4-BE49-F238E27FC236}">
                <a16:creationId xmlns:a16="http://schemas.microsoft.com/office/drawing/2014/main" id="{31A2DE87-B32C-42AF-B366-8BC527A5DE99}"/>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087459" y="2580664"/>
            <a:ext cx="2967350"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mug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6911, is exported back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7896195" y="2623714"/>
            <a:ext cx="3070414" cy="83838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There must be a qualifying level of production in the exporting party to meet rules of origin.</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227431" y="1993812"/>
            <a:ext cx="483058" cy="412814"/>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32764" y="4385872"/>
            <a:ext cx="587484" cy="50205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06990" y="4986118"/>
            <a:ext cx="2980471"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mug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6911, is exported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7872353" y="4721528"/>
            <a:ext cx="2943365"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imported non-originating product is classified in the same HS heading as the exported product.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does not meet the ‘change in tariff heading’ rule. The product would face a tariff upon export to the EU.  </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763236" y="213037"/>
            <a:ext cx="9741217" cy="816478"/>
          </a:xfrm>
        </p:spPr>
        <p:txBody>
          <a:bodyPr rtlCol="0">
            <a:noAutofit/>
          </a:bodyPr>
          <a:lstStyle/>
          <a:p>
            <a:pPr algn="l">
              <a:defRPr/>
            </a:pPr>
            <a:r>
              <a:rPr lang="en-GB" sz="1320" b="1">
                <a:solidFill>
                  <a:srgbClr val="0070C0"/>
                </a:solidFill>
                <a:latin typeface="Arial"/>
                <a:cs typeface="Arial"/>
              </a:rPr>
              <a:t>Ceramics: Distribution</a:t>
            </a:r>
            <a:endParaRPr lang="en-GB" sz="1320">
              <a:solidFill>
                <a:srgbClr val="0070C0"/>
              </a:solidFill>
              <a:latin typeface="Calibri"/>
              <a:cs typeface="Calibri"/>
            </a:endParaRPr>
          </a:p>
          <a:p>
            <a:pPr marL="411480" indent="-411480" algn="l">
              <a:buFont typeface="Arial" panose="020B0604020202020204" pitchFamily="34" charset="0"/>
              <a:buChar char="•"/>
            </a:pPr>
            <a:r>
              <a:rPr lang="en-GB" sz="1260">
                <a:latin typeface="Arial" panose="020B0604020202020204" pitchFamily="34" charset="0"/>
                <a:cs typeface="Arial" panose="020B0604020202020204" pitchFamily="34" charset="0"/>
              </a:rPr>
              <a:t>There must be a qualifying level of production in the exporting party. Products that are distributed through the UK with no production will not qualify for zero-tariff access under the UK-EU TCA.</a:t>
            </a:r>
          </a:p>
          <a:p>
            <a:br>
              <a:rPr lang="en-GB" sz="1200"/>
            </a:br>
            <a:br>
              <a:rPr lang="en-GB" sz="1080"/>
            </a:br>
            <a:endParaRPr lang="en-GB" sz="1200">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350595" y="2829810"/>
            <a:ext cx="1385456" cy="10433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mug from EU (HS heading 6911)</a:t>
            </a:r>
          </a:p>
          <a:p>
            <a:pPr algn="ctr" defTabSz="855878">
              <a:defRPr/>
            </a:pP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1424076" y="5011918"/>
            <a:ext cx="1238497" cy="1034129"/>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mug from China (HS heading 6911)</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035620" y="421625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3" name="Graphic 2" descr="Coffee outline">
            <a:extLst>
              <a:ext uri="{FF2B5EF4-FFF2-40B4-BE49-F238E27FC236}">
                <a16:creationId xmlns:a16="http://schemas.microsoft.com/office/drawing/2014/main" id="{D37D4617-5F65-CE44-BF60-9C5245E641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3319" y="3989813"/>
            <a:ext cx="979670" cy="979670"/>
          </a:xfrm>
          <a:prstGeom prst="rect">
            <a:avLst/>
          </a:prstGeom>
        </p:spPr>
      </p:pic>
      <p:pic>
        <p:nvPicPr>
          <p:cNvPr id="24" name="Graphic 23" descr="Coffee outline">
            <a:extLst>
              <a:ext uri="{FF2B5EF4-FFF2-40B4-BE49-F238E27FC236}">
                <a16:creationId xmlns:a16="http://schemas.microsoft.com/office/drawing/2014/main" id="{AA5D9880-B455-0B4F-B0C5-DF440B66F7F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93319" y="1748763"/>
            <a:ext cx="979670" cy="979670"/>
          </a:xfrm>
          <a:prstGeom prst="rect">
            <a:avLst/>
          </a:prstGeom>
        </p:spPr>
      </p:pic>
      <p:sp>
        <p:nvSpPr>
          <p:cNvPr id="25" name="Cross 24">
            <a:extLst>
              <a:ext uri="{FF2B5EF4-FFF2-40B4-BE49-F238E27FC236}">
                <a16:creationId xmlns:a16="http://schemas.microsoft.com/office/drawing/2014/main" id="{4B443436-3729-024D-B198-0F550B8DCA51}"/>
              </a:ext>
            </a:extLst>
          </p:cNvPr>
          <p:cNvSpPr>
            <a:spLocks noChangeAspect="1"/>
          </p:cNvSpPr>
          <p:nvPr/>
        </p:nvSpPr>
        <p:spPr>
          <a:xfrm rot="2749312">
            <a:off x="9059142" y="2116974"/>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824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1"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5" y="1691566"/>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15754" y="1607835"/>
            <a:ext cx="2259182" cy="441403"/>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Does the product qualify for zero tariffs?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250868" y="2752096"/>
            <a:ext cx="2566524" cy="83838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a:t>
            </a:r>
            <a:r>
              <a:rPr lang="en-GB" sz="1200" b="1">
                <a:solidFill>
                  <a:prstClr val="black"/>
                </a:solidFill>
                <a:latin typeface="Arial" panose="020B0604020202020204" pitchFamily="34" charset="0"/>
                <a:cs typeface="Arial" panose="020B0604020202020204" pitchFamily="34" charset="0"/>
              </a:rPr>
              <a:t> re-fires and hand-paints</a:t>
            </a:r>
            <a:r>
              <a:rPr lang="en-GB" sz="1200">
                <a:solidFill>
                  <a:prstClr val="black"/>
                </a:solidFill>
                <a:latin typeface="Arial" panose="020B0604020202020204" pitchFamily="34" charset="0"/>
                <a:cs typeface="Arial" panose="020B0604020202020204" pitchFamily="34" charset="0"/>
              </a:rPr>
              <a:t> the blank</a:t>
            </a:r>
            <a:r>
              <a:rPr lang="en-GB" sz="1200" b="1">
                <a:solidFill>
                  <a:prstClr val="black"/>
                </a:solidFill>
                <a:latin typeface="Arial" panose="020B0604020202020204" pitchFamily="34" charset="0"/>
                <a:cs typeface="Arial" panose="020B0604020202020204" pitchFamily="34" charset="0"/>
              </a:rPr>
              <a:t> </a:t>
            </a:r>
            <a:r>
              <a:rPr lang="en-GB" sz="1200">
                <a:solidFill>
                  <a:prstClr val="black"/>
                </a:solidFill>
                <a:latin typeface="Arial" panose="020B0604020202020204" pitchFamily="34" charset="0"/>
                <a:cs typeface="Arial" panose="020B0604020202020204" pitchFamily="34" charset="0"/>
              </a:rPr>
              <a:t>in the UK before exporting to the EU.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49FFE141-DF42-43E4-B841-F904C30B2ED2}"/>
              </a:ext>
            </a:extLst>
          </p:cNvPr>
          <p:cNvSpPr txBox="1"/>
          <p:nvPr/>
        </p:nvSpPr>
        <p:spPr>
          <a:xfrm>
            <a:off x="8186097" y="2623714"/>
            <a:ext cx="2295254" cy="1357309"/>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processes undertaken in the UK go beyond </a:t>
            </a:r>
            <a:r>
              <a:rPr lang="en-GB" sz="1200" b="1">
                <a:solidFill>
                  <a:prstClr val="black"/>
                </a:solidFill>
                <a:latin typeface="Arial" panose="020B0604020202020204" pitchFamily="34" charset="0"/>
                <a:cs typeface="Arial" panose="020B0604020202020204" pitchFamily="34" charset="0"/>
              </a:rPr>
              <a:t>‘insufficient production’</a:t>
            </a:r>
          </a:p>
          <a:p>
            <a:pPr algn="ctr" defTabSz="987552" eaLnBrk="0" fontAlgn="base" hangingPunct="0">
              <a:spcBef>
                <a:spcPct val="0"/>
              </a:spcBef>
              <a:spcAft>
                <a:spcPct val="0"/>
              </a:spcAft>
              <a:defRPr/>
            </a:pPr>
            <a:endParaRPr lang="en-GB" sz="1200" b="1">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finished product can be exported to the EU tariff-free.</a:t>
            </a:r>
          </a:p>
          <a:p>
            <a:pPr algn="ctr" defTabSz="987552" eaLnBrk="0" fontAlgn="base" hangingPunct="0">
              <a:spcBef>
                <a:spcPct val="0"/>
              </a:spcBef>
              <a:spcAft>
                <a:spcPct val="0"/>
              </a:spcAft>
              <a:defRPr/>
            </a:pPr>
            <a:endParaRPr lang="en-GB" sz="972" b="1">
              <a:solidFill>
                <a:prstClr val="black"/>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67150" y="1997237"/>
            <a:ext cx="595885" cy="509236"/>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67149" y="4298938"/>
            <a:ext cx="603622" cy="51584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37776" y="5063832"/>
            <a:ext cx="2980471" cy="653718"/>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a:t>
            </a:r>
            <a:r>
              <a:rPr lang="en-GB" sz="1200" b="1">
                <a:solidFill>
                  <a:prstClr val="black"/>
                </a:solidFill>
                <a:latin typeface="Arial" panose="020B0604020202020204" pitchFamily="34" charset="0"/>
                <a:cs typeface="Arial" panose="020B0604020202020204" pitchFamily="34" charset="0"/>
              </a:rPr>
              <a:t>‘simply’ paints</a:t>
            </a:r>
            <a:r>
              <a:rPr lang="en-GB" sz="1200">
                <a:solidFill>
                  <a:prstClr val="black"/>
                </a:solidFill>
                <a:latin typeface="Arial" panose="020B0604020202020204" pitchFamily="34" charset="0"/>
                <a:cs typeface="Arial" panose="020B0604020202020204" pitchFamily="34" charset="0"/>
              </a:rPr>
              <a:t> the blank (requiring no special skills or machinery) before exporting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186097" y="4881793"/>
            <a:ext cx="229525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processes undertaken in the UK fall under </a:t>
            </a:r>
            <a:r>
              <a:rPr lang="en-GB" sz="1200" b="1">
                <a:solidFill>
                  <a:prstClr val="black"/>
                </a:solidFill>
                <a:latin typeface="Arial" panose="020B0604020202020204" pitchFamily="34" charset="0"/>
                <a:cs typeface="Arial" panose="020B0604020202020204" pitchFamily="34" charset="0"/>
              </a:rPr>
              <a:t>‘insufficient production’</a:t>
            </a:r>
            <a:r>
              <a:rPr lang="en-GB" sz="1200">
                <a:solidFill>
                  <a:prstClr val="black"/>
                </a:solidFill>
                <a:latin typeface="Arial" panose="020B0604020202020204" pitchFamily="34" charset="0"/>
                <a:cs typeface="Arial" panose="020B0604020202020204" pitchFamily="34" charset="0"/>
              </a:rPr>
              <a: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finished product will face a tariff upon export to the EU</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617064" y="1711928"/>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821385" y="100659"/>
            <a:ext cx="10418606" cy="816478"/>
          </a:xfrm>
        </p:spPr>
        <p:txBody>
          <a:bodyPr rtlCol="0">
            <a:noAutofit/>
          </a:bodyPr>
          <a:lstStyle/>
          <a:p>
            <a:pPr algn="l">
              <a:defRPr/>
            </a:pPr>
            <a:r>
              <a:rPr lang="en-GB" sz="1200" b="1">
                <a:solidFill>
                  <a:srgbClr val="0070C0"/>
                </a:solidFill>
                <a:latin typeface="Arial"/>
                <a:cs typeface="Arial"/>
              </a:rPr>
              <a:t>Ceramics: Re-exporting EU goods using cumulation and insufficient production </a:t>
            </a:r>
            <a:endParaRPr lang="en-GB" sz="1200" b="1">
              <a:solidFill>
                <a:srgbClr val="0070C0"/>
              </a:solidFill>
              <a:latin typeface="Arial"/>
              <a:ea typeface="+mn-lt"/>
              <a:cs typeface="Arial"/>
            </a:endParaRP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Under the UK-EU TCA, UK manufacturers can use EU materials and processing to meet a rule of origin. This is known as bilateral cumulation. </a:t>
            </a: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There must still be a qualifying level of production in the UK to export these goods to the EU tariff-free. </a:t>
            </a: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UK processing on the EU product must go beyond the list of ‘insufficient production’ processes in the TCA, e.g. ‘simple painting or polishing’</a:t>
            </a:r>
          </a:p>
          <a:p>
            <a:pPr algn="l">
              <a:defRPr/>
            </a:pPr>
            <a:endParaRPr lang="en-GB" sz="1200">
              <a:latin typeface="Arial" panose="020B0604020202020204" pitchFamily="34" charset="0"/>
              <a:cs typeface="Arial" panose="020B0604020202020204" pitchFamily="34" charset="0"/>
            </a:endParaRPr>
          </a:p>
          <a:p>
            <a:pPr algn="l">
              <a:defRPr/>
            </a:pPr>
            <a:r>
              <a:rPr lang="en-GB" sz="1080">
                <a:solidFill>
                  <a:srgbClr val="00AF41"/>
                </a:solidFill>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82CCC66-0AEB-4BD0-A7D5-1A02DA702CFF}"/>
              </a:ext>
            </a:extLst>
          </p:cNvPr>
          <p:cNvSpPr txBox="1"/>
          <p:nvPr/>
        </p:nvSpPr>
        <p:spPr>
          <a:xfrm>
            <a:off x="1382404" y="2620886"/>
            <a:ext cx="1474410" cy="1412694"/>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a:t>
            </a:r>
            <a:r>
              <a:rPr lang="en-GB" sz="1200" b="1">
                <a:solidFill>
                  <a:prstClr val="black"/>
                </a:solidFill>
                <a:latin typeface="Arial"/>
                <a:cs typeface="Arial"/>
              </a:rPr>
              <a:t>blank item from Spain</a:t>
            </a:r>
            <a:r>
              <a:rPr lang="en-GB" sz="1200">
                <a:solidFill>
                  <a:prstClr val="black"/>
                </a:solidFill>
                <a:latin typeface="Arial"/>
                <a:cs typeface="Arial"/>
              </a:rPr>
              <a:t>.</a:t>
            </a:r>
          </a:p>
          <a:p>
            <a:pPr algn="ctr" defTabSz="855878">
              <a:defRPr/>
            </a:pPr>
            <a:endParaRPr lang="en-GB" sz="1200">
              <a:solidFill>
                <a:prstClr val="black"/>
              </a:solidFill>
              <a:latin typeface="Arial"/>
              <a:cs typeface="Arial"/>
            </a:endParaRPr>
          </a:p>
          <a:p>
            <a:pPr algn="ctr" defTabSz="855878">
              <a:defRPr/>
            </a:pPr>
            <a:r>
              <a:rPr lang="en-GB" sz="1200">
                <a:solidFill>
                  <a:prstClr val="black"/>
                </a:solidFill>
                <a:latin typeface="Arial"/>
                <a:cs typeface="Arial"/>
              </a:rPr>
              <a:t> The blank is </a:t>
            </a:r>
            <a:r>
              <a:rPr lang="en-GB" sz="1200" b="1">
                <a:solidFill>
                  <a:prstClr val="black"/>
                </a:solidFill>
                <a:latin typeface="Arial"/>
                <a:cs typeface="Arial"/>
              </a:rPr>
              <a:t>EU originating.</a:t>
            </a:r>
          </a:p>
          <a:p>
            <a:pPr algn="ctr" defTabSz="855878">
              <a:defRPr/>
            </a:pPr>
            <a:endParaRPr lang="en-GB" sz="126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100303" y="4315900"/>
            <a:ext cx="475200" cy="481922"/>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440">
              <a:ln>
                <a:solidFill>
                  <a:srgbClr val="FF0000"/>
                </a:solidFill>
              </a:ln>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75257F75-024F-E243-B482-0C4E129F24D7}"/>
              </a:ext>
            </a:extLst>
          </p:cNvPr>
          <p:cNvSpPr txBox="1"/>
          <p:nvPr/>
        </p:nvSpPr>
        <p:spPr>
          <a:xfrm>
            <a:off x="1351667" y="4867310"/>
            <a:ext cx="1492108" cy="1412694"/>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a:t>
            </a:r>
            <a:r>
              <a:rPr lang="en-GB" sz="1200" b="1">
                <a:solidFill>
                  <a:prstClr val="black"/>
                </a:solidFill>
                <a:latin typeface="Arial"/>
                <a:cs typeface="Arial"/>
              </a:rPr>
              <a:t>blank item from Spain</a:t>
            </a:r>
            <a:r>
              <a:rPr lang="en-GB" sz="1200">
                <a:solidFill>
                  <a:prstClr val="black"/>
                </a:solidFill>
                <a:latin typeface="Arial"/>
                <a:cs typeface="Arial"/>
              </a:rPr>
              <a:t>.</a:t>
            </a:r>
          </a:p>
          <a:p>
            <a:pPr algn="ctr" defTabSz="855878">
              <a:defRPr/>
            </a:pPr>
            <a:endParaRPr lang="en-GB" sz="1200">
              <a:solidFill>
                <a:prstClr val="black"/>
              </a:solidFill>
              <a:latin typeface="Arial"/>
              <a:cs typeface="Arial"/>
            </a:endParaRPr>
          </a:p>
          <a:p>
            <a:pPr algn="ctr" defTabSz="855878">
              <a:defRPr/>
            </a:pPr>
            <a:r>
              <a:rPr lang="en-GB" sz="1200">
                <a:solidFill>
                  <a:prstClr val="black"/>
                </a:solidFill>
                <a:latin typeface="Arial"/>
                <a:cs typeface="Arial"/>
              </a:rPr>
              <a:t> The blank is EU originating.</a:t>
            </a:r>
          </a:p>
          <a:p>
            <a:pPr algn="ctr" defTabSz="855878">
              <a:defRPr/>
            </a:pPr>
            <a:endParaRPr lang="en-GB" sz="1260">
              <a:solidFill>
                <a:prstClr val="black"/>
              </a:solidFill>
              <a:latin typeface="Arial" panose="020B0604020202020204" pitchFamily="34" charset="0"/>
            </a:endParaRPr>
          </a:p>
        </p:txBody>
      </p:sp>
      <p:pic>
        <p:nvPicPr>
          <p:cNvPr id="5" name="Graphic 4" descr="Plate outline">
            <a:extLst>
              <a:ext uri="{FF2B5EF4-FFF2-40B4-BE49-F238E27FC236}">
                <a16:creationId xmlns:a16="http://schemas.microsoft.com/office/drawing/2014/main" id="{023DA7F7-5462-FA4B-97D8-F5279333672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4411" y="1936541"/>
            <a:ext cx="952019" cy="952019"/>
          </a:xfrm>
          <a:prstGeom prst="rect">
            <a:avLst/>
          </a:prstGeom>
        </p:spPr>
      </p:pic>
      <p:pic>
        <p:nvPicPr>
          <p:cNvPr id="35" name="Graphic 34" descr="Plate outline">
            <a:extLst>
              <a:ext uri="{FF2B5EF4-FFF2-40B4-BE49-F238E27FC236}">
                <a16:creationId xmlns:a16="http://schemas.microsoft.com/office/drawing/2014/main" id="{219E46CA-EF96-7249-BE01-F003B7A4C3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4412" y="4066699"/>
            <a:ext cx="952019" cy="952019"/>
          </a:xfrm>
          <a:prstGeom prst="rect">
            <a:avLst/>
          </a:prstGeom>
        </p:spPr>
      </p:pic>
    </p:spTree>
    <p:extLst>
      <p:ext uri="{BB962C8B-B14F-4D97-AF65-F5344CB8AC3E}">
        <p14:creationId xmlns:p14="http://schemas.microsoft.com/office/powerpoint/2010/main" val="29473570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2EDE3-A015-4170-A47F-49E03AB04C87}"/>
              </a:ext>
            </a:extLst>
          </p:cNvPr>
          <p:cNvSpPr>
            <a:spLocks noGrp="1"/>
          </p:cNvSpPr>
          <p:nvPr>
            <p:ph idx="1"/>
          </p:nvPr>
        </p:nvSpPr>
        <p:spPr/>
        <p:txBody>
          <a:bodyPr vert="horz" lIns="85588" tIns="42794" rIns="85588" bIns="42794" rtlCol="0" anchor="t">
            <a:normAutofit/>
          </a:bodyPr>
          <a:lstStyle/>
          <a:p>
            <a:pPr marL="320802" indent="-320802" fontAlgn="base">
              <a:buClr>
                <a:srgbClr val="FF0000"/>
              </a:buClr>
            </a:pPr>
            <a:r>
              <a:rPr lang="en-GB" sz="2000" b="1">
                <a:solidFill>
                  <a:srgbClr val="12034B"/>
                </a:solidFill>
                <a:latin typeface="Arial" panose="020B0604020202020204" pitchFamily="34" charset="0"/>
                <a:cs typeface="Arial" panose="020B0604020202020204" pitchFamily="34" charset="0"/>
              </a:rPr>
              <a:t>Rules of Origin determine the ‘economic nationality’ of a good</a:t>
            </a:r>
            <a:r>
              <a:rPr lang="en-GB" sz="2000">
                <a:solidFill>
                  <a:srgbClr val="12034B"/>
                </a:solidFill>
                <a:latin typeface="Arial" panose="020B0604020202020204" pitchFamily="34" charset="0"/>
                <a:cs typeface="Arial" panose="020B0604020202020204" pitchFamily="34" charset="0"/>
              </a:rPr>
              <a:t>. They are a standard part of free trade agreements (FTAs).  </a:t>
            </a:r>
          </a:p>
          <a:p>
            <a:pPr marL="320802" indent="-320802" fontAlgn="base">
              <a:buClr>
                <a:srgbClr val="FF0000"/>
              </a:buClr>
            </a:pPr>
            <a:endParaRPr lang="en-GB" sz="2000">
              <a:solidFill>
                <a:srgbClr val="12034B"/>
              </a:solidFill>
              <a:latin typeface="Arial" panose="020B0604020202020204" pitchFamily="34" charset="0"/>
              <a:cs typeface="Arial" panose="020B0604020202020204" pitchFamily="34" charset="0"/>
            </a:endParaRPr>
          </a:p>
          <a:p>
            <a:pPr marL="320802" indent="-320802" fontAlgn="base">
              <a:buClr>
                <a:srgbClr val="FF0000"/>
              </a:buClr>
            </a:pPr>
            <a:r>
              <a:rPr lang="en-GB" sz="2000">
                <a:solidFill>
                  <a:srgbClr val="12034B"/>
                </a:solidFill>
                <a:latin typeface="Arial" panose="020B0604020202020204" pitchFamily="34" charset="0"/>
                <a:cs typeface="Arial" panose="020B0604020202020204" pitchFamily="34" charset="0"/>
              </a:rPr>
              <a:t>Rules of Origin in the UK-EU Trade and Cooperation Agreement ensure that only goods produced in the UK or EU benefit from the zero tariff agreement.</a:t>
            </a:r>
          </a:p>
          <a:p>
            <a:pPr marL="320802" indent="-320802" fontAlgn="base">
              <a:buClr>
                <a:srgbClr val="FF0000"/>
              </a:buClr>
            </a:pPr>
            <a:endParaRPr lang="en-GB" sz="2000">
              <a:solidFill>
                <a:srgbClr val="12034B"/>
              </a:solidFill>
              <a:latin typeface="Arial" panose="020B0604020202020204" pitchFamily="34" charset="0"/>
              <a:cs typeface="Arial" panose="020B0604020202020204" pitchFamily="34" charset="0"/>
            </a:endParaRPr>
          </a:p>
          <a:p>
            <a:pPr marL="320802" indent="-320802" fontAlgn="base">
              <a:buClr>
                <a:srgbClr val="FF0000"/>
              </a:buClr>
            </a:pPr>
            <a:r>
              <a:rPr lang="en-GB" sz="2000">
                <a:solidFill>
                  <a:srgbClr val="12034B"/>
                </a:solidFill>
                <a:latin typeface="Arial" panose="020B0604020202020204" pitchFamily="34" charset="0"/>
                <a:cs typeface="Arial" panose="020B0604020202020204" pitchFamily="34" charset="0"/>
              </a:rPr>
              <a:t>Different goods must comply with different rules. This presentation sets out the types of rules products may need to comply with as well as the documentation required to comply.</a:t>
            </a:r>
          </a:p>
        </p:txBody>
      </p:sp>
      <p:sp>
        <p:nvSpPr>
          <p:cNvPr id="19" name="Slide Number Placeholder 18">
            <a:extLst>
              <a:ext uri="{FF2B5EF4-FFF2-40B4-BE49-F238E27FC236}">
                <a16:creationId xmlns:a16="http://schemas.microsoft.com/office/drawing/2014/main" id="{B05A7597-9C94-4BD0-A1DB-9AE6300BCA13}"/>
              </a:ext>
            </a:extLst>
          </p:cNvPr>
          <p:cNvSpPr>
            <a:spLocks noGrp="1"/>
          </p:cNvSpPr>
          <p:nvPr>
            <p:ph type="sldNum" sz="quarter" idx="4294967295"/>
          </p:nvPr>
        </p:nvSpPr>
        <p:spPr>
          <a:xfrm>
            <a:off x="11666538" y="6334125"/>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3</a:t>
            </a:fld>
            <a:endParaRPr lang="en-GB">
              <a:solidFill>
                <a:schemeClr val="bg1"/>
              </a:solidFill>
              <a:latin typeface="Arial" panose="020B0604020202020204" pitchFamily="34" charset="0"/>
              <a:cs typeface="Arial" panose="020B0604020202020204" pitchFamily="34" charset="0"/>
            </a:endParaRPr>
          </a:p>
        </p:txBody>
      </p:sp>
      <p:sp>
        <p:nvSpPr>
          <p:cNvPr id="13" name="AutoShape 2">
            <a:extLst>
              <a:ext uri="{FF2B5EF4-FFF2-40B4-BE49-F238E27FC236}">
                <a16:creationId xmlns:a16="http://schemas.microsoft.com/office/drawing/2014/main" id="{C9A4A123-A5D5-4CC7-96DD-8AFDBDC33FF4}"/>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77AFD418-F004-014B-9420-2D4C5C913283}"/>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WHAT ARE RULES OF ORIGIN?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30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1"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28382" y="2754203"/>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sp>
        <p:nvSpPr>
          <p:cNvPr id="87" name="TextBox 86">
            <a:extLst>
              <a:ext uri="{FF2B5EF4-FFF2-40B4-BE49-F238E27FC236}">
                <a16:creationId xmlns:a16="http://schemas.microsoft.com/office/drawing/2014/main" id="{31A2DE87-B32C-42AF-B366-8BC527A5DE99}"/>
              </a:ext>
            </a:extLst>
          </p:cNvPr>
          <p:cNvSpPr txBox="1"/>
          <p:nvPr/>
        </p:nvSpPr>
        <p:spPr>
          <a:xfrm>
            <a:off x="8300646" y="2751711"/>
            <a:ext cx="2259182" cy="441403"/>
          </a:xfrm>
          <a:prstGeom prst="rect">
            <a:avLst/>
          </a:prstGeom>
          <a:noFill/>
        </p:spPr>
        <p:txBody>
          <a:bodyPr wrap="square">
            <a:spAutoFit/>
          </a:bodyPr>
          <a:lstStyle/>
          <a:p>
            <a:pPr algn="ctr" defTabSz="740664">
              <a:defRPr/>
            </a:pPr>
            <a:r>
              <a:rPr lang="en-GB" sz="1134" b="1">
                <a:solidFill>
                  <a:prstClr val="black"/>
                </a:solidFill>
                <a:latin typeface="Arial" panose="020B0604020202020204" pitchFamily="34" charset="0"/>
                <a:cs typeface="Arial" panose="020B0604020202020204" pitchFamily="34" charset="0"/>
              </a:rPr>
              <a:t>Does the product qualify for zero tariffs?</a:t>
            </a:r>
          </a:p>
        </p:txBody>
      </p: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076267" y="3270829"/>
            <a:ext cx="603622" cy="51584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95064" y="4241469"/>
            <a:ext cx="2980471" cy="653718"/>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a:t>
            </a:r>
            <a:r>
              <a:rPr lang="en-GB" sz="1200" b="1">
                <a:solidFill>
                  <a:prstClr val="black"/>
                </a:solidFill>
                <a:latin typeface="Arial" panose="020B0604020202020204" pitchFamily="34" charset="0"/>
                <a:cs typeface="Arial" panose="020B0604020202020204" pitchFamily="34" charset="0"/>
              </a:rPr>
              <a:t>‘simply’ hand paints &amp; re-fires</a:t>
            </a:r>
            <a:r>
              <a:rPr lang="en-GB" sz="1200">
                <a:solidFill>
                  <a:prstClr val="black"/>
                </a:solidFill>
                <a:latin typeface="Arial" panose="020B0604020202020204" pitchFamily="34" charset="0"/>
                <a:cs typeface="Arial" panose="020B0604020202020204" pitchFamily="34" charset="0"/>
              </a:rPr>
              <a:t> the blank (requiring no special skills or machinery) before exporting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264574" y="3964470"/>
            <a:ext cx="229525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processes undertaken in the UK fall under </a:t>
            </a:r>
            <a:r>
              <a:rPr lang="en-GB" sz="1200" b="1">
                <a:solidFill>
                  <a:prstClr val="black"/>
                </a:solidFill>
                <a:latin typeface="Arial" panose="020B0604020202020204" pitchFamily="34" charset="0"/>
                <a:cs typeface="Arial" panose="020B0604020202020204" pitchFamily="34" charset="0"/>
              </a:rPr>
              <a:t>‘insufficient production’</a:t>
            </a:r>
            <a:r>
              <a:rPr lang="en-GB" sz="1200">
                <a:solidFill>
                  <a:prstClr val="black"/>
                </a:solidFill>
                <a:latin typeface="Arial" panose="020B0604020202020204" pitchFamily="34" charset="0"/>
                <a:cs typeface="Arial" panose="020B0604020202020204" pitchFamily="34" charset="0"/>
              </a:rPr>
              <a: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finished product will face a tariff upon export to the EU</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710649" y="2754204"/>
            <a:ext cx="895114"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821385" y="100659"/>
            <a:ext cx="10418606" cy="816478"/>
          </a:xfrm>
        </p:spPr>
        <p:txBody>
          <a:bodyPr rtlCol="0">
            <a:noAutofit/>
          </a:bodyPr>
          <a:lstStyle/>
          <a:p>
            <a:pPr algn="l">
              <a:defRPr/>
            </a:pPr>
            <a:r>
              <a:rPr lang="en-GB" sz="1200" b="1">
                <a:solidFill>
                  <a:srgbClr val="0070C0"/>
                </a:solidFill>
                <a:latin typeface="Arial"/>
                <a:cs typeface="Arial"/>
              </a:rPr>
              <a:t>Ceramics: Importing </a:t>
            </a:r>
            <a:r>
              <a:rPr lang="en-GB" sz="1200" b="1" err="1">
                <a:solidFill>
                  <a:srgbClr val="0070C0"/>
                </a:solidFill>
                <a:latin typeface="Arial"/>
                <a:cs typeface="Arial"/>
              </a:rPr>
              <a:t>RoW</a:t>
            </a:r>
            <a:r>
              <a:rPr lang="en-GB" sz="1200" b="1">
                <a:solidFill>
                  <a:srgbClr val="0070C0"/>
                </a:solidFill>
                <a:latin typeface="Arial"/>
                <a:cs typeface="Arial"/>
              </a:rPr>
              <a:t> (Rest of World) goods &amp; using insufficient production </a:t>
            </a:r>
            <a:endParaRPr lang="en-GB" sz="1200" b="1">
              <a:solidFill>
                <a:srgbClr val="0070C0"/>
              </a:solidFill>
              <a:latin typeface="Arial"/>
              <a:ea typeface="+mn-lt"/>
              <a:cs typeface="Arial"/>
            </a:endParaRP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Under the UK-EU TCA, UK manufacturers can use EU materials and processing to meet a rule of origin. This is known as bilateral cumulation. </a:t>
            </a: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There must still be a qualifying level of production in the UK to export these goods to the EU tariff-free. </a:t>
            </a:r>
          </a:p>
          <a:p>
            <a:pPr marL="342900" indent="-342900" algn="l">
              <a:buFont typeface="Arial" panose="020B0604020202020204" pitchFamily="34" charset="0"/>
              <a:buChar char="•"/>
              <a:defRPr/>
            </a:pPr>
            <a:r>
              <a:rPr lang="en-GB" sz="1200">
                <a:latin typeface="Arial" panose="020B0604020202020204" pitchFamily="34" charset="0"/>
                <a:cs typeface="Arial" panose="020B0604020202020204" pitchFamily="34" charset="0"/>
              </a:rPr>
              <a:t>UK processing on the </a:t>
            </a:r>
            <a:r>
              <a:rPr lang="en-GB" sz="1200" err="1">
                <a:latin typeface="Arial" panose="020B0604020202020204" pitchFamily="34" charset="0"/>
                <a:cs typeface="Arial" panose="020B0604020202020204" pitchFamily="34" charset="0"/>
              </a:rPr>
              <a:t>RoW</a:t>
            </a:r>
            <a:r>
              <a:rPr lang="en-GB" sz="1200">
                <a:latin typeface="Arial" panose="020B0604020202020204" pitchFamily="34" charset="0"/>
                <a:cs typeface="Arial" panose="020B0604020202020204" pitchFamily="34" charset="0"/>
              </a:rPr>
              <a:t> product must go beyond the list of ‘insufficient production’ processes in the TCA, e.g. ‘simple painting or polishing’</a:t>
            </a:r>
          </a:p>
          <a:p>
            <a:pPr algn="l">
              <a:defRPr/>
            </a:pPr>
            <a:endParaRPr lang="en-GB" sz="1200">
              <a:latin typeface="Arial" panose="020B0604020202020204" pitchFamily="34" charset="0"/>
              <a:cs typeface="Arial" panose="020B0604020202020204" pitchFamily="34" charset="0"/>
            </a:endParaRPr>
          </a:p>
          <a:p>
            <a:pPr algn="l">
              <a:defRPr/>
            </a:pPr>
            <a:r>
              <a:rPr lang="en-GB" sz="1080">
                <a:solidFill>
                  <a:srgbClr val="00AF41"/>
                </a:solidFill>
                <a:latin typeface="Arial" panose="020B0604020202020204" pitchFamily="34" charset="0"/>
                <a:cs typeface="Arial" panose="020B0604020202020204" pitchFamily="34" charset="0"/>
              </a:rPr>
              <a:t> </a:t>
            </a:r>
          </a:p>
        </p:txBody>
      </p:sp>
      <p:sp>
        <p:nvSpPr>
          <p:cNvPr id="39" name="TextBox 38">
            <a:extLst>
              <a:ext uri="{FF2B5EF4-FFF2-40B4-BE49-F238E27FC236}">
                <a16:creationId xmlns:a16="http://schemas.microsoft.com/office/drawing/2014/main" id="{282CCC66-0AEB-4BD0-A7D5-1A02DA702CFF}"/>
              </a:ext>
            </a:extLst>
          </p:cNvPr>
          <p:cNvSpPr txBox="1"/>
          <p:nvPr/>
        </p:nvSpPr>
        <p:spPr>
          <a:xfrm>
            <a:off x="1397191" y="4004761"/>
            <a:ext cx="1474410" cy="1597360"/>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a:t>
            </a:r>
            <a:r>
              <a:rPr lang="en-GB" sz="1200" b="1">
                <a:solidFill>
                  <a:prstClr val="black"/>
                </a:solidFill>
                <a:latin typeface="Arial"/>
                <a:cs typeface="Arial"/>
              </a:rPr>
              <a:t>blank item from China</a:t>
            </a:r>
            <a:r>
              <a:rPr lang="en-GB" sz="1200">
                <a:solidFill>
                  <a:prstClr val="black"/>
                </a:solidFill>
                <a:latin typeface="Arial"/>
                <a:cs typeface="Arial"/>
              </a:rPr>
              <a:t>.</a:t>
            </a:r>
          </a:p>
          <a:p>
            <a:pPr algn="ctr" defTabSz="855878">
              <a:defRPr/>
            </a:pPr>
            <a:endParaRPr lang="en-GB" sz="1200">
              <a:solidFill>
                <a:prstClr val="black"/>
              </a:solidFill>
              <a:latin typeface="Arial"/>
              <a:cs typeface="Arial"/>
            </a:endParaRPr>
          </a:p>
          <a:p>
            <a:pPr algn="ctr" defTabSz="855878">
              <a:defRPr/>
            </a:pPr>
            <a:r>
              <a:rPr lang="en-GB" sz="1200">
                <a:solidFill>
                  <a:prstClr val="black"/>
                </a:solidFill>
                <a:latin typeface="Arial"/>
                <a:cs typeface="Arial"/>
              </a:rPr>
              <a:t> The blank is </a:t>
            </a:r>
            <a:r>
              <a:rPr lang="en-GB" sz="1200" b="1">
                <a:solidFill>
                  <a:prstClr val="black"/>
                </a:solidFill>
                <a:latin typeface="Arial"/>
                <a:cs typeface="Arial"/>
              </a:rPr>
              <a:t>3</a:t>
            </a:r>
            <a:r>
              <a:rPr lang="en-GB" sz="1200" b="1" baseline="30000">
                <a:solidFill>
                  <a:prstClr val="black"/>
                </a:solidFill>
                <a:latin typeface="Arial"/>
                <a:cs typeface="Arial"/>
              </a:rPr>
              <a:t>rd</a:t>
            </a:r>
            <a:r>
              <a:rPr lang="en-GB" sz="1200" b="1">
                <a:solidFill>
                  <a:prstClr val="black"/>
                </a:solidFill>
                <a:latin typeface="Arial"/>
                <a:cs typeface="Arial"/>
              </a:rPr>
              <a:t> Country Originating.</a:t>
            </a:r>
          </a:p>
          <a:p>
            <a:pPr algn="ctr" defTabSz="855878">
              <a:defRPr/>
            </a:pPr>
            <a:endParaRPr lang="en-GB" sz="126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114856" y="3287793"/>
            <a:ext cx="475200" cy="481922"/>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44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5" name="Graphic 4" descr="Plate outline">
            <a:extLst>
              <a:ext uri="{FF2B5EF4-FFF2-40B4-BE49-F238E27FC236}">
                <a16:creationId xmlns:a16="http://schemas.microsoft.com/office/drawing/2014/main" id="{023DA7F7-5462-FA4B-97D8-F527933367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44119" y="3052743"/>
            <a:ext cx="952019" cy="952019"/>
          </a:xfrm>
          <a:prstGeom prst="rect">
            <a:avLst/>
          </a:prstGeom>
        </p:spPr>
      </p:pic>
    </p:spTree>
    <p:extLst>
      <p:ext uri="{BB962C8B-B14F-4D97-AF65-F5344CB8AC3E}">
        <p14:creationId xmlns:p14="http://schemas.microsoft.com/office/powerpoint/2010/main" val="24464636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55772E32-2543-4A42-B8D1-9EF5A3864584}"/>
              </a:ext>
            </a:extLst>
          </p:cNvPr>
          <p:cNvSpPr txBox="1"/>
          <p:nvPr/>
        </p:nvSpPr>
        <p:spPr>
          <a:xfrm>
            <a:off x="4253330" y="2583307"/>
            <a:ext cx="256652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puts the mug and spoon together as a set.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All of the component parts are UK originating (they all meet their individual product specific rules).</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186097" y="2623714"/>
            <a:ext cx="2295254" cy="46905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set qualifies for tariff-free access.</a:t>
            </a: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7431" y="1993812"/>
            <a:ext cx="483058" cy="412814"/>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37190" y="4475113"/>
            <a:ext cx="483058" cy="412814"/>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4220254" y="4897062"/>
            <a:ext cx="2980471"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puts the mug and spoon together as a set.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Chinese originating spoon is worth 10% of the ex-works price of the set. The rest of the set is UK originating.</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186097" y="4881793"/>
            <a:ext cx="2295254"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Because the non-originating parts of the set are worth less than 15% of the ex-works value of the full set, the set qualifies for tariff-free access.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665985" y="126374"/>
            <a:ext cx="9741217" cy="816478"/>
          </a:xfrm>
        </p:spPr>
        <p:txBody>
          <a:bodyPr rtlCol="0">
            <a:noAutofit/>
          </a:bodyPr>
          <a:lstStyle/>
          <a:p>
            <a:pPr algn="l">
              <a:defRPr/>
            </a:pPr>
            <a:r>
              <a:rPr lang="en-GB" sz="1260" b="1">
                <a:solidFill>
                  <a:srgbClr val="0070C0"/>
                </a:solidFill>
                <a:latin typeface="Arial" panose="020B0604020202020204" pitchFamily="34" charset="0"/>
                <a:cs typeface="Arial" panose="020B0604020202020204" pitchFamily="34" charset="0"/>
              </a:rPr>
              <a:t>Ceramics: Sets</a:t>
            </a:r>
            <a:endParaRPr lang="en-GB" sz="1260" b="1">
              <a:solidFill>
                <a:srgbClr val="0070C0"/>
              </a:solidFill>
              <a:latin typeface="Arial" panose="020B0604020202020204" pitchFamily="34" charset="0"/>
              <a:ea typeface="+mn-lt"/>
              <a:cs typeface="Arial" panose="020B0604020202020204" pitchFamily="34" charset="0"/>
            </a:endParaRPr>
          </a:p>
          <a:p>
            <a:pPr marL="342900" indent="-342900" algn="l">
              <a:buFont typeface="Arial" panose="020B0604020202020204" pitchFamily="34" charset="0"/>
              <a:buChar char="•"/>
            </a:pPr>
            <a:r>
              <a:rPr lang="en-GB" sz="1260">
                <a:latin typeface="Arial" panose="020B0604020202020204" pitchFamily="34" charset="0"/>
                <a:cs typeface="Arial" panose="020B0604020202020204" pitchFamily="34" charset="0"/>
              </a:rPr>
              <a:t>To export a set tariff-free, the TCA states that all of the products within that set must originate.</a:t>
            </a:r>
          </a:p>
          <a:p>
            <a:pPr marL="342900" indent="-342900" algn="l">
              <a:buFont typeface="Arial" panose="020B0604020202020204" pitchFamily="34" charset="0"/>
              <a:buChar char="•"/>
            </a:pPr>
            <a:r>
              <a:rPr lang="en-GB" sz="1260">
                <a:latin typeface="Arial" panose="020B0604020202020204" pitchFamily="34" charset="0"/>
                <a:cs typeface="Arial" panose="020B0604020202020204" pitchFamily="34" charset="0"/>
              </a:rPr>
              <a:t>However, if the value of the non-originating (non-UK or EU originating) materials in the set make up no more than 15% of the ex-works value of the set, the whole set can be considered originating </a:t>
            </a:r>
          </a:p>
          <a:p>
            <a:br>
              <a:rPr lang="en-GB" sz="1080">
                <a:latin typeface="Arial" panose="020B0604020202020204" pitchFamily="34" charset="0"/>
                <a:cs typeface="Arial" panose="020B0604020202020204" pitchFamily="34" charset="0"/>
              </a:rPr>
            </a:br>
            <a:endParaRPr lang="en-GB" sz="1200">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225634" y="2643186"/>
            <a:ext cx="1761661" cy="1311128"/>
          </a:xfrm>
          <a:prstGeom prst="rect">
            <a:avLst/>
          </a:prstGeom>
          <a:noFill/>
        </p:spPr>
        <p:txBody>
          <a:bodyPr wrap="square" lIns="109728" tIns="54864" rIns="109728" bIns="54864" rtlCol="0" anchor="t">
            <a:spAutoFit/>
          </a:bodyPr>
          <a:lstStyle/>
          <a:p>
            <a:pPr algn="ctr" defTabSz="855878">
              <a:defRPr/>
            </a:pPr>
            <a:r>
              <a:rPr lang="en-GB" sz="1080">
                <a:solidFill>
                  <a:prstClr val="black"/>
                </a:solidFill>
                <a:latin typeface="Arial"/>
                <a:cs typeface="Arial"/>
              </a:rPr>
              <a:t>UK company purchases a mug (HS 6911) and a </a:t>
            </a:r>
            <a:r>
              <a:rPr lang="en-GB" sz="1200">
                <a:solidFill>
                  <a:prstClr val="black"/>
                </a:solidFill>
                <a:latin typeface="Arial" panose="020B0604020202020204" pitchFamily="34" charset="0"/>
                <a:cs typeface="Arial" panose="020B0604020202020204" pitchFamily="34" charset="0"/>
              </a:rPr>
              <a:t>spoon (8215)</a:t>
            </a:r>
          </a:p>
          <a:p>
            <a:pPr algn="ctr" defTabSz="855878">
              <a:defRPr/>
            </a:pPr>
            <a:endParaRPr lang="en-GB" sz="1080">
              <a:solidFill>
                <a:prstClr val="black"/>
              </a:solidFill>
              <a:latin typeface="Arial" panose="020B0604020202020204" pitchFamily="34" charset="0"/>
              <a:cs typeface="Arial"/>
            </a:endParaRPr>
          </a:p>
          <a:p>
            <a:pPr algn="ctr" defTabSz="855878">
              <a:defRPr/>
            </a:pPr>
            <a:r>
              <a:rPr lang="en-GB" sz="1080">
                <a:solidFill>
                  <a:prstClr val="black"/>
                </a:solidFill>
                <a:latin typeface="Arial" panose="020B0604020202020204" pitchFamily="34" charset="0"/>
                <a:cs typeface="Arial"/>
              </a:rPr>
              <a:t>Both the mug and the spoon originate in the UK</a:t>
            </a:r>
            <a:r>
              <a:rPr lang="en-GB" sz="1200">
                <a:solidFill>
                  <a:prstClr val="black"/>
                </a:solidFill>
                <a:latin typeface="Arial" panose="020B0604020202020204" pitchFamily="34" charset="0"/>
                <a:cs typeface="Arial"/>
              </a:rPr>
              <a:t>.</a:t>
            </a:r>
            <a:endParaRPr lang="en-GB" sz="1200">
              <a:solidFill>
                <a:prstClr val="black"/>
              </a:solidFill>
              <a:latin typeface="Arial"/>
              <a:cs typeface="Arial"/>
            </a:endParaRPr>
          </a:p>
        </p:txBody>
      </p:sp>
      <p:pic>
        <p:nvPicPr>
          <p:cNvPr id="3" name="Graphic 2" descr="Coffee outline">
            <a:extLst>
              <a:ext uri="{FF2B5EF4-FFF2-40B4-BE49-F238E27FC236}">
                <a16:creationId xmlns:a16="http://schemas.microsoft.com/office/drawing/2014/main" id="{C10D2CD1-8B02-034F-8BC6-09E91E7A9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17139" y="1973405"/>
            <a:ext cx="680447" cy="680447"/>
          </a:xfrm>
          <a:prstGeom prst="rect">
            <a:avLst/>
          </a:prstGeom>
        </p:spPr>
      </p:pic>
      <p:pic>
        <p:nvPicPr>
          <p:cNvPr id="5" name="Graphic 4" descr="Spoon outline">
            <a:extLst>
              <a:ext uri="{FF2B5EF4-FFF2-40B4-BE49-F238E27FC236}">
                <a16:creationId xmlns:a16="http://schemas.microsoft.com/office/drawing/2014/main" id="{804CFEAA-E3EC-2D4E-A714-97D60806A7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80624" y="2177209"/>
            <a:ext cx="479318" cy="479318"/>
          </a:xfrm>
          <a:prstGeom prst="rect">
            <a:avLst/>
          </a:prstGeom>
        </p:spPr>
      </p:pic>
      <p:pic>
        <p:nvPicPr>
          <p:cNvPr id="34" name="Graphic 33" descr="Coffee outline">
            <a:extLst>
              <a:ext uri="{FF2B5EF4-FFF2-40B4-BE49-F238E27FC236}">
                <a16:creationId xmlns:a16="http://schemas.microsoft.com/office/drawing/2014/main" id="{600528DA-4C41-E248-B9CD-3B13AE70797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72951" y="4116293"/>
            <a:ext cx="680447" cy="680447"/>
          </a:xfrm>
          <a:prstGeom prst="rect">
            <a:avLst/>
          </a:prstGeom>
        </p:spPr>
      </p:pic>
      <p:pic>
        <p:nvPicPr>
          <p:cNvPr id="35" name="Graphic 34" descr="Spoon outline">
            <a:extLst>
              <a:ext uri="{FF2B5EF4-FFF2-40B4-BE49-F238E27FC236}">
                <a16:creationId xmlns:a16="http://schemas.microsoft.com/office/drawing/2014/main" id="{F59EF794-87B1-D94C-B2D0-759095D367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36436" y="4320097"/>
            <a:ext cx="479318" cy="479318"/>
          </a:xfrm>
          <a:prstGeom prst="rect">
            <a:avLst/>
          </a:prstGeom>
        </p:spPr>
      </p:pic>
      <p:sp>
        <p:nvSpPr>
          <p:cNvPr id="41" name="TextBox 40">
            <a:extLst>
              <a:ext uri="{FF2B5EF4-FFF2-40B4-BE49-F238E27FC236}">
                <a16:creationId xmlns:a16="http://schemas.microsoft.com/office/drawing/2014/main" id="{0709F319-A87F-EE4E-84BB-9FB0B40F6261}"/>
              </a:ext>
            </a:extLst>
          </p:cNvPr>
          <p:cNvSpPr txBox="1"/>
          <p:nvPr/>
        </p:nvSpPr>
        <p:spPr>
          <a:xfrm>
            <a:off x="1279293" y="4841573"/>
            <a:ext cx="1691288" cy="1274195"/>
          </a:xfrm>
          <a:prstGeom prst="rect">
            <a:avLst/>
          </a:prstGeom>
          <a:noFill/>
        </p:spPr>
        <p:txBody>
          <a:bodyPr wrap="square" lIns="109728" tIns="54864" rIns="109728" bIns="54864" rtlCol="0" anchor="t">
            <a:spAutoFit/>
          </a:bodyPr>
          <a:lstStyle/>
          <a:p>
            <a:pPr algn="ctr" defTabSz="855878">
              <a:defRPr/>
            </a:pPr>
            <a:r>
              <a:rPr lang="en-GB" sz="1080">
                <a:solidFill>
                  <a:prstClr val="black"/>
                </a:solidFill>
                <a:latin typeface="Arial"/>
                <a:cs typeface="Arial"/>
              </a:rPr>
              <a:t>UK company purchases a mug (HS 6911) and a spoon </a:t>
            </a:r>
            <a:r>
              <a:rPr lang="en-GB" sz="1080">
                <a:solidFill>
                  <a:prstClr val="black"/>
                </a:solidFill>
                <a:latin typeface="Arial" panose="020B0604020202020204" pitchFamily="34" charset="0"/>
                <a:cs typeface="Arial" panose="020B0604020202020204" pitchFamily="34" charset="0"/>
              </a:rPr>
              <a:t>(8215)</a:t>
            </a:r>
            <a:endParaRPr lang="en-GB" sz="1080">
              <a:solidFill>
                <a:prstClr val="black"/>
              </a:solidFill>
              <a:latin typeface="Arial" panose="020B0604020202020204" pitchFamily="34" charset="0"/>
            </a:endParaRPr>
          </a:p>
          <a:p>
            <a:pPr algn="ctr" defTabSz="855878">
              <a:defRPr/>
            </a:pPr>
            <a:endParaRPr lang="en-GB" sz="1080">
              <a:solidFill>
                <a:prstClr val="black"/>
              </a:solidFill>
              <a:latin typeface="Arial" panose="020B0604020202020204" pitchFamily="34" charset="0"/>
              <a:cs typeface="Arial"/>
            </a:endParaRPr>
          </a:p>
          <a:p>
            <a:pPr algn="ctr" defTabSz="855878">
              <a:defRPr/>
            </a:pPr>
            <a:r>
              <a:rPr lang="en-GB" sz="1080">
                <a:solidFill>
                  <a:prstClr val="black"/>
                </a:solidFill>
                <a:latin typeface="Arial" panose="020B0604020202020204" pitchFamily="34" charset="0"/>
                <a:cs typeface="Arial"/>
              </a:rPr>
              <a:t>The mug originates in the UK but the spoon is Chinese.</a:t>
            </a:r>
            <a:endParaRPr lang="en-GB" sz="1080">
              <a:solidFill>
                <a:prstClr val="black"/>
              </a:solidFill>
              <a:latin typeface="Arial"/>
              <a:cs typeface="Arial"/>
            </a:endParaRPr>
          </a:p>
        </p:txBody>
      </p:sp>
      <p:sp>
        <p:nvSpPr>
          <p:cNvPr id="42" name="TextBox 41">
            <a:extLst>
              <a:ext uri="{FF2B5EF4-FFF2-40B4-BE49-F238E27FC236}">
                <a16:creationId xmlns:a16="http://schemas.microsoft.com/office/drawing/2014/main" id="{62055EBA-7812-AF46-B1A4-1C59484C2892}"/>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45" name="TextBox 44">
            <a:extLst>
              <a:ext uri="{FF2B5EF4-FFF2-40B4-BE49-F238E27FC236}">
                <a16:creationId xmlns:a16="http://schemas.microsoft.com/office/drawing/2014/main" id="{C16E2FEC-CBB5-EA40-913A-15CAC284B64C}"/>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49" name="TextBox 48">
            <a:extLst>
              <a:ext uri="{FF2B5EF4-FFF2-40B4-BE49-F238E27FC236}">
                <a16:creationId xmlns:a16="http://schemas.microsoft.com/office/drawing/2014/main" id="{A274EB53-DCF0-D749-8C8F-F675C2D104E8}"/>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pic>
        <p:nvPicPr>
          <p:cNvPr id="50" name="Graphic 24" descr="Checkmark">
            <a:extLst>
              <a:ext uri="{FF2B5EF4-FFF2-40B4-BE49-F238E27FC236}">
                <a16:creationId xmlns:a16="http://schemas.microsoft.com/office/drawing/2014/main" id="{DAF64559-6E7F-944C-BFDC-F0A49FA57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606" y="4238068"/>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2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253332" y="2580664"/>
            <a:ext cx="256652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manufactures a rear-view mirror (HS 7009) from the imported Chinese silica sand (HS 2505)</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mirror is exported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7896195" y="2559169"/>
            <a:ext cx="3070414"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non-originating silica sand is classified under a different HS heading to the final mirror.</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qualifies under the ‘change in tariff heading’ rule. The mirror can be exported tariff-free.</a:t>
            </a: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4347593"/>
            <a:ext cx="587484" cy="50205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4072863" y="4986118"/>
            <a:ext cx="2980471" cy="83838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attaches a wooden handle to the mug.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mug is exported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7872352" y="4721528"/>
            <a:ext cx="3094256"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imported non-originating product is classified in the same HS heading as the exported product.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UK processing does not meet the ‘change in tariff heading’ rule. The product would face a tariff upon export to the EU.  </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692490" y="160615"/>
            <a:ext cx="9741217" cy="816478"/>
          </a:xfrm>
        </p:spPr>
        <p:txBody>
          <a:bodyPr rtlCol="0">
            <a:normAutofit fontScale="25000" lnSpcReduction="20000"/>
          </a:bodyPr>
          <a:lstStyle/>
          <a:p>
            <a:pPr algn="l">
              <a:defRPr/>
            </a:pPr>
            <a:r>
              <a:rPr lang="en-GB" sz="5280" b="1">
                <a:solidFill>
                  <a:srgbClr val="0070C0"/>
                </a:solidFill>
                <a:latin typeface="Arial"/>
                <a:cs typeface="Arial"/>
              </a:rPr>
              <a:t>Glass and Glassware (HS Chapter 70): Change in Tariff Heading (CTH) rule</a:t>
            </a:r>
            <a:endParaRPr lang="en-GB" sz="5280">
              <a:solidFill>
                <a:srgbClr val="0070C0"/>
              </a:solidFill>
              <a:latin typeface="Calibri"/>
              <a:cs typeface="Calibri"/>
            </a:endParaRP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The product specific rule for most glass and glassware (products classified in HS Chapter 70) is a </a:t>
            </a:r>
            <a:r>
              <a:rPr lang="en-GB" sz="5280" b="1">
                <a:latin typeface="Arial" panose="020B0604020202020204" pitchFamily="34" charset="0"/>
                <a:cs typeface="Arial" panose="020B0604020202020204" pitchFamily="34" charset="0"/>
              </a:rPr>
              <a:t>Change in Tariff Heading</a:t>
            </a:r>
            <a:r>
              <a:rPr lang="en-GB" sz="5280">
                <a:latin typeface="Arial" panose="020B0604020202020204" pitchFamily="34" charset="0"/>
                <a:cs typeface="Arial" panose="020B0604020202020204" pitchFamily="34" charset="0"/>
              </a:rPr>
              <a:t> (4 digit HS code) or a Maximum 50% non-originating material. This means you can choose the option that best suits your supply chain or business model.</a:t>
            </a: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For example, if manufacturing a drinking glass (HS 7013), any non-originating (non-UK or EU originating) materials used in the production of the glass must be classified in a heading other than 7013. </a:t>
            </a:r>
          </a:p>
          <a:p>
            <a:br>
              <a:rPr lang="en-GB" sz="4800"/>
            </a:br>
            <a:br>
              <a:rPr lang="en-GB" sz="1920"/>
            </a:br>
            <a:endParaRPr lang="en-GB">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424076" y="2739804"/>
            <a:ext cx="1385456" cy="1228028"/>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silica sand from China (HS heading 2505)</a:t>
            </a:r>
          </a:p>
          <a:p>
            <a:pPr algn="ctr" defTabSz="855878">
              <a:defRPr/>
            </a:pP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1305144" y="5076124"/>
            <a:ext cx="1419110" cy="1034129"/>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drinking glass from China (HS heading 6911)</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035620" y="421625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5" name="Graphic 4" descr="Stacked Rocks outline">
            <a:extLst>
              <a:ext uri="{FF2B5EF4-FFF2-40B4-BE49-F238E27FC236}">
                <a16:creationId xmlns:a16="http://schemas.microsoft.com/office/drawing/2014/main" id="{D46B5E21-5A2B-0340-8DD5-83E3075795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7626" y="1906738"/>
            <a:ext cx="862772" cy="862772"/>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5E583778-AB35-3F4A-98B8-FEEF0E011BE3}"/>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1926482"/>
            <a:ext cx="587484" cy="502056"/>
          </a:xfrm>
          <a:prstGeom prst="rect">
            <a:avLst/>
          </a:prstGeom>
        </p:spPr>
      </p:pic>
      <p:pic>
        <p:nvPicPr>
          <p:cNvPr id="4" name="Graphic 3" descr="Wine outline">
            <a:extLst>
              <a:ext uri="{FF2B5EF4-FFF2-40B4-BE49-F238E27FC236}">
                <a16:creationId xmlns:a16="http://schemas.microsoft.com/office/drawing/2014/main" id="{FBB4607D-9AE9-6641-A18B-22B2EB9AD83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99374" y="3975187"/>
            <a:ext cx="1097280" cy="1097280"/>
          </a:xfrm>
          <a:prstGeom prst="rect">
            <a:avLst/>
          </a:prstGeom>
        </p:spPr>
      </p:pic>
    </p:spTree>
    <p:extLst>
      <p:ext uri="{BB962C8B-B14F-4D97-AF65-F5344CB8AC3E}">
        <p14:creationId xmlns:p14="http://schemas.microsoft.com/office/powerpoint/2010/main" val="3960463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3834649" y="2622510"/>
            <a:ext cx="3456895"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manufactures a drinking glass from the imported Turkish soda ash. UK manufacturing and parts are worth £15 and the final ex-works price is £25.</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mirror is exported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7796594" y="2530176"/>
            <a:ext cx="3070414"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b="1">
                <a:solidFill>
                  <a:prstClr val="black"/>
                </a:solidFill>
                <a:latin typeface="Arial" panose="020B0604020202020204" pitchFamily="34" charset="0"/>
                <a:cs typeface="Arial" panose="020B0604020202020204" pitchFamily="34" charset="0"/>
              </a:rPr>
              <a:t>The non-originating inputs (soda ash) are worth less than 50% of the ex-works value of the product. </a:t>
            </a:r>
          </a:p>
          <a:p>
            <a:pPr algn="ctr" defTabSz="987552" eaLnBrk="0" fontAlgn="base" hangingPunct="0">
              <a:spcBef>
                <a:spcPct val="0"/>
              </a:spcBef>
              <a:spcAft>
                <a:spcPct val="0"/>
              </a:spcAft>
              <a:defRPr/>
            </a:pPr>
            <a:endParaRPr lang="en-GB" sz="1200" b="1">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b="1">
                <a:solidFill>
                  <a:prstClr val="black"/>
                </a:solidFill>
                <a:latin typeface="Arial" panose="020B0604020202020204" pitchFamily="34" charset="0"/>
                <a:cs typeface="Arial" panose="020B0604020202020204" pitchFamily="34" charset="0"/>
              </a:rPr>
              <a:t>This qualifies under the ‘</a:t>
            </a:r>
            <a:r>
              <a:rPr lang="en-GB" sz="1200" b="1" err="1">
                <a:solidFill>
                  <a:prstClr val="black"/>
                </a:solidFill>
                <a:latin typeface="Arial" panose="020B0604020202020204" pitchFamily="34" charset="0"/>
                <a:cs typeface="Arial" panose="020B0604020202020204" pitchFamily="34" charset="0"/>
              </a:rPr>
              <a:t>MaxNOM</a:t>
            </a:r>
            <a:r>
              <a:rPr lang="en-GB" sz="1200" b="1">
                <a:solidFill>
                  <a:prstClr val="black"/>
                </a:solidFill>
                <a:latin typeface="Arial" panose="020B0604020202020204" pitchFamily="34" charset="0"/>
                <a:cs typeface="Arial" panose="020B0604020202020204" pitchFamily="34" charset="0"/>
              </a:rPr>
              <a:t> 50%’ rule. The glass can be exported tariff-free</a:t>
            </a:r>
            <a:r>
              <a:rPr lang="en-GB" sz="1200">
                <a:solidFill>
                  <a:prstClr val="black"/>
                </a:solidFill>
                <a:latin typeface="Arial" panose="020B0604020202020204" pitchFamily="34" charset="0"/>
                <a:cs typeface="Arial" panose="020B0604020202020204" pitchFamily="34" charset="0"/>
              </a:rPr>
              <a:t>.</a:t>
            </a: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4347593"/>
            <a:ext cx="587484" cy="502056"/>
          </a:xfrm>
          <a:prstGeom prst="rect">
            <a:avLst/>
          </a:prstGeom>
        </p:spPr>
      </p:pic>
      <p:sp>
        <p:nvSpPr>
          <p:cNvPr id="43" name="TextBox 42">
            <a:extLst>
              <a:ext uri="{FF2B5EF4-FFF2-40B4-BE49-F238E27FC236}">
                <a16:creationId xmlns:a16="http://schemas.microsoft.com/office/drawing/2014/main" id="{97BA1489-0F79-46E8-90F1-5C958656EA81}"/>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692490" y="160615"/>
            <a:ext cx="9741217" cy="816478"/>
          </a:xfrm>
        </p:spPr>
        <p:txBody>
          <a:bodyPr rtlCol="0">
            <a:normAutofit fontScale="25000" lnSpcReduction="20000"/>
          </a:bodyPr>
          <a:lstStyle/>
          <a:p>
            <a:pPr algn="l">
              <a:defRPr/>
            </a:pPr>
            <a:r>
              <a:rPr lang="en-GB" sz="5280" b="1">
                <a:solidFill>
                  <a:srgbClr val="0070C0"/>
                </a:solidFill>
                <a:latin typeface="Arial"/>
                <a:cs typeface="Arial"/>
              </a:rPr>
              <a:t>Glass and Glassware (HS Chapter 70): Maximum 50% non-originating material (</a:t>
            </a:r>
            <a:r>
              <a:rPr lang="en-GB" sz="5280" b="1" err="1">
                <a:solidFill>
                  <a:srgbClr val="0070C0"/>
                </a:solidFill>
                <a:latin typeface="Arial"/>
                <a:cs typeface="Arial"/>
              </a:rPr>
              <a:t>MaxNOM</a:t>
            </a:r>
            <a:r>
              <a:rPr lang="en-GB" sz="5280" b="1">
                <a:solidFill>
                  <a:srgbClr val="0070C0"/>
                </a:solidFill>
                <a:latin typeface="Arial"/>
                <a:cs typeface="Arial"/>
              </a:rPr>
              <a:t>) rule</a:t>
            </a:r>
            <a:endParaRPr lang="en-GB" sz="5280">
              <a:solidFill>
                <a:srgbClr val="0070C0"/>
              </a:solidFill>
              <a:latin typeface="Calibri"/>
              <a:cs typeface="Calibri"/>
            </a:endParaRP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The product specific rule for most glass and glassware (products classified in HS Chapter 70) is a Change in Tariff Heading (4 digit HS code) or a </a:t>
            </a:r>
            <a:r>
              <a:rPr lang="en-GB" sz="5280" b="1">
                <a:latin typeface="Arial" panose="020B0604020202020204" pitchFamily="34" charset="0"/>
                <a:cs typeface="Arial" panose="020B0604020202020204" pitchFamily="34" charset="0"/>
              </a:rPr>
              <a:t>Maximum 50% non-originating material</a:t>
            </a:r>
            <a:r>
              <a:rPr lang="en-GB" sz="5280">
                <a:latin typeface="Arial" panose="020B0604020202020204" pitchFamily="34" charset="0"/>
                <a:cs typeface="Arial" panose="020B0604020202020204" pitchFamily="34" charset="0"/>
              </a:rPr>
              <a:t>. This means you can choose the option that best suits your supply chain or business model.</a:t>
            </a: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For example, if manufacturing a drinking glass, non-originating components must be less than 50% of the ex-works value of the final product. 50% of the ex-works must be made up of UK and EU parts and manufacturing costs.</a:t>
            </a:r>
          </a:p>
          <a:p>
            <a:br>
              <a:rPr lang="en-GB" sz="4800"/>
            </a:br>
            <a:br>
              <a:rPr lang="en-GB" sz="1920"/>
            </a:br>
            <a:endParaRPr lang="en-GB">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424076" y="2739805"/>
            <a:ext cx="1385456" cy="8494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soda ash worth £10 from Turkey</a:t>
            </a:r>
            <a:endParaRPr lang="en-GB" sz="126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035620" y="421625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5" name="Graphic 4" descr="Stacked Rocks outline">
            <a:extLst>
              <a:ext uri="{FF2B5EF4-FFF2-40B4-BE49-F238E27FC236}">
                <a16:creationId xmlns:a16="http://schemas.microsoft.com/office/drawing/2014/main" id="{D46B5E21-5A2B-0340-8DD5-83E30757957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7626" y="1906738"/>
            <a:ext cx="862772" cy="862772"/>
          </a:xfrm>
          <a:prstGeom prst="rect">
            <a:avLst/>
          </a:prstGeom>
        </p:spPr>
      </p:pic>
      <p:pic>
        <p:nvPicPr>
          <p:cNvPr id="34" name="Picture 33" descr="A picture containing shape&#10;&#10;Description automatically generated">
            <a:extLst>
              <a:ext uri="{FF2B5EF4-FFF2-40B4-BE49-F238E27FC236}">
                <a16:creationId xmlns:a16="http://schemas.microsoft.com/office/drawing/2014/main" id="{5E583778-AB35-3F4A-98B8-FEEF0E011BE3}"/>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2080" y="1926482"/>
            <a:ext cx="587484" cy="502056"/>
          </a:xfrm>
          <a:prstGeom prst="rect">
            <a:avLst/>
          </a:prstGeom>
        </p:spPr>
      </p:pic>
      <p:pic>
        <p:nvPicPr>
          <p:cNvPr id="24" name="Graphic 23" descr="Stacked Rocks outline">
            <a:extLst>
              <a:ext uri="{FF2B5EF4-FFF2-40B4-BE49-F238E27FC236}">
                <a16:creationId xmlns:a16="http://schemas.microsoft.com/office/drawing/2014/main" id="{223CFB14-8D16-6F46-80B2-EB8C447D24B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26811" y="4073829"/>
            <a:ext cx="862772" cy="862772"/>
          </a:xfrm>
          <a:prstGeom prst="rect">
            <a:avLst/>
          </a:prstGeom>
        </p:spPr>
      </p:pic>
      <p:sp>
        <p:nvSpPr>
          <p:cNvPr id="25" name="TextBox 24">
            <a:extLst>
              <a:ext uri="{FF2B5EF4-FFF2-40B4-BE49-F238E27FC236}">
                <a16:creationId xmlns:a16="http://schemas.microsoft.com/office/drawing/2014/main" id="{90F3592C-E1DA-F842-AF66-A17CC7935B8E}"/>
              </a:ext>
            </a:extLst>
          </p:cNvPr>
          <p:cNvSpPr txBox="1"/>
          <p:nvPr/>
        </p:nvSpPr>
        <p:spPr>
          <a:xfrm>
            <a:off x="1414267" y="4896284"/>
            <a:ext cx="1385456" cy="8494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soda ash worth £15 from Turkey </a:t>
            </a:r>
            <a:endParaRPr lang="en-GB" sz="1260">
              <a:solidFill>
                <a:prstClr val="black"/>
              </a:solidFill>
              <a:latin typeface="Arial" panose="020B0604020202020204" pitchFamily="34" charset="0"/>
            </a:endParaRPr>
          </a:p>
        </p:txBody>
      </p:sp>
      <p:sp>
        <p:nvSpPr>
          <p:cNvPr id="26" name="TextBox 25">
            <a:extLst>
              <a:ext uri="{FF2B5EF4-FFF2-40B4-BE49-F238E27FC236}">
                <a16:creationId xmlns:a16="http://schemas.microsoft.com/office/drawing/2014/main" id="{4C001057-E6FE-F548-A80C-800188AD853E}"/>
              </a:ext>
            </a:extLst>
          </p:cNvPr>
          <p:cNvSpPr txBox="1"/>
          <p:nvPr/>
        </p:nvSpPr>
        <p:spPr>
          <a:xfrm>
            <a:off x="3834649" y="4874133"/>
            <a:ext cx="3456895"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manufactures a drinking glass from the imported Turkish soda ash. UK manufacturing and parts are worth £10 and the final ex-works price is £25.</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mirror is exported to the EU.</a:t>
            </a:r>
          </a:p>
        </p:txBody>
      </p:sp>
      <p:sp>
        <p:nvSpPr>
          <p:cNvPr id="27" name="TextBox 26">
            <a:extLst>
              <a:ext uri="{FF2B5EF4-FFF2-40B4-BE49-F238E27FC236}">
                <a16:creationId xmlns:a16="http://schemas.microsoft.com/office/drawing/2014/main" id="{7E46CC11-C0B9-074E-B643-9C2B9A356B53}"/>
              </a:ext>
            </a:extLst>
          </p:cNvPr>
          <p:cNvSpPr txBox="1"/>
          <p:nvPr/>
        </p:nvSpPr>
        <p:spPr>
          <a:xfrm>
            <a:off x="7816443" y="4762816"/>
            <a:ext cx="3070414"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b="1">
                <a:solidFill>
                  <a:prstClr val="black"/>
                </a:solidFill>
                <a:latin typeface="Arial" panose="020B0604020202020204" pitchFamily="34" charset="0"/>
                <a:cs typeface="Arial" panose="020B0604020202020204" pitchFamily="34" charset="0"/>
              </a:rPr>
              <a:t>The non-originating inputs (soda ash) are worth more than 50% of the ex-works value of the product. </a:t>
            </a:r>
          </a:p>
          <a:p>
            <a:pPr algn="ctr" defTabSz="987552" eaLnBrk="0" fontAlgn="base" hangingPunct="0">
              <a:spcBef>
                <a:spcPct val="0"/>
              </a:spcBef>
              <a:spcAft>
                <a:spcPct val="0"/>
              </a:spcAft>
              <a:defRPr/>
            </a:pPr>
            <a:endParaRPr lang="en-GB" sz="1200" b="1">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b="1">
                <a:solidFill>
                  <a:prstClr val="black"/>
                </a:solidFill>
                <a:latin typeface="Arial" panose="020B0604020202020204" pitchFamily="34" charset="0"/>
                <a:cs typeface="Arial" panose="020B0604020202020204" pitchFamily="34" charset="0"/>
              </a:rPr>
              <a:t>This does not qualify under the ‘</a:t>
            </a:r>
            <a:r>
              <a:rPr lang="en-GB" sz="1200" b="1" err="1">
                <a:solidFill>
                  <a:prstClr val="black"/>
                </a:solidFill>
                <a:latin typeface="Arial" panose="020B0604020202020204" pitchFamily="34" charset="0"/>
                <a:cs typeface="Arial" panose="020B0604020202020204" pitchFamily="34" charset="0"/>
              </a:rPr>
              <a:t>MaxNOM</a:t>
            </a:r>
            <a:r>
              <a:rPr lang="en-GB" sz="1200" b="1">
                <a:solidFill>
                  <a:prstClr val="black"/>
                </a:solidFill>
                <a:latin typeface="Arial" panose="020B0604020202020204" pitchFamily="34" charset="0"/>
                <a:cs typeface="Arial" panose="020B0604020202020204" pitchFamily="34" charset="0"/>
              </a:rPr>
              <a:t> 50%’ rule. The glass may face a tariff upon import to the EU</a:t>
            </a:r>
            <a:r>
              <a:rPr lang="en-GB" sz="1200">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66226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87" name="TextBox 86">
            <a:extLst>
              <a:ext uri="{FF2B5EF4-FFF2-40B4-BE49-F238E27FC236}">
                <a16:creationId xmlns:a16="http://schemas.microsoft.com/office/drawing/2014/main" id="{31A2DE87-B32C-42AF-B366-8BC527A5DE99}"/>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087459" y="2580664"/>
            <a:ext cx="2967350"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glass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7013, is exported back to the EU.</a:t>
            </a:r>
          </a:p>
        </p:txBody>
      </p:sp>
      <p:sp>
        <p:nvSpPr>
          <p:cNvPr id="40" name="TextBox 39">
            <a:extLst>
              <a:ext uri="{FF2B5EF4-FFF2-40B4-BE49-F238E27FC236}">
                <a16:creationId xmlns:a16="http://schemas.microsoft.com/office/drawing/2014/main" id="{49FFE141-DF42-43E4-B841-F904C30B2ED2}"/>
              </a:ext>
            </a:extLst>
          </p:cNvPr>
          <p:cNvSpPr txBox="1"/>
          <p:nvPr/>
        </p:nvSpPr>
        <p:spPr>
          <a:xfrm>
            <a:off x="7829148" y="2768942"/>
            <a:ext cx="3070414" cy="83838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There must be a qualifying level of production in the exporting party to meet rules of origin.</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227431" y="1993812"/>
            <a:ext cx="483058" cy="412814"/>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2">
            <a:extLst>
              <a:ext uri="{28A0092B-C50C-407E-A947-70E740481C1C}">
                <a14:useLocalDpi xmlns:a14="http://schemas.microsoft.com/office/drawing/2010/main" val="0"/>
              </a:ext>
            </a:extLst>
          </a:blip>
          <a:srcRect l="12564" t="10796" r="12750" b="25379"/>
          <a:stretch/>
        </p:blipFill>
        <p:spPr>
          <a:xfrm>
            <a:off x="5132764" y="4385872"/>
            <a:ext cx="587484" cy="502056"/>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3906990" y="4986118"/>
            <a:ext cx="2980471"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UK company stores the mug in a warehouse (not a bonded warehouse).</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same product, under HS heading 7013, is exported to the EU.</a:t>
            </a:r>
          </a:p>
        </p:txBody>
      </p:sp>
      <p:sp>
        <p:nvSpPr>
          <p:cNvPr id="38" name="TextBox 37">
            <a:extLst>
              <a:ext uri="{FF2B5EF4-FFF2-40B4-BE49-F238E27FC236}">
                <a16:creationId xmlns:a16="http://schemas.microsoft.com/office/drawing/2014/main" id="{24FF5F2C-A550-4A4C-A752-F5160A82340A}"/>
              </a:ext>
            </a:extLst>
          </p:cNvPr>
          <p:cNvSpPr txBox="1"/>
          <p:nvPr/>
        </p:nvSpPr>
        <p:spPr>
          <a:xfrm>
            <a:off x="7872353" y="4721528"/>
            <a:ext cx="2943365" cy="13923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imported non-originating product is classified in the same HS heading as the exported product. </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This does not meet the ‘change in tariff heading’ rule. The product would face a tariff upon export to the EU.  </a:t>
            </a:r>
          </a:p>
        </p:txBody>
      </p:sp>
      <p:sp>
        <p:nvSpPr>
          <p:cNvPr id="43" name="TextBox 42">
            <a:extLst>
              <a:ext uri="{FF2B5EF4-FFF2-40B4-BE49-F238E27FC236}">
                <a16:creationId xmlns:a16="http://schemas.microsoft.com/office/drawing/2014/main" id="{97BA1489-0F79-46E8-90F1-5C958656EA81}"/>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763236" y="213037"/>
            <a:ext cx="9741217" cy="816478"/>
          </a:xfrm>
        </p:spPr>
        <p:txBody>
          <a:bodyPr rtlCol="0">
            <a:noAutofit/>
          </a:bodyPr>
          <a:lstStyle/>
          <a:p>
            <a:pPr algn="l">
              <a:defRPr/>
            </a:pPr>
            <a:r>
              <a:rPr lang="en-GB" sz="1320" b="1">
                <a:solidFill>
                  <a:srgbClr val="0070C0"/>
                </a:solidFill>
                <a:latin typeface="Arial"/>
                <a:cs typeface="Arial"/>
              </a:rPr>
              <a:t>Glass and Glassware: Distribution</a:t>
            </a:r>
            <a:endParaRPr lang="en-GB" sz="1320">
              <a:solidFill>
                <a:srgbClr val="0070C0"/>
              </a:solidFill>
              <a:latin typeface="Calibri"/>
              <a:cs typeface="Calibri"/>
            </a:endParaRPr>
          </a:p>
          <a:p>
            <a:pPr marL="411480" indent="-411480" algn="l">
              <a:buFont typeface="Arial" panose="020B0604020202020204" pitchFamily="34" charset="0"/>
              <a:buChar char="•"/>
            </a:pPr>
            <a:r>
              <a:rPr lang="en-GB" sz="1260">
                <a:latin typeface="Arial" panose="020B0604020202020204" pitchFamily="34" charset="0"/>
                <a:cs typeface="Arial" panose="020B0604020202020204" pitchFamily="34" charset="0"/>
              </a:rPr>
              <a:t>There must be a qualifying level of production in the exporting party. Products that are distributed through the UK with no production will not qualify for zero-tariff access under the UK-EU TCA.</a:t>
            </a:r>
          </a:p>
          <a:p>
            <a:br>
              <a:rPr lang="en-GB" sz="1200"/>
            </a:br>
            <a:br>
              <a:rPr lang="en-GB" sz="1080"/>
            </a:br>
            <a:endParaRPr lang="en-GB" sz="1200">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350595" y="2829810"/>
            <a:ext cx="1385456" cy="8494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drinking glass from EU (HS 7013)</a:t>
            </a:r>
            <a:endParaRPr lang="en-GB" sz="1260">
              <a:solidFill>
                <a:prstClr val="black"/>
              </a:solidFill>
              <a:latin typeface="Arial" panose="020B0604020202020204" pitchFamily="34" charset="0"/>
            </a:endParaRPr>
          </a:p>
        </p:txBody>
      </p:sp>
      <p:sp>
        <p:nvSpPr>
          <p:cNvPr id="46" name="TextBox 45">
            <a:extLst>
              <a:ext uri="{FF2B5EF4-FFF2-40B4-BE49-F238E27FC236}">
                <a16:creationId xmlns:a16="http://schemas.microsoft.com/office/drawing/2014/main" id="{EF2A1050-F508-4E09-83A8-E30A0B39F6BF}"/>
              </a:ext>
            </a:extLst>
          </p:cNvPr>
          <p:cNvSpPr txBox="1"/>
          <p:nvPr/>
        </p:nvSpPr>
        <p:spPr>
          <a:xfrm>
            <a:off x="1424076" y="5011918"/>
            <a:ext cx="1385456" cy="849463"/>
          </a:xfrm>
          <a:prstGeom prst="rect">
            <a:avLst/>
          </a:prstGeom>
          <a:noFill/>
        </p:spPr>
        <p:txBody>
          <a:bodyPr wrap="square" lIns="109728" tIns="54864" rIns="109728" bIns="54864" rtlCol="0" anchor="t">
            <a:spAutoFit/>
          </a:bodyPr>
          <a:lstStyle/>
          <a:p>
            <a:pPr algn="ctr" defTabSz="855878">
              <a:defRPr/>
            </a:pPr>
            <a:r>
              <a:rPr lang="en-GB" sz="1200">
                <a:solidFill>
                  <a:prstClr val="black"/>
                </a:solidFill>
                <a:latin typeface="Arial"/>
                <a:cs typeface="Arial"/>
              </a:rPr>
              <a:t>UK company imports drinking glass from China (HS 7013)</a:t>
            </a:r>
            <a:endParaRPr lang="en-GB" sz="1200">
              <a:solidFill>
                <a:prstClr val="black"/>
              </a:solidFill>
              <a:latin typeface="Arial" panose="020B0604020202020204" pitchFamily="34" charset="0"/>
            </a:endParaRPr>
          </a:p>
        </p:txBody>
      </p:sp>
      <p:sp>
        <p:nvSpPr>
          <p:cNvPr id="51" name="Cross 50">
            <a:extLst>
              <a:ext uri="{FF2B5EF4-FFF2-40B4-BE49-F238E27FC236}">
                <a16:creationId xmlns:a16="http://schemas.microsoft.com/office/drawing/2014/main" id="{E898AF18-C30E-4780-8CEE-87BF47CBAA92}"/>
              </a:ext>
            </a:extLst>
          </p:cNvPr>
          <p:cNvSpPr>
            <a:spLocks noChangeAspect="1"/>
          </p:cNvSpPr>
          <p:nvPr/>
        </p:nvSpPr>
        <p:spPr>
          <a:xfrm rot="2749312">
            <a:off x="9035620" y="4216256"/>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5" name="Cross 24">
            <a:extLst>
              <a:ext uri="{FF2B5EF4-FFF2-40B4-BE49-F238E27FC236}">
                <a16:creationId xmlns:a16="http://schemas.microsoft.com/office/drawing/2014/main" id="{4B443436-3729-024D-B198-0F550B8DCA51}"/>
              </a:ext>
            </a:extLst>
          </p:cNvPr>
          <p:cNvSpPr>
            <a:spLocks noChangeAspect="1"/>
          </p:cNvSpPr>
          <p:nvPr/>
        </p:nvSpPr>
        <p:spPr>
          <a:xfrm rot="2749312">
            <a:off x="9059142" y="2116974"/>
            <a:ext cx="468571" cy="475200"/>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40">
              <a:defRPr/>
            </a:pPr>
            <a:endParaRPr lang="en-GB" sz="1260">
              <a:ln>
                <a:solidFill>
                  <a:srgbClr val="FF0000"/>
                </a:solidFill>
              </a:ln>
              <a:solidFill>
                <a:srgbClr val="FF0000"/>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D77E169E-AEA3-914B-8CEB-184EBFDDFAD4}"/>
              </a:ext>
            </a:extLst>
          </p:cNvPr>
          <p:cNvSpPr txBox="1"/>
          <p:nvPr/>
        </p:nvSpPr>
        <p:spPr>
          <a:xfrm>
            <a:off x="731800" y="6230567"/>
            <a:ext cx="10477854" cy="535531"/>
          </a:xfrm>
          <a:prstGeom prst="rect">
            <a:avLst/>
          </a:prstGeom>
          <a:noFill/>
        </p:spPr>
        <p:txBody>
          <a:bodyPr wrap="square" rtlCol="0">
            <a:spAutoFit/>
          </a:bodyPr>
          <a:lstStyle/>
          <a:p>
            <a:pPr defTabSz="855878"/>
            <a:r>
              <a:rPr lang="en-US" sz="1440">
                <a:solidFill>
                  <a:prstClr val="black"/>
                </a:solidFill>
                <a:latin typeface="Calibri" panose="020F0502020204030204"/>
              </a:rPr>
              <a:t>You may be able to use customs special procedures to avoid paying tariffs twice (in both the UK and EU) in this scenario: </a:t>
            </a:r>
            <a:r>
              <a:rPr lang="en-US" sz="1440">
                <a:solidFill>
                  <a:prstClr val="black"/>
                </a:solidFill>
                <a:latin typeface="Calibri" panose="020F0502020204030204"/>
                <a:hlinkClick r:id="rId3"/>
              </a:rPr>
              <a:t>https://www.gov.uk/government/collections/pay-less-or-no-duty-on-goods-you-store-repair-process-or-temporarily-use</a:t>
            </a:r>
            <a:r>
              <a:rPr lang="en-US" sz="1440">
                <a:solidFill>
                  <a:prstClr val="black"/>
                </a:solidFill>
                <a:latin typeface="Calibri" panose="020F0502020204030204"/>
              </a:rPr>
              <a:t> </a:t>
            </a:r>
          </a:p>
        </p:txBody>
      </p:sp>
      <p:pic>
        <p:nvPicPr>
          <p:cNvPr id="27" name="Graphic 26" descr="Wine outline">
            <a:extLst>
              <a:ext uri="{FF2B5EF4-FFF2-40B4-BE49-F238E27FC236}">
                <a16:creationId xmlns:a16="http://schemas.microsoft.com/office/drawing/2014/main" id="{951CFA4D-36A0-8C4D-B55E-162D7C6E38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99374" y="3975187"/>
            <a:ext cx="1097280" cy="1097280"/>
          </a:xfrm>
          <a:prstGeom prst="rect">
            <a:avLst/>
          </a:prstGeom>
        </p:spPr>
      </p:pic>
      <p:pic>
        <p:nvPicPr>
          <p:cNvPr id="28" name="Graphic 27" descr="Wine outline">
            <a:extLst>
              <a:ext uri="{FF2B5EF4-FFF2-40B4-BE49-F238E27FC236}">
                <a16:creationId xmlns:a16="http://schemas.microsoft.com/office/drawing/2014/main" id="{6A109C31-5C49-7F41-8E37-E51B475067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65850" y="1803263"/>
            <a:ext cx="1097280" cy="1097280"/>
          </a:xfrm>
          <a:prstGeom prst="rect">
            <a:avLst/>
          </a:prstGeom>
        </p:spPr>
      </p:pic>
    </p:spTree>
    <p:extLst>
      <p:ext uri="{BB962C8B-B14F-4D97-AF65-F5344CB8AC3E}">
        <p14:creationId xmlns:p14="http://schemas.microsoft.com/office/powerpoint/2010/main" val="29315433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1633" y="205834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55772E32-2543-4A42-B8D1-9EF5A3864584}"/>
              </a:ext>
            </a:extLst>
          </p:cNvPr>
          <p:cNvSpPr txBox="1"/>
          <p:nvPr/>
        </p:nvSpPr>
        <p:spPr>
          <a:xfrm>
            <a:off x="4253330" y="2583307"/>
            <a:ext cx="2566524"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puts the glasses and spoons together as a set.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All of the component parts are UK originating (they all meet their individual product specific rules).</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186097" y="2623714"/>
            <a:ext cx="2295254" cy="46905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set qualifies for tariff-free access.</a:t>
            </a: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27431" y="1993812"/>
            <a:ext cx="483058" cy="412814"/>
          </a:xfrm>
          <a:prstGeom prst="rect">
            <a:avLst/>
          </a:prstGeom>
        </p:spPr>
      </p:pic>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37190" y="4475113"/>
            <a:ext cx="483058" cy="412814"/>
          </a:xfrm>
          <a:prstGeom prst="rect">
            <a:avLst/>
          </a:prstGeom>
        </p:spPr>
      </p:pic>
      <p:sp>
        <p:nvSpPr>
          <p:cNvPr id="37" name="TextBox 36">
            <a:extLst>
              <a:ext uri="{FF2B5EF4-FFF2-40B4-BE49-F238E27FC236}">
                <a16:creationId xmlns:a16="http://schemas.microsoft.com/office/drawing/2014/main" id="{89AB6427-A4B7-4A43-906B-BCD278B13AE5}"/>
              </a:ext>
            </a:extLst>
          </p:cNvPr>
          <p:cNvSpPr txBox="1"/>
          <p:nvPr/>
        </p:nvSpPr>
        <p:spPr>
          <a:xfrm>
            <a:off x="4220254" y="4897062"/>
            <a:ext cx="2980471" cy="1207716"/>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UK company puts the glasses and spoons together as a set.</a:t>
            </a:r>
          </a:p>
          <a:p>
            <a:pPr algn="ctr" defTabSz="987552" eaLnBrk="0" fontAlgn="base" hangingPunct="0">
              <a:spcBef>
                <a:spcPct val="0"/>
              </a:spcBef>
              <a:spcAft>
                <a:spcPct val="0"/>
              </a:spcAft>
              <a:defRPr/>
            </a:pPr>
            <a:endParaRPr lang="en-GB" sz="1200">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The Chinese originating spoons are worth 10% of the ex-works price of the set. The rest of the set is UK originating.</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186097" y="4881793"/>
            <a:ext cx="2295254" cy="1023050"/>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1200">
                <a:solidFill>
                  <a:prstClr val="black"/>
                </a:solidFill>
                <a:latin typeface="Arial" panose="020B0604020202020204" pitchFamily="34" charset="0"/>
                <a:cs typeface="Arial" panose="020B0604020202020204" pitchFamily="34" charset="0"/>
              </a:rPr>
              <a:t>Because the non-originating parts of the set are worth less than 15% of the ex-works value of the full set, the set qualifies for tariff-free access.</a:t>
            </a:r>
          </a:p>
        </p:txBody>
      </p:sp>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665985" y="126374"/>
            <a:ext cx="9741217" cy="816478"/>
          </a:xfrm>
        </p:spPr>
        <p:txBody>
          <a:bodyPr rtlCol="0">
            <a:noAutofit/>
          </a:bodyPr>
          <a:lstStyle/>
          <a:p>
            <a:pPr algn="l">
              <a:defRPr/>
            </a:pPr>
            <a:r>
              <a:rPr lang="en-GB" sz="1260" b="1">
                <a:solidFill>
                  <a:srgbClr val="0070C0"/>
                </a:solidFill>
                <a:latin typeface="Arial" panose="020B0604020202020204" pitchFamily="34" charset="0"/>
                <a:cs typeface="Arial" panose="020B0604020202020204" pitchFamily="34" charset="0"/>
              </a:rPr>
              <a:t>Glassware: Sets</a:t>
            </a:r>
            <a:endParaRPr lang="en-GB" sz="1260" b="1">
              <a:solidFill>
                <a:srgbClr val="0070C0"/>
              </a:solidFill>
              <a:latin typeface="Arial" panose="020B0604020202020204" pitchFamily="34" charset="0"/>
              <a:ea typeface="+mn-lt"/>
              <a:cs typeface="Arial" panose="020B0604020202020204" pitchFamily="34" charset="0"/>
            </a:endParaRPr>
          </a:p>
          <a:p>
            <a:pPr marL="342900" indent="-342900" algn="l">
              <a:buFont typeface="Arial" panose="020B0604020202020204" pitchFamily="34" charset="0"/>
              <a:buChar char="•"/>
            </a:pPr>
            <a:r>
              <a:rPr lang="en-GB" sz="1260">
                <a:latin typeface="Arial" panose="020B0604020202020204" pitchFamily="34" charset="0"/>
                <a:cs typeface="Arial" panose="020B0604020202020204" pitchFamily="34" charset="0"/>
              </a:rPr>
              <a:t>To export a set tariff-free, the TCA states that all of the products within that set must originate.</a:t>
            </a:r>
          </a:p>
          <a:p>
            <a:pPr marL="342900" indent="-342900" algn="l">
              <a:buFont typeface="Arial" panose="020B0604020202020204" pitchFamily="34" charset="0"/>
              <a:buChar char="•"/>
            </a:pPr>
            <a:r>
              <a:rPr lang="en-GB" sz="1260">
                <a:latin typeface="Arial" panose="020B0604020202020204" pitchFamily="34" charset="0"/>
                <a:cs typeface="Arial" panose="020B0604020202020204" pitchFamily="34" charset="0"/>
              </a:rPr>
              <a:t>However, if the value of the non-originating (non-UK or EU originating) materials in the set make up no more than 15% of the ex-works value of the set, the whole set can be considered originating </a:t>
            </a:r>
          </a:p>
          <a:p>
            <a:br>
              <a:rPr lang="en-GB" sz="1080">
                <a:latin typeface="Arial" panose="020B0604020202020204" pitchFamily="34" charset="0"/>
                <a:cs typeface="Arial" panose="020B0604020202020204" pitchFamily="34" charset="0"/>
              </a:rPr>
            </a:br>
            <a:endParaRPr lang="en-GB" sz="1200">
              <a:solidFill>
                <a:srgbClr val="00AF41"/>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282CCC66-0AEB-4BD0-A7D5-1A02DA702CFF}"/>
              </a:ext>
            </a:extLst>
          </p:cNvPr>
          <p:cNvSpPr txBox="1"/>
          <p:nvPr/>
        </p:nvSpPr>
        <p:spPr>
          <a:xfrm>
            <a:off x="1225634" y="2643186"/>
            <a:ext cx="1843230" cy="1329595"/>
          </a:xfrm>
          <a:prstGeom prst="rect">
            <a:avLst/>
          </a:prstGeom>
          <a:noFill/>
        </p:spPr>
        <p:txBody>
          <a:bodyPr wrap="square" lIns="109728" tIns="54864" rIns="109728" bIns="54864" rtlCol="0" anchor="t">
            <a:spAutoFit/>
          </a:bodyPr>
          <a:lstStyle/>
          <a:p>
            <a:pPr algn="ctr" defTabSz="855878">
              <a:defRPr/>
            </a:pPr>
            <a:r>
              <a:rPr lang="en-GB" sz="1080">
                <a:solidFill>
                  <a:prstClr val="black"/>
                </a:solidFill>
                <a:latin typeface="Arial"/>
                <a:cs typeface="Arial"/>
              </a:rPr>
              <a:t>UK company purchases drinking glasses (HS 7013) and </a:t>
            </a:r>
            <a:r>
              <a:rPr lang="en-GB" sz="1200">
                <a:solidFill>
                  <a:prstClr val="black"/>
                </a:solidFill>
                <a:latin typeface="Arial" panose="020B0604020202020204" pitchFamily="34" charset="0"/>
                <a:cs typeface="Arial" panose="020B0604020202020204" pitchFamily="34" charset="0"/>
              </a:rPr>
              <a:t>spoons (8215)</a:t>
            </a:r>
          </a:p>
          <a:p>
            <a:pPr algn="ctr" defTabSz="855878">
              <a:defRPr/>
            </a:pPr>
            <a:endParaRPr lang="en-GB" sz="1080">
              <a:solidFill>
                <a:prstClr val="black"/>
              </a:solidFill>
              <a:latin typeface="Arial" panose="020B0604020202020204" pitchFamily="34" charset="0"/>
              <a:cs typeface="Arial"/>
            </a:endParaRPr>
          </a:p>
          <a:p>
            <a:pPr algn="ctr" defTabSz="855878">
              <a:defRPr/>
            </a:pPr>
            <a:r>
              <a:rPr lang="en-GB" sz="1080">
                <a:solidFill>
                  <a:prstClr val="black"/>
                </a:solidFill>
                <a:latin typeface="Arial" panose="020B0604020202020204" pitchFamily="34" charset="0"/>
                <a:cs typeface="Arial"/>
              </a:rPr>
              <a:t>Both the glass and the spoon originate in the UK</a:t>
            </a:r>
            <a:r>
              <a:rPr lang="en-GB" sz="1200">
                <a:solidFill>
                  <a:prstClr val="black"/>
                </a:solidFill>
                <a:latin typeface="Arial" panose="020B0604020202020204" pitchFamily="34" charset="0"/>
                <a:cs typeface="Arial"/>
              </a:rPr>
              <a:t>.</a:t>
            </a:r>
            <a:endParaRPr lang="en-GB" sz="1200">
              <a:solidFill>
                <a:prstClr val="black"/>
              </a:solidFill>
              <a:latin typeface="Arial"/>
              <a:cs typeface="Arial"/>
            </a:endParaRPr>
          </a:p>
        </p:txBody>
      </p:sp>
      <p:pic>
        <p:nvPicPr>
          <p:cNvPr id="5" name="Graphic 4" descr="Spoon outline">
            <a:extLst>
              <a:ext uri="{FF2B5EF4-FFF2-40B4-BE49-F238E27FC236}">
                <a16:creationId xmlns:a16="http://schemas.microsoft.com/office/drawing/2014/main" id="{804CFEAA-E3EC-2D4E-A714-97D60806A76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80624" y="2177209"/>
            <a:ext cx="479318" cy="479318"/>
          </a:xfrm>
          <a:prstGeom prst="rect">
            <a:avLst/>
          </a:prstGeom>
        </p:spPr>
      </p:pic>
      <p:pic>
        <p:nvPicPr>
          <p:cNvPr id="35" name="Graphic 34" descr="Spoon outline">
            <a:extLst>
              <a:ext uri="{FF2B5EF4-FFF2-40B4-BE49-F238E27FC236}">
                <a16:creationId xmlns:a16="http://schemas.microsoft.com/office/drawing/2014/main" id="{F59EF794-87B1-D94C-B2D0-759095D367C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59870" y="4322388"/>
            <a:ext cx="479318" cy="479318"/>
          </a:xfrm>
          <a:prstGeom prst="rect">
            <a:avLst/>
          </a:prstGeom>
        </p:spPr>
      </p:pic>
      <p:sp>
        <p:nvSpPr>
          <p:cNvPr id="41" name="TextBox 40">
            <a:extLst>
              <a:ext uri="{FF2B5EF4-FFF2-40B4-BE49-F238E27FC236}">
                <a16:creationId xmlns:a16="http://schemas.microsoft.com/office/drawing/2014/main" id="{0709F319-A87F-EE4E-84BB-9FB0B40F6261}"/>
              </a:ext>
            </a:extLst>
          </p:cNvPr>
          <p:cNvSpPr txBox="1"/>
          <p:nvPr/>
        </p:nvSpPr>
        <p:spPr>
          <a:xfrm>
            <a:off x="1149160" y="4841573"/>
            <a:ext cx="1821421" cy="1274195"/>
          </a:xfrm>
          <a:prstGeom prst="rect">
            <a:avLst/>
          </a:prstGeom>
          <a:noFill/>
        </p:spPr>
        <p:txBody>
          <a:bodyPr wrap="square" lIns="109728" tIns="54864" rIns="109728" bIns="54864" rtlCol="0" anchor="t">
            <a:spAutoFit/>
          </a:bodyPr>
          <a:lstStyle/>
          <a:p>
            <a:pPr algn="ctr" defTabSz="855878">
              <a:defRPr/>
            </a:pPr>
            <a:r>
              <a:rPr lang="en-GB" sz="1080">
                <a:solidFill>
                  <a:prstClr val="black"/>
                </a:solidFill>
                <a:latin typeface="Arial"/>
                <a:cs typeface="Arial"/>
              </a:rPr>
              <a:t>UK company purchases drinking glasses (HS 7013) and spoons </a:t>
            </a:r>
            <a:r>
              <a:rPr lang="en-GB" sz="1080">
                <a:solidFill>
                  <a:prstClr val="black"/>
                </a:solidFill>
                <a:latin typeface="Arial" panose="020B0604020202020204" pitchFamily="34" charset="0"/>
                <a:cs typeface="Arial" panose="020B0604020202020204" pitchFamily="34" charset="0"/>
              </a:rPr>
              <a:t>(8215)</a:t>
            </a:r>
            <a:endParaRPr lang="en-GB" sz="1080">
              <a:solidFill>
                <a:prstClr val="black"/>
              </a:solidFill>
              <a:latin typeface="Arial" panose="020B0604020202020204" pitchFamily="34" charset="0"/>
            </a:endParaRPr>
          </a:p>
          <a:p>
            <a:pPr algn="ctr" defTabSz="855878">
              <a:defRPr/>
            </a:pPr>
            <a:endParaRPr lang="en-GB" sz="1080">
              <a:solidFill>
                <a:prstClr val="black"/>
              </a:solidFill>
              <a:latin typeface="Arial" panose="020B0604020202020204" pitchFamily="34" charset="0"/>
              <a:cs typeface="Arial"/>
            </a:endParaRPr>
          </a:p>
          <a:p>
            <a:pPr algn="ctr" defTabSz="855878">
              <a:defRPr/>
            </a:pPr>
            <a:r>
              <a:rPr lang="en-GB" sz="1080">
                <a:solidFill>
                  <a:prstClr val="black"/>
                </a:solidFill>
                <a:latin typeface="Arial" panose="020B0604020202020204" pitchFamily="34" charset="0"/>
                <a:cs typeface="Arial"/>
              </a:rPr>
              <a:t>The mug originates in the UK but the spoon is Chinese.</a:t>
            </a:r>
            <a:endParaRPr lang="en-GB" sz="1080">
              <a:solidFill>
                <a:prstClr val="black"/>
              </a:solidFill>
              <a:latin typeface="Arial"/>
              <a:cs typeface="Arial"/>
            </a:endParaRPr>
          </a:p>
        </p:txBody>
      </p:sp>
      <p:sp>
        <p:nvSpPr>
          <p:cNvPr id="42" name="TextBox 41">
            <a:extLst>
              <a:ext uri="{FF2B5EF4-FFF2-40B4-BE49-F238E27FC236}">
                <a16:creationId xmlns:a16="http://schemas.microsoft.com/office/drawing/2014/main" id="{62055EBA-7812-AF46-B1A4-1C59484C2892}"/>
              </a:ext>
            </a:extLst>
          </p:cNvPr>
          <p:cNvSpPr txBox="1"/>
          <p:nvPr/>
        </p:nvSpPr>
        <p:spPr>
          <a:xfrm>
            <a:off x="4793694" y="1549668"/>
            <a:ext cx="1680300"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45" name="TextBox 44">
            <a:extLst>
              <a:ext uri="{FF2B5EF4-FFF2-40B4-BE49-F238E27FC236}">
                <a16:creationId xmlns:a16="http://schemas.microsoft.com/office/drawing/2014/main" id="{C16E2FEC-CBB5-EA40-913A-15CAC284B64C}"/>
              </a:ext>
            </a:extLst>
          </p:cNvPr>
          <p:cNvSpPr txBox="1"/>
          <p:nvPr/>
        </p:nvSpPr>
        <p:spPr>
          <a:xfrm>
            <a:off x="8315193" y="1563750"/>
            <a:ext cx="2259182" cy="480131"/>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Does the product qualify for tariff-free access?</a:t>
            </a:r>
          </a:p>
        </p:txBody>
      </p:sp>
      <p:sp>
        <p:nvSpPr>
          <p:cNvPr id="49" name="TextBox 48">
            <a:extLst>
              <a:ext uri="{FF2B5EF4-FFF2-40B4-BE49-F238E27FC236}">
                <a16:creationId xmlns:a16="http://schemas.microsoft.com/office/drawing/2014/main" id="{A274EB53-DCF0-D749-8C8F-F675C2D104E8}"/>
              </a:ext>
            </a:extLst>
          </p:cNvPr>
          <p:cNvSpPr txBox="1"/>
          <p:nvPr/>
        </p:nvSpPr>
        <p:spPr>
          <a:xfrm>
            <a:off x="1580183" y="1520429"/>
            <a:ext cx="1302306" cy="286232"/>
          </a:xfrm>
          <a:prstGeom prst="rect">
            <a:avLst/>
          </a:prstGeom>
          <a:noFill/>
        </p:spPr>
        <p:txBody>
          <a:bodyPr wrap="square">
            <a:spAutoFit/>
          </a:bodyPr>
          <a:lstStyle/>
          <a:p>
            <a:pPr defTabSz="740664">
              <a:defRPr/>
            </a:pPr>
            <a:r>
              <a:rPr lang="en-GB" sz="1260" b="1">
                <a:solidFill>
                  <a:prstClr val="black"/>
                </a:solidFill>
                <a:latin typeface="Arial" panose="020B0604020202020204" pitchFamily="34" charset="0"/>
                <a:cs typeface="Arial" panose="020B0604020202020204" pitchFamily="34" charset="0"/>
              </a:rPr>
              <a:t>Materials</a:t>
            </a:r>
          </a:p>
        </p:txBody>
      </p:sp>
      <p:pic>
        <p:nvPicPr>
          <p:cNvPr id="50" name="Graphic 24" descr="Checkmark">
            <a:extLst>
              <a:ext uri="{FF2B5EF4-FFF2-40B4-BE49-F238E27FC236}">
                <a16:creationId xmlns:a16="http://schemas.microsoft.com/office/drawing/2014/main" id="{DAF64559-6E7F-944C-BFDC-F0A49FA57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606" y="4238068"/>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raphic 26" descr="Wine outline">
            <a:extLst>
              <a:ext uri="{FF2B5EF4-FFF2-40B4-BE49-F238E27FC236}">
                <a16:creationId xmlns:a16="http://schemas.microsoft.com/office/drawing/2014/main" id="{39F688CF-FDD8-294F-85AD-CAFBE203E19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6678" y="1986872"/>
            <a:ext cx="670585" cy="670585"/>
          </a:xfrm>
          <a:prstGeom prst="rect">
            <a:avLst/>
          </a:prstGeom>
        </p:spPr>
      </p:pic>
      <p:pic>
        <p:nvPicPr>
          <p:cNvPr id="28" name="Graphic 27" descr="Wine outline">
            <a:extLst>
              <a:ext uri="{FF2B5EF4-FFF2-40B4-BE49-F238E27FC236}">
                <a16:creationId xmlns:a16="http://schemas.microsoft.com/office/drawing/2014/main" id="{76C8D30D-8BE7-4D49-8A54-F7DBFBEF15A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31470" y="4189167"/>
            <a:ext cx="650548" cy="650548"/>
          </a:xfrm>
          <a:prstGeom prst="rect">
            <a:avLst/>
          </a:prstGeom>
        </p:spPr>
      </p:pic>
    </p:spTree>
    <p:extLst>
      <p:ext uri="{BB962C8B-B14F-4D97-AF65-F5344CB8AC3E}">
        <p14:creationId xmlns:p14="http://schemas.microsoft.com/office/powerpoint/2010/main" val="202758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FFFE74-697A-4BB5-929D-C81642169EAE}"/>
              </a:ext>
            </a:extLst>
          </p:cNvPr>
          <p:cNvSpPr>
            <a:spLocks noGrp="1"/>
          </p:cNvSpPr>
          <p:nvPr>
            <p:ph type="subTitle" idx="1"/>
          </p:nvPr>
        </p:nvSpPr>
        <p:spPr>
          <a:xfrm>
            <a:off x="683895" y="122654"/>
            <a:ext cx="10824210" cy="1165127"/>
          </a:xfrm>
        </p:spPr>
        <p:txBody>
          <a:bodyPr rtlCol="0">
            <a:normAutofit/>
          </a:bodyPr>
          <a:lstStyle/>
          <a:p>
            <a:pPr algn="l" eaLnBrk="1" fontAlgn="auto" hangingPunct="1">
              <a:lnSpc>
                <a:spcPct val="100000"/>
              </a:lnSpc>
              <a:spcAft>
                <a:spcPts val="0"/>
              </a:spcAft>
              <a:defRPr/>
            </a:pPr>
            <a:r>
              <a:rPr lang="en-GB" sz="1440" b="1">
                <a:solidFill>
                  <a:srgbClr val="1A5DA0"/>
                </a:solidFill>
                <a:latin typeface="Arial"/>
                <a:cs typeface="Arial"/>
              </a:rPr>
              <a:t>Yachts: Change in Chapter (CC) </a:t>
            </a:r>
          </a:p>
          <a:p>
            <a:pPr marL="205740" indent="-205740" algn="l" eaLnBrk="1" fontAlgn="auto" hangingPunct="1">
              <a:lnSpc>
                <a:spcPct val="100000"/>
              </a:lnSpc>
              <a:spcAft>
                <a:spcPts val="0"/>
              </a:spcAft>
              <a:buFont typeface="Arial" panose="020B0604020202020204" pitchFamily="34" charset="0"/>
              <a:buChar char="•"/>
              <a:defRPr/>
            </a:pPr>
            <a:r>
              <a:rPr lang="en-GB" sz="1320">
                <a:latin typeface="Arial" panose="020B0604020202020204" pitchFamily="34" charset="0"/>
                <a:cs typeface="Arial" panose="020B0604020202020204" pitchFamily="34" charset="0"/>
              </a:rPr>
              <a:t>The product specific rule for </a:t>
            </a:r>
            <a:r>
              <a:rPr lang="en-GB" sz="1320">
                <a:latin typeface="Arial"/>
                <a:cs typeface="Arial"/>
              </a:rPr>
              <a:t>Yachts (HS heading 8903) is a Change in Chapter rule (CC). </a:t>
            </a:r>
          </a:p>
          <a:p>
            <a:pPr marL="205740" indent="-205740" algn="l" eaLnBrk="1" fontAlgn="auto" hangingPunct="1">
              <a:lnSpc>
                <a:spcPct val="100000"/>
              </a:lnSpc>
              <a:spcAft>
                <a:spcPts val="0"/>
              </a:spcAft>
              <a:buFont typeface="Arial" panose="020B0604020202020204" pitchFamily="34" charset="0"/>
              <a:buChar char="•"/>
              <a:defRPr/>
            </a:pPr>
            <a:r>
              <a:rPr lang="en-GB" sz="1320">
                <a:latin typeface="Arial"/>
                <a:cs typeface="Arial"/>
              </a:rPr>
              <a:t>This means that any non-originating parts used in the manufacture of the yacht must be classified in a different chapter (Yachts are chapter 89). </a:t>
            </a:r>
          </a:p>
          <a:p>
            <a:pPr algn="l" eaLnBrk="1" fontAlgn="auto" hangingPunct="1">
              <a:lnSpc>
                <a:spcPct val="100000"/>
              </a:lnSpc>
              <a:spcAft>
                <a:spcPts val="0"/>
              </a:spcAft>
              <a:defRPr/>
            </a:pPr>
            <a:endParaRPr lang="en-GB" sz="1440">
              <a:solidFill>
                <a:srgbClr val="1A5DA0"/>
              </a:solidFill>
              <a:latin typeface="Arial"/>
              <a:cs typeface="Arial"/>
            </a:endParaRPr>
          </a:p>
        </p:txBody>
      </p:sp>
      <p:sp>
        <p:nvSpPr>
          <p:cNvPr id="72" name="L-Shape 3">
            <a:extLst>
              <a:ext uri="{FF2B5EF4-FFF2-40B4-BE49-F238E27FC236}">
                <a16:creationId xmlns:a16="http://schemas.microsoft.com/office/drawing/2014/main" id="{56B1D9A0-CD7E-4E4A-956A-E56F76E3195B}"/>
              </a:ext>
            </a:extLst>
          </p:cNvPr>
          <p:cNvSpPr/>
          <p:nvPr/>
        </p:nvSpPr>
        <p:spPr>
          <a:xfrm rot="10800000">
            <a:off x="7878221" y="1293973"/>
            <a:ext cx="3540953" cy="5118258"/>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2732515" y="1287781"/>
            <a:ext cx="5131589" cy="5124450"/>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707416" y="1287781"/>
            <a:ext cx="2006705" cy="512445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2701251" y="1340003"/>
            <a:ext cx="17146" cy="5114926"/>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882499" y="1375563"/>
            <a:ext cx="7085" cy="5071031"/>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648995" y="1622029"/>
            <a:ext cx="1447006" cy="286232"/>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UK Processing</a:t>
            </a:r>
          </a:p>
        </p:txBody>
      </p:sp>
      <p:sp>
        <p:nvSpPr>
          <p:cNvPr id="80" name="TextBox 79">
            <a:extLst>
              <a:ext uri="{FF2B5EF4-FFF2-40B4-BE49-F238E27FC236}">
                <a16:creationId xmlns:a16="http://schemas.microsoft.com/office/drawing/2014/main" id="{62B83771-8E0D-4D8F-A97E-0780EB0BA107}"/>
              </a:ext>
            </a:extLst>
          </p:cNvPr>
          <p:cNvSpPr txBox="1"/>
          <p:nvPr/>
        </p:nvSpPr>
        <p:spPr>
          <a:xfrm>
            <a:off x="1109126" y="1622029"/>
            <a:ext cx="979030" cy="304699"/>
          </a:xfrm>
          <a:prstGeom prst="rect">
            <a:avLst/>
          </a:prstGeom>
          <a:noFill/>
        </p:spPr>
        <p:txBody>
          <a:bodyPr wrap="square" lIns="109728" tIns="54864" rIns="109728" bIns="54864" anchor="t">
            <a:spAutoFit/>
          </a:bodyPr>
          <a:lstStyle/>
          <a:p>
            <a:pPr algn="ctr" defTabSz="822960">
              <a:defRPr/>
            </a:pPr>
            <a:r>
              <a:rPr lang="en-GB" sz="1260" b="1">
                <a:solidFill>
                  <a:prstClr val="black"/>
                </a:solidFill>
                <a:latin typeface="Arial" panose="020B0604020202020204" pitchFamily="34" charset="0"/>
                <a:cs typeface="Arial" panose="020B0604020202020204" pitchFamily="34" charset="0"/>
              </a:rPr>
              <a:t>Materials</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814" y="1973395"/>
            <a:ext cx="581767" cy="5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572672" y="1613307"/>
            <a:ext cx="2510203" cy="286232"/>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Sufficient Processing? (PSR)</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227716" y="2671794"/>
            <a:ext cx="2625805" cy="11079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Korean steel and American glass are used in the production of the yacht. The non-originating materials (steel and glass) used in the production of the yacht are classified in different HS chapters to the yacht.</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560150" y="2698007"/>
            <a:ext cx="2550283" cy="775597"/>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Because the non-originating inputs changed from chapters 72 and 70 during production, the final yacht meets the rule of origin.</a:t>
            </a:r>
          </a:p>
        </p:txBody>
      </p:sp>
      <p:sp>
        <p:nvSpPr>
          <p:cNvPr id="59" name="Arrow: Right 58">
            <a:extLst>
              <a:ext uri="{FF2B5EF4-FFF2-40B4-BE49-F238E27FC236}">
                <a16:creationId xmlns:a16="http://schemas.microsoft.com/office/drawing/2014/main" id="{741EAB9D-A52B-44C8-A3FB-4D7F03759292}"/>
              </a:ext>
            </a:extLst>
          </p:cNvPr>
          <p:cNvSpPr/>
          <p:nvPr/>
        </p:nvSpPr>
        <p:spPr>
          <a:xfrm>
            <a:off x="2532982" y="263832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41767" y="1973396"/>
            <a:ext cx="536730" cy="458682"/>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683625" y="263832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848508" y="3961181"/>
            <a:ext cx="10349845"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9C335BD-FDDC-4A31-B8E2-BB826EF7C687}"/>
              </a:ext>
            </a:extLst>
          </p:cNvPr>
          <p:cNvSpPr txBox="1"/>
          <p:nvPr/>
        </p:nvSpPr>
        <p:spPr>
          <a:xfrm>
            <a:off x="1109126" y="4142115"/>
            <a:ext cx="979030" cy="304699"/>
          </a:xfrm>
          <a:prstGeom prst="rect">
            <a:avLst/>
          </a:prstGeom>
          <a:noFill/>
        </p:spPr>
        <p:txBody>
          <a:bodyPr wrap="square" lIns="109728" tIns="54864" rIns="109728" bIns="54864" anchor="t">
            <a:spAutoFit/>
          </a:bodyPr>
          <a:lstStyle/>
          <a:p>
            <a:pPr algn="ctr" defTabSz="822960">
              <a:defRPr/>
            </a:pPr>
            <a:r>
              <a:rPr lang="en-GB" sz="1260" b="1">
                <a:solidFill>
                  <a:prstClr val="black"/>
                </a:solidFill>
                <a:latin typeface="Arial" panose="020B0604020202020204" pitchFamily="34" charset="0"/>
                <a:cs typeface="Arial" panose="020B0604020202020204" pitchFamily="34" charset="0"/>
              </a:rPr>
              <a:t>Materials</a:t>
            </a:r>
          </a:p>
        </p:txBody>
      </p:sp>
      <p:sp>
        <p:nvSpPr>
          <p:cNvPr id="29" name="TextBox 28">
            <a:extLst>
              <a:ext uri="{FF2B5EF4-FFF2-40B4-BE49-F238E27FC236}">
                <a16:creationId xmlns:a16="http://schemas.microsoft.com/office/drawing/2014/main" id="{0575E35C-C0CA-486B-BD02-037B478C7A08}"/>
              </a:ext>
            </a:extLst>
          </p:cNvPr>
          <p:cNvSpPr txBox="1"/>
          <p:nvPr/>
        </p:nvSpPr>
        <p:spPr>
          <a:xfrm>
            <a:off x="4686627" y="4142115"/>
            <a:ext cx="1447006" cy="286232"/>
          </a:xfrm>
          <a:prstGeom prst="rect">
            <a:avLst/>
          </a:prstGeom>
          <a:noFill/>
        </p:spPr>
        <p:txBody>
          <a:bodyPr wrap="square">
            <a:spAutoFit/>
          </a:bodyPr>
          <a:lstStyle/>
          <a:p>
            <a:pPr defTabSz="822960">
              <a:defRPr/>
            </a:pPr>
            <a:r>
              <a:rPr lang="en-GB" sz="1260" b="1">
                <a:solidFill>
                  <a:prstClr val="black"/>
                </a:solidFill>
                <a:latin typeface="Arial" panose="020B0604020202020204" pitchFamily="34" charset="0"/>
                <a:cs typeface="Arial" panose="020B0604020202020204" pitchFamily="34" charset="0"/>
              </a:rPr>
              <a:t>UK Processing</a:t>
            </a:r>
          </a:p>
        </p:txBody>
      </p: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141767" y="4619848"/>
            <a:ext cx="536730" cy="458682"/>
          </a:xfrm>
          <a:prstGeom prst="rect">
            <a:avLst/>
          </a:prstGeom>
        </p:spPr>
      </p:pic>
      <p:sp>
        <p:nvSpPr>
          <p:cNvPr id="35" name="TextBox 34">
            <a:extLst>
              <a:ext uri="{FF2B5EF4-FFF2-40B4-BE49-F238E27FC236}">
                <a16:creationId xmlns:a16="http://schemas.microsoft.com/office/drawing/2014/main" id="{1E0E47CE-4B8B-4ED8-9271-CA96D1476167}"/>
              </a:ext>
            </a:extLst>
          </p:cNvPr>
          <p:cNvSpPr txBox="1"/>
          <p:nvPr/>
        </p:nvSpPr>
        <p:spPr>
          <a:xfrm>
            <a:off x="859927" y="5390342"/>
            <a:ext cx="1477429" cy="6093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Yacht (HS Chapter 89) from South Korea</a:t>
            </a:r>
          </a:p>
        </p:txBody>
      </p:sp>
      <p:sp>
        <p:nvSpPr>
          <p:cNvPr id="37" name="TextBox 36">
            <a:extLst>
              <a:ext uri="{FF2B5EF4-FFF2-40B4-BE49-F238E27FC236}">
                <a16:creationId xmlns:a16="http://schemas.microsoft.com/office/drawing/2014/main" id="{89AB6427-A4B7-4A43-906B-BCD278B13AE5}"/>
              </a:ext>
            </a:extLst>
          </p:cNvPr>
          <p:cNvSpPr txBox="1"/>
          <p:nvPr/>
        </p:nvSpPr>
        <p:spPr>
          <a:xfrm>
            <a:off x="4331192" y="5220381"/>
            <a:ext cx="2182276" cy="609398"/>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Fitting work is carried out in the UK before the yacht is exported to the EU. </a:t>
            </a:r>
          </a:p>
        </p:txBody>
      </p:sp>
      <p:sp>
        <p:nvSpPr>
          <p:cNvPr id="38" name="TextBox 37">
            <a:extLst>
              <a:ext uri="{FF2B5EF4-FFF2-40B4-BE49-F238E27FC236}">
                <a16:creationId xmlns:a16="http://schemas.microsoft.com/office/drawing/2014/main" id="{24FF5F2C-A550-4A4C-A752-F5160A82340A}"/>
              </a:ext>
            </a:extLst>
          </p:cNvPr>
          <p:cNvSpPr txBox="1"/>
          <p:nvPr/>
        </p:nvSpPr>
        <p:spPr>
          <a:xfrm>
            <a:off x="8560150" y="5203762"/>
            <a:ext cx="2550283" cy="9417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panose="020B0604020202020204" pitchFamily="34" charset="0"/>
                <a:cs typeface="Arial" panose="020B0604020202020204" pitchFamily="34" charset="0"/>
              </a:rPr>
              <a:t>The imported non-originating materials are classified under the same heading as the final product. This does not meet the rule set out in the TCA.</a:t>
            </a:r>
          </a:p>
        </p:txBody>
      </p:sp>
      <p:sp>
        <p:nvSpPr>
          <p:cNvPr id="31" name="TextBox 30">
            <a:extLst>
              <a:ext uri="{FF2B5EF4-FFF2-40B4-BE49-F238E27FC236}">
                <a16:creationId xmlns:a16="http://schemas.microsoft.com/office/drawing/2014/main" id="{8D26F0B7-B6BA-D04C-B19E-433B2A03724C}"/>
              </a:ext>
            </a:extLst>
          </p:cNvPr>
          <p:cNvSpPr txBox="1"/>
          <p:nvPr/>
        </p:nvSpPr>
        <p:spPr>
          <a:xfrm>
            <a:off x="937792" y="2871630"/>
            <a:ext cx="1550762" cy="941796"/>
          </a:xfrm>
          <a:prstGeom prst="rect">
            <a:avLst/>
          </a:prstGeom>
          <a:noFill/>
        </p:spPr>
        <p:txBody>
          <a:bodyPr wrap="square" lIns="109728" tIns="54864" rIns="109728" bIns="54864" rtlCol="0" anchor="t">
            <a:spAutoFit/>
          </a:bodyPr>
          <a:lstStyle/>
          <a:p>
            <a:pPr algn="ctr" defTabSz="1097280" eaLnBrk="0" fontAlgn="base" hangingPunct="0">
              <a:spcBef>
                <a:spcPct val="0"/>
              </a:spcBef>
              <a:spcAft>
                <a:spcPct val="0"/>
              </a:spcAft>
              <a:defRPr/>
            </a:pPr>
            <a:r>
              <a:rPr lang="en-GB" sz="1080">
                <a:solidFill>
                  <a:prstClr val="black"/>
                </a:solidFill>
                <a:latin typeface="Arial"/>
                <a:cs typeface="Arial"/>
              </a:rPr>
              <a:t>Steel (HS Chapters 72 and 73) from South Korea</a:t>
            </a:r>
          </a:p>
          <a:p>
            <a:pPr algn="ctr" defTabSz="1097280" eaLnBrk="0" fontAlgn="base" hangingPunct="0">
              <a:spcBef>
                <a:spcPct val="0"/>
              </a:spcBef>
              <a:spcAft>
                <a:spcPct val="0"/>
              </a:spcAft>
              <a:defRPr/>
            </a:pPr>
            <a:r>
              <a:rPr lang="en-GB" sz="1080">
                <a:solidFill>
                  <a:prstClr val="black"/>
                </a:solidFill>
                <a:latin typeface="Arial"/>
                <a:cs typeface="Arial"/>
              </a:rPr>
              <a:t>Glass (HS Chapter 70) from the U.S.</a:t>
            </a:r>
          </a:p>
        </p:txBody>
      </p:sp>
      <p:sp>
        <p:nvSpPr>
          <p:cNvPr id="41" name="Cross 40">
            <a:extLst>
              <a:ext uri="{FF2B5EF4-FFF2-40B4-BE49-F238E27FC236}">
                <a16:creationId xmlns:a16="http://schemas.microsoft.com/office/drawing/2014/main" id="{F909A8A2-B5CB-CA41-A6DC-01D22716264D}"/>
              </a:ext>
            </a:extLst>
          </p:cNvPr>
          <p:cNvSpPr/>
          <p:nvPr/>
        </p:nvSpPr>
        <p:spPr>
          <a:xfrm rot="2749312">
            <a:off x="9367716" y="4268767"/>
            <a:ext cx="753340" cy="743114"/>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ln>
                <a:solidFill>
                  <a:srgbClr val="FF0000"/>
                </a:solidFill>
              </a:ln>
              <a:solidFill>
                <a:srgbClr val="FF0000"/>
              </a:solidFill>
              <a:latin typeface="Arial" panose="020B0604020202020204" pitchFamily="34" charset="0"/>
              <a:cs typeface="Arial" panose="020B0604020202020204" pitchFamily="34" charset="0"/>
            </a:endParaRPr>
          </a:p>
        </p:txBody>
      </p:sp>
      <p:pic>
        <p:nvPicPr>
          <p:cNvPr id="42" name="Graphic 41" descr="Cruise ship outline">
            <a:extLst>
              <a:ext uri="{FF2B5EF4-FFF2-40B4-BE49-F238E27FC236}">
                <a16:creationId xmlns:a16="http://schemas.microsoft.com/office/drawing/2014/main" id="{E87B8D49-F144-0D4F-A05B-2C2777C234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5277" y="4339254"/>
            <a:ext cx="1097280" cy="1097280"/>
          </a:xfrm>
          <a:prstGeom prst="rect">
            <a:avLst/>
          </a:prstGeom>
        </p:spPr>
      </p:pic>
      <p:sp>
        <p:nvSpPr>
          <p:cNvPr id="43" name="Arrow: Right 58">
            <a:extLst>
              <a:ext uri="{FF2B5EF4-FFF2-40B4-BE49-F238E27FC236}">
                <a16:creationId xmlns:a16="http://schemas.microsoft.com/office/drawing/2014/main" id="{6D9AE694-CF06-5741-9E25-32EBAA1AD6D9}"/>
              </a:ext>
            </a:extLst>
          </p:cNvPr>
          <p:cNvSpPr/>
          <p:nvPr/>
        </p:nvSpPr>
        <p:spPr>
          <a:xfrm>
            <a:off x="2532982" y="494610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sp>
        <p:nvSpPr>
          <p:cNvPr id="44" name="Arrow: Right 61">
            <a:extLst>
              <a:ext uri="{FF2B5EF4-FFF2-40B4-BE49-F238E27FC236}">
                <a16:creationId xmlns:a16="http://schemas.microsoft.com/office/drawing/2014/main" id="{260CA5CB-822E-4E46-92FC-49A2695705AB}"/>
              </a:ext>
            </a:extLst>
          </p:cNvPr>
          <p:cNvSpPr/>
          <p:nvPr/>
        </p:nvSpPr>
        <p:spPr>
          <a:xfrm>
            <a:off x="7624820" y="4887894"/>
            <a:ext cx="544830" cy="432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2960">
              <a:defRPr/>
            </a:pPr>
            <a:endParaRPr lang="en-GB" sz="1620">
              <a:solidFill>
                <a:prstClr val="white"/>
              </a:solidFill>
              <a:latin typeface="Arial" panose="020B0604020202020204" pitchFamily="34" charset="0"/>
              <a:cs typeface="Arial" panose="020B0604020202020204" pitchFamily="34" charset="0"/>
            </a:endParaRPr>
          </a:p>
        </p:txBody>
      </p:sp>
      <p:pic>
        <p:nvPicPr>
          <p:cNvPr id="6" name="Graphic 5" descr="Nails with solid fill">
            <a:extLst>
              <a:ext uri="{FF2B5EF4-FFF2-40B4-BE49-F238E27FC236}">
                <a16:creationId xmlns:a16="http://schemas.microsoft.com/office/drawing/2014/main" id="{A5A2F4DA-53A4-0C47-BB3F-BEA902146FD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2026" y="1973396"/>
            <a:ext cx="810916" cy="810916"/>
          </a:xfrm>
          <a:prstGeom prst="rect">
            <a:avLst/>
          </a:prstGeom>
        </p:spPr>
      </p:pic>
      <p:pic>
        <p:nvPicPr>
          <p:cNvPr id="9" name="Graphic 8" descr="Inventory outline">
            <a:extLst>
              <a:ext uri="{FF2B5EF4-FFF2-40B4-BE49-F238E27FC236}">
                <a16:creationId xmlns:a16="http://schemas.microsoft.com/office/drawing/2014/main" id="{B74426CB-88E5-FD49-A0D0-FA67613B198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65690" y="1984625"/>
            <a:ext cx="810916" cy="810916"/>
          </a:xfrm>
          <a:prstGeom prst="rect">
            <a:avLst/>
          </a:prstGeom>
        </p:spPr>
      </p:pic>
    </p:spTree>
    <p:extLst>
      <p:ext uri="{BB962C8B-B14F-4D97-AF65-F5344CB8AC3E}">
        <p14:creationId xmlns:p14="http://schemas.microsoft.com/office/powerpoint/2010/main" val="3028766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Subtitle 2">
            <a:extLst>
              <a:ext uri="{FF2B5EF4-FFF2-40B4-BE49-F238E27FC236}">
                <a16:creationId xmlns:a16="http://schemas.microsoft.com/office/drawing/2014/main" id="{9C463C9C-7D7F-4F86-8F00-AA4FB43DA5DE}"/>
              </a:ext>
            </a:extLst>
          </p:cNvPr>
          <p:cNvSpPr>
            <a:spLocks noGrp="1"/>
          </p:cNvSpPr>
          <p:nvPr>
            <p:ph type="subTitle" idx="1"/>
          </p:nvPr>
        </p:nvSpPr>
        <p:spPr>
          <a:xfrm>
            <a:off x="705249" y="136736"/>
            <a:ext cx="10413337" cy="816478"/>
          </a:xfrm>
        </p:spPr>
        <p:txBody>
          <a:bodyPr rtlCol="0">
            <a:normAutofit fontScale="25000" lnSpcReduction="20000"/>
          </a:bodyPr>
          <a:lstStyle/>
          <a:p>
            <a:pPr algn="l">
              <a:defRPr/>
            </a:pPr>
            <a:r>
              <a:rPr lang="en-GB" sz="5280" b="1">
                <a:solidFill>
                  <a:srgbClr val="0070C0"/>
                </a:solidFill>
                <a:latin typeface="Arial"/>
                <a:cs typeface="Arial"/>
              </a:rPr>
              <a:t>Example of Specific Processing Rule: Spectacle lenses (9001.50)</a:t>
            </a:r>
            <a:endParaRPr lang="en-GB" sz="5280">
              <a:solidFill>
                <a:srgbClr val="0070C0"/>
              </a:solidFill>
              <a:latin typeface="Calibri"/>
              <a:cs typeface="Calibri"/>
            </a:endParaRP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The product specific rule for spectacle lenses HS 9001.50 has a </a:t>
            </a:r>
            <a:r>
              <a:rPr lang="en-GB" sz="5280" b="1">
                <a:latin typeface="Arial" panose="020B0604020202020204" pitchFamily="34" charset="0"/>
                <a:cs typeface="Arial" panose="020B0604020202020204" pitchFamily="34" charset="0"/>
              </a:rPr>
              <a:t>Specific Processing Rule</a:t>
            </a:r>
            <a:r>
              <a:rPr lang="en-GB" sz="5280">
                <a:latin typeface="Arial" panose="020B0604020202020204" pitchFamily="34" charset="0"/>
                <a:cs typeface="Arial" panose="020B0604020202020204" pitchFamily="34" charset="0"/>
              </a:rPr>
              <a:t>.</a:t>
            </a:r>
          </a:p>
          <a:p>
            <a:pPr marL="411480" indent="-411480" algn="l">
              <a:buFont typeface="Arial" panose="020B0604020202020204" pitchFamily="34" charset="0"/>
              <a:buChar char="•"/>
            </a:pPr>
            <a:r>
              <a:rPr lang="en-GB" sz="5280">
                <a:latin typeface="Arial" panose="020B0604020202020204" pitchFamily="34" charset="0"/>
                <a:cs typeface="Arial" panose="020B0604020202020204" pitchFamily="34" charset="0"/>
              </a:rPr>
              <a:t>This means exporters can comply with the rule by demonstrating that the product has been manufactured in the exporting country following the specific process set out in the product specific rule annex.</a:t>
            </a:r>
            <a:br>
              <a:rPr lang="en-GB" sz="4800"/>
            </a:br>
            <a:br>
              <a:rPr lang="en-GB" sz="1920"/>
            </a:br>
            <a:endParaRPr lang="en-GB">
              <a:solidFill>
                <a:srgbClr val="00AF4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F1A8874F-D2FE-4F3B-BBF7-E31AF93716FC}"/>
              </a:ext>
            </a:extLst>
          </p:cNvPr>
          <p:cNvPicPr>
            <a:picLocks noChangeAspect="1"/>
          </p:cNvPicPr>
          <p:nvPr/>
        </p:nvPicPr>
        <p:blipFill>
          <a:blip r:embed="rId2"/>
          <a:stretch>
            <a:fillRect/>
          </a:stretch>
        </p:blipFill>
        <p:spPr>
          <a:xfrm>
            <a:off x="1122565" y="1981655"/>
            <a:ext cx="9846079" cy="3247387"/>
          </a:xfrm>
          <a:prstGeom prst="rect">
            <a:avLst/>
          </a:prstGeom>
        </p:spPr>
      </p:pic>
      <p:pic>
        <p:nvPicPr>
          <p:cNvPr id="5" name="Graphic 4" descr="Glasses with solid fill">
            <a:extLst>
              <a:ext uri="{FF2B5EF4-FFF2-40B4-BE49-F238E27FC236}">
                <a16:creationId xmlns:a16="http://schemas.microsoft.com/office/drawing/2014/main" id="{46D3CE27-DAC9-42CD-B846-1E4959BAC35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89509" y="3056708"/>
            <a:ext cx="1097280" cy="1097280"/>
          </a:xfrm>
          <a:prstGeom prst="rect">
            <a:avLst/>
          </a:prstGeom>
        </p:spPr>
      </p:pic>
    </p:spTree>
    <p:extLst>
      <p:ext uri="{BB962C8B-B14F-4D97-AF65-F5344CB8AC3E}">
        <p14:creationId xmlns:p14="http://schemas.microsoft.com/office/powerpoint/2010/main" val="106685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8FFFE74-697A-4BB5-929D-C81642169EAE}"/>
              </a:ext>
            </a:extLst>
          </p:cNvPr>
          <p:cNvSpPr>
            <a:spLocks noGrp="1"/>
          </p:cNvSpPr>
          <p:nvPr>
            <p:ph type="subTitle" idx="1"/>
          </p:nvPr>
        </p:nvSpPr>
        <p:spPr>
          <a:xfrm>
            <a:off x="1225105" y="428992"/>
            <a:ext cx="9741790" cy="1048614"/>
          </a:xfrm>
        </p:spPr>
        <p:txBody>
          <a:bodyPr rtlCol="0">
            <a:normAutofit/>
          </a:bodyPr>
          <a:lstStyle/>
          <a:p>
            <a:pPr algn="l">
              <a:defRPr/>
            </a:pPr>
            <a:r>
              <a:rPr lang="en-GB" sz="1512" b="1">
                <a:solidFill>
                  <a:srgbClr val="1A5DA0"/>
                </a:solidFill>
                <a:latin typeface="Arial"/>
                <a:cs typeface="Arial"/>
              </a:rPr>
              <a:t>Value Added / Maximum Non-originating Material (</a:t>
            </a:r>
            <a:r>
              <a:rPr lang="en-GB" sz="1512" b="1" err="1">
                <a:solidFill>
                  <a:srgbClr val="1A5DA0"/>
                </a:solidFill>
                <a:latin typeface="Arial"/>
                <a:cs typeface="Arial"/>
              </a:rPr>
              <a:t>MaxNOM</a:t>
            </a:r>
            <a:r>
              <a:rPr lang="en-GB" sz="1512" b="1">
                <a:solidFill>
                  <a:srgbClr val="1A5DA0"/>
                </a:solidFill>
                <a:latin typeface="Arial"/>
                <a:cs typeface="Arial"/>
              </a:rPr>
              <a:t>) rule</a:t>
            </a:r>
          </a:p>
          <a:p>
            <a:pPr marL="308610" indent="-308610" algn="l">
              <a:buFont typeface="Arial" panose="020B0604020202020204" pitchFamily="34" charset="0"/>
              <a:buChar char="•"/>
              <a:defRPr/>
            </a:pPr>
            <a:r>
              <a:rPr lang="en-GB" sz="1188">
                <a:latin typeface="Arial" panose="020B0604020202020204" pitchFamily="34" charset="0"/>
                <a:cs typeface="Arial" panose="020B0604020202020204" pitchFamily="34" charset="0"/>
              </a:rPr>
              <a:t>The product specific rule for a ballpoint pen</a:t>
            </a:r>
            <a:r>
              <a:rPr lang="en-GB" sz="1188">
                <a:latin typeface="Arial"/>
                <a:cs typeface="Arial"/>
              </a:rPr>
              <a:t> (HS 9608) requires maximum 50% non-originating (non UK or EU originating) materials</a:t>
            </a:r>
          </a:p>
        </p:txBody>
      </p:sp>
      <p:sp>
        <p:nvSpPr>
          <p:cNvPr id="72" name="L-Shape 3">
            <a:extLst>
              <a:ext uri="{FF2B5EF4-FFF2-40B4-BE49-F238E27FC236}">
                <a16:creationId xmlns:a16="http://schemas.microsoft.com/office/drawing/2014/main" id="{56B1D9A0-CD7E-4E4A-956A-E56F76E3195B}"/>
              </a:ext>
            </a:extLst>
          </p:cNvPr>
          <p:cNvSpPr/>
          <p:nvPr/>
        </p:nvSpPr>
        <p:spPr>
          <a:xfrm rot="10800000">
            <a:off x="7700000" y="1507476"/>
            <a:ext cx="3186858" cy="4606433"/>
          </a:xfrm>
          <a:prstGeom prst="rect">
            <a:avLst/>
          </a:pr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srgbClr val="FFFF00"/>
              </a:solidFill>
              <a:latin typeface="Arial" panose="020B0604020202020204" pitchFamily="34" charset="0"/>
              <a:cs typeface="Arial" panose="020B0604020202020204" pitchFamily="34" charset="0"/>
            </a:endParaRPr>
          </a:p>
        </p:txBody>
      </p:sp>
      <p:sp>
        <p:nvSpPr>
          <p:cNvPr id="73" name="L-Shape 4">
            <a:extLst>
              <a:ext uri="{FF2B5EF4-FFF2-40B4-BE49-F238E27FC236}">
                <a16:creationId xmlns:a16="http://schemas.microsoft.com/office/drawing/2014/main" id="{3A9100F8-9883-4674-9E8F-41AD75703E39}"/>
              </a:ext>
            </a:extLst>
          </p:cNvPr>
          <p:cNvSpPr/>
          <p:nvPr/>
        </p:nvSpPr>
        <p:spPr>
          <a:xfrm rot="10800000">
            <a:off x="3068865" y="1501903"/>
            <a:ext cx="4618430" cy="4612006"/>
          </a:xfrm>
          <a:prstGeom prst="rect">
            <a:avLst/>
          </a:prstGeom>
          <a:solidFill>
            <a:schemeClr val="accent2">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74" name="L-Shape 6">
            <a:extLst>
              <a:ext uri="{FF2B5EF4-FFF2-40B4-BE49-F238E27FC236}">
                <a16:creationId xmlns:a16="http://schemas.microsoft.com/office/drawing/2014/main" id="{B09038DF-2AD0-4D4E-A009-8F96E08C835D}"/>
              </a:ext>
            </a:extLst>
          </p:cNvPr>
          <p:cNvSpPr/>
          <p:nvPr/>
        </p:nvSpPr>
        <p:spPr>
          <a:xfrm>
            <a:off x="1246275" y="1501903"/>
            <a:ext cx="1806035" cy="461200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75" name="Straight Connector 74">
            <a:extLst>
              <a:ext uri="{FF2B5EF4-FFF2-40B4-BE49-F238E27FC236}">
                <a16:creationId xmlns:a16="http://schemas.microsoft.com/office/drawing/2014/main" id="{39204742-8ABE-414D-9C95-937CE05B1FAD}"/>
              </a:ext>
            </a:extLst>
          </p:cNvPr>
          <p:cNvCxnSpPr>
            <a:cxnSpLocks/>
          </p:cNvCxnSpPr>
          <p:nvPr/>
        </p:nvCxnSpPr>
        <p:spPr>
          <a:xfrm>
            <a:off x="3040726" y="1548903"/>
            <a:ext cx="15432" cy="4603434"/>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Straight Connector 77">
            <a:extLst>
              <a:ext uri="{FF2B5EF4-FFF2-40B4-BE49-F238E27FC236}">
                <a16:creationId xmlns:a16="http://schemas.microsoft.com/office/drawing/2014/main" id="{18F4FA4F-C7BD-438E-8FD5-4CBE738E9EB9}"/>
              </a:ext>
            </a:extLst>
          </p:cNvPr>
          <p:cNvCxnSpPr>
            <a:cxnSpLocks/>
          </p:cNvCxnSpPr>
          <p:nvPr/>
        </p:nvCxnSpPr>
        <p:spPr>
          <a:xfrm>
            <a:off x="7703850" y="1580908"/>
            <a:ext cx="6377" cy="4563928"/>
          </a:xfrm>
          <a:prstGeom prst="line">
            <a:avLst/>
          </a:prstGeom>
          <a:ln w="38100"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79" name="TextBox 78">
            <a:extLst>
              <a:ext uri="{FF2B5EF4-FFF2-40B4-BE49-F238E27FC236}">
                <a16:creationId xmlns:a16="http://schemas.microsoft.com/office/drawing/2014/main" id="{519639ED-25EF-4D84-A09B-D04DEC9298F7}"/>
              </a:ext>
            </a:extLst>
          </p:cNvPr>
          <p:cNvSpPr txBox="1"/>
          <p:nvPr/>
        </p:nvSpPr>
        <p:spPr>
          <a:xfrm>
            <a:off x="4793696" y="1802727"/>
            <a:ext cx="1302306"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UK Processing</a:t>
            </a:r>
          </a:p>
        </p:txBody>
      </p:sp>
      <p:sp>
        <p:nvSpPr>
          <p:cNvPr id="80" name="TextBox 79">
            <a:extLst>
              <a:ext uri="{FF2B5EF4-FFF2-40B4-BE49-F238E27FC236}">
                <a16:creationId xmlns:a16="http://schemas.microsoft.com/office/drawing/2014/main" id="{62B83771-8E0D-4D8F-A97E-0780EB0BA107}"/>
              </a:ext>
            </a:extLst>
          </p:cNvPr>
          <p:cNvSpPr txBox="1"/>
          <p:nvPr/>
        </p:nvSpPr>
        <p:spPr>
          <a:xfrm>
            <a:off x="1607813" y="1802726"/>
            <a:ext cx="881128" cy="274255"/>
          </a:xfrm>
          <a:prstGeom prst="rect">
            <a:avLst/>
          </a:prstGeom>
          <a:noFill/>
        </p:spPr>
        <p:txBody>
          <a:bodyPr wrap="square" lIns="98755" tIns="49378" rIns="98755" bIns="49378" anchor="t">
            <a:spAutoFit/>
          </a:bodyPr>
          <a:lstStyle/>
          <a:p>
            <a:pPr algn="ctr" defTabSz="740664">
              <a:defRPr/>
            </a:pPr>
            <a:r>
              <a:rPr lang="en-GB" sz="1134" b="1">
                <a:solidFill>
                  <a:prstClr val="black"/>
                </a:solidFill>
                <a:latin typeface="Arial" panose="020B0604020202020204" pitchFamily="34" charset="0"/>
                <a:cs typeface="Arial" panose="020B0604020202020204" pitchFamily="34" charset="0"/>
              </a:rPr>
              <a:t>Materials</a:t>
            </a:r>
          </a:p>
        </p:txBody>
      </p:sp>
      <p:pic>
        <p:nvPicPr>
          <p:cNvPr id="86" name="Graphic 24" descr="Checkmark">
            <a:extLst>
              <a:ext uri="{FF2B5EF4-FFF2-40B4-BE49-F238E27FC236}">
                <a16:creationId xmlns:a16="http://schemas.microsoft.com/office/drawing/2014/main" id="{066F6689-3D86-4C61-9AFD-060C1462E4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139" y="2132123"/>
            <a:ext cx="523590" cy="53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 name="TextBox 86">
            <a:extLst>
              <a:ext uri="{FF2B5EF4-FFF2-40B4-BE49-F238E27FC236}">
                <a16:creationId xmlns:a16="http://schemas.microsoft.com/office/drawing/2014/main" id="{31A2DE87-B32C-42AF-B366-8BC527A5DE99}"/>
              </a:ext>
            </a:extLst>
          </p:cNvPr>
          <p:cNvSpPr txBox="1"/>
          <p:nvPr/>
        </p:nvSpPr>
        <p:spPr>
          <a:xfrm>
            <a:off x="8325006" y="1794878"/>
            <a:ext cx="2259182" cy="266868"/>
          </a:xfrm>
          <a:prstGeom prst="rect">
            <a:avLst/>
          </a:prstGeom>
          <a:noFill/>
        </p:spPr>
        <p:txBody>
          <a:bodyPr wrap="square">
            <a:spAutoFit/>
          </a:bodyPr>
          <a:lstStyle/>
          <a:p>
            <a:pPr defTabSz="740664">
              <a:defRPr/>
            </a:pPr>
            <a:r>
              <a:rPr lang="en-GB" sz="1134" b="1">
                <a:solidFill>
                  <a:prstClr val="black"/>
                </a:solidFill>
                <a:latin typeface="Arial" panose="020B0604020202020204" pitchFamily="34" charset="0"/>
                <a:cs typeface="Arial" panose="020B0604020202020204" pitchFamily="34" charset="0"/>
              </a:rPr>
              <a:t>Does the product </a:t>
            </a:r>
            <a:r>
              <a:rPr lang="en-GB" sz="1134" b="1" err="1">
                <a:solidFill>
                  <a:prstClr val="black"/>
                </a:solidFill>
                <a:latin typeface="Arial" panose="020B0604020202020204" pitchFamily="34" charset="0"/>
                <a:cs typeface="Arial" panose="020B0604020202020204" pitchFamily="34" charset="0"/>
              </a:rPr>
              <a:t>qualif</a:t>
            </a:r>
            <a:r>
              <a:rPr lang="en-GB" sz="1134" b="1">
                <a:solidFill>
                  <a:prstClr val="black"/>
                </a:solidFill>
                <a:latin typeface="Arial" panose="020B0604020202020204" pitchFamily="34" charset="0"/>
                <a:cs typeface="Arial" panose="020B0604020202020204" pitchFamily="34" charset="0"/>
              </a:rPr>
              <a:t>y?</a:t>
            </a:r>
          </a:p>
        </p:txBody>
      </p:sp>
      <p:sp>
        <p:nvSpPr>
          <p:cNvPr id="32" name="TextBox 31">
            <a:extLst>
              <a:ext uri="{FF2B5EF4-FFF2-40B4-BE49-F238E27FC236}">
                <a16:creationId xmlns:a16="http://schemas.microsoft.com/office/drawing/2014/main" id="{00C1E35C-B3D6-481D-90BF-99EC1A9CE5E8}"/>
              </a:ext>
            </a:extLst>
          </p:cNvPr>
          <p:cNvSpPr txBox="1"/>
          <p:nvPr/>
        </p:nvSpPr>
        <p:spPr>
          <a:xfrm>
            <a:off x="1373257" y="2923570"/>
            <a:ext cx="1329686" cy="698089"/>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Non-originating parts worth £3 imported from Canada</a:t>
            </a:r>
          </a:p>
        </p:txBody>
      </p:sp>
      <p:sp>
        <p:nvSpPr>
          <p:cNvPr id="36" name="TextBox 35">
            <a:extLst>
              <a:ext uri="{FF2B5EF4-FFF2-40B4-BE49-F238E27FC236}">
                <a16:creationId xmlns:a16="http://schemas.microsoft.com/office/drawing/2014/main" id="{55772E32-2543-4A42-B8D1-9EF5A3864584}"/>
              </a:ext>
            </a:extLst>
          </p:cNvPr>
          <p:cNvSpPr txBox="1"/>
          <p:nvPr/>
        </p:nvSpPr>
        <p:spPr>
          <a:xfrm>
            <a:off x="4185153" y="2725263"/>
            <a:ext cx="2663022" cy="99727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Pen produced in the UK. UK parts, and manufacturing costs are £3.50. </a:t>
            </a:r>
          </a:p>
          <a:p>
            <a:pPr algn="ctr" defTabSz="987552" eaLnBrk="0" fontAlgn="base" hangingPunct="0">
              <a:spcBef>
                <a:spcPct val="0"/>
              </a:spcBef>
              <a:spcAft>
                <a:spcPct val="0"/>
              </a:spcAft>
              <a:defRPr/>
            </a:pPr>
            <a:endParaRPr lang="en-GB" sz="972">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Non-originating inputs worth </a:t>
            </a:r>
            <a:r>
              <a:rPr lang="en-GB" sz="972" b="1">
                <a:solidFill>
                  <a:prstClr val="black"/>
                </a:solidFill>
                <a:latin typeface="Arial" panose="020B0604020202020204" pitchFamily="34" charset="0"/>
                <a:cs typeface="Arial" panose="020B0604020202020204" pitchFamily="34" charset="0"/>
              </a:rPr>
              <a:t>less</a:t>
            </a:r>
            <a:r>
              <a:rPr lang="en-GB" sz="972">
                <a:solidFill>
                  <a:prstClr val="black"/>
                </a:solidFill>
                <a:latin typeface="Arial" panose="020B0604020202020204" pitchFamily="34" charset="0"/>
                <a:cs typeface="Arial" panose="020B0604020202020204" pitchFamily="34" charset="0"/>
              </a:rPr>
              <a:t> than 50% of the ex-works value of the transmission shaft.</a:t>
            </a:r>
          </a:p>
        </p:txBody>
      </p:sp>
      <p:sp>
        <p:nvSpPr>
          <p:cNvPr id="40" name="TextBox 39">
            <a:extLst>
              <a:ext uri="{FF2B5EF4-FFF2-40B4-BE49-F238E27FC236}">
                <a16:creationId xmlns:a16="http://schemas.microsoft.com/office/drawing/2014/main" id="{49FFE141-DF42-43E4-B841-F904C30B2ED2}"/>
              </a:ext>
            </a:extLst>
          </p:cNvPr>
          <p:cNvSpPr txBox="1"/>
          <p:nvPr/>
        </p:nvSpPr>
        <p:spPr>
          <a:xfrm>
            <a:off x="8186532" y="5017364"/>
            <a:ext cx="2295254" cy="847682"/>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Product does not meet the rules of origin requirements as non-originating material is more than 50% of the ex-works value. </a:t>
            </a:r>
          </a:p>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Product may face a tariff.</a:t>
            </a:r>
          </a:p>
        </p:txBody>
      </p:sp>
      <p:sp>
        <p:nvSpPr>
          <p:cNvPr id="59" name="Arrow: Right 58">
            <a:extLst>
              <a:ext uri="{FF2B5EF4-FFF2-40B4-BE49-F238E27FC236}">
                <a16:creationId xmlns:a16="http://schemas.microsoft.com/office/drawing/2014/main" id="{741EAB9D-A52B-44C8-A3FB-4D7F03759292}"/>
              </a:ext>
            </a:extLst>
          </p:cNvPr>
          <p:cNvSpPr/>
          <p:nvPr/>
        </p:nvSpPr>
        <p:spPr>
          <a:xfrm>
            <a:off x="2852351" y="2797863"/>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pic>
        <p:nvPicPr>
          <p:cNvPr id="61" name="Picture 60" descr="A picture containing shape&#10;&#10;Description automatically generated">
            <a:extLst>
              <a:ext uri="{FF2B5EF4-FFF2-40B4-BE49-F238E27FC236}">
                <a16:creationId xmlns:a16="http://schemas.microsoft.com/office/drawing/2014/main" id="{47E755D0-34F2-481F-9C58-846B6C4A20FD}"/>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37190" y="2118957"/>
            <a:ext cx="483058" cy="412814"/>
          </a:xfrm>
          <a:prstGeom prst="rect">
            <a:avLst/>
          </a:prstGeom>
        </p:spPr>
      </p:pic>
      <p:sp>
        <p:nvSpPr>
          <p:cNvPr id="62" name="Arrow: Right 61">
            <a:extLst>
              <a:ext uri="{FF2B5EF4-FFF2-40B4-BE49-F238E27FC236}">
                <a16:creationId xmlns:a16="http://schemas.microsoft.com/office/drawing/2014/main" id="{97B409DA-8159-47FC-80B5-30046151917A}"/>
              </a:ext>
            </a:extLst>
          </p:cNvPr>
          <p:cNvSpPr/>
          <p:nvPr/>
        </p:nvSpPr>
        <p:spPr>
          <a:xfrm>
            <a:off x="7454825" y="2804396"/>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cxnSp>
        <p:nvCxnSpPr>
          <p:cNvPr id="8" name="Straight Connector 7">
            <a:extLst>
              <a:ext uri="{FF2B5EF4-FFF2-40B4-BE49-F238E27FC236}">
                <a16:creationId xmlns:a16="http://schemas.microsoft.com/office/drawing/2014/main" id="{A4BC94B2-8C5B-450D-86C4-D31297EC6B27}"/>
              </a:ext>
            </a:extLst>
          </p:cNvPr>
          <p:cNvCxnSpPr/>
          <p:nvPr/>
        </p:nvCxnSpPr>
        <p:spPr>
          <a:xfrm>
            <a:off x="1373257" y="3907963"/>
            <a:ext cx="931486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33" name="Picture 32" descr="A picture containing shape&#10;&#10;Description automatically generated">
            <a:extLst>
              <a:ext uri="{FF2B5EF4-FFF2-40B4-BE49-F238E27FC236}">
                <a16:creationId xmlns:a16="http://schemas.microsoft.com/office/drawing/2014/main" id="{F4259482-B766-4B80-91F9-AFAFDCCA16DE}"/>
              </a:ext>
            </a:extLst>
          </p:cNvPr>
          <p:cNvPicPr>
            <a:picLocks noChangeAspect="1"/>
          </p:cNvPicPr>
          <p:nvPr/>
        </p:nvPicPr>
        <p:blipFill rotWithShape="1">
          <a:blip r:embed="rId3">
            <a:extLst>
              <a:ext uri="{28A0092B-C50C-407E-A947-70E740481C1C}">
                <a14:useLocalDpi xmlns:a14="http://schemas.microsoft.com/office/drawing/2010/main" val="0"/>
              </a:ext>
            </a:extLst>
          </a:blip>
          <a:srcRect l="12564" t="10796" r="12750" b="25379"/>
          <a:stretch/>
        </p:blipFill>
        <p:spPr>
          <a:xfrm>
            <a:off x="5237190" y="4475113"/>
            <a:ext cx="483058" cy="412814"/>
          </a:xfrm>
          <a:prstGeom prst="rect">
            <a:avLst/>
          </a:prstGeom>
        </p:spPr>
      </p:pic>
      <p:sp>
        <p:nvSpPr>
          <p:cNvPr id="35" name="TextBox 34">
            <a:extLst>
              <a:ext uri="{FF2B5EF4-FFF2-40B4-BE49-F238E27FC236}">
                <a16:creationId xmlns:a16="http://schemas.microsoft.com/office/drawing/2014/main" id="{1E0E47CE-4B8B-4ED8-9271-CA96D1476167}"/>
              </a:ext>
            </a:extLst>
          </p:cNvPr>
          <p:cNvSpPr txBox="1"/>
          <p:nvPr/>
        </p:nvSpPr>
        <p:spPr>
          <a:xfrm>
            <a:off x="1341658" y="5175297"/>
            <a:ext cx="1329686" cy="698089"/>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Non-originating parts worth £4 imported from Canada</a:t>
            </a:r>
          </a:p>
        </p:txBody>
      </p:sp>
      <p:sp>
        <p:nvSpPr>
          <p:cNvPr id="41" name="Cross 40">
            <a:extLst>
              <a:ext uri="{FF2B5EF4-FFF2-40B4-BE49-F238E27FC236}">
                <a16:creationId xmlns:a16="http://schemas.microsoft.com/office/drawing/2014/main" id="{FBB0898F-3125-45E7-9591-A00A25EE14E1}"/>
              </a:ext>
            </a:extLst>
          </p:cNvPr>
          <p:cNvSpPr/>
          <p:nvPr/>
        </p:nvSpPr>
        <p:spPr>
          <a:xfrm rot="8080641">
            <a:off x="9004468" y="4333862"/>
            <a:ext cx="592792" cy="597973"/>
          </a:xfrm>
          <a:prstGeom prst="plus">
            <a:avLst>
              <a:gd name="adj" fmla="val 4678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ln>
                <a:solidFill>
                  <a:srgbClr val="FF0000"/>
                </a:solidFill>
              </a:ln>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7A41E7E-90E0-0B41-9A6C-6A592E5153E5}"/>
              </a:ext>
            </a:extLst>
          </p:cNvPr>
          <p:cNvSpPr txBox="1"/>
          <p:nvPr/>
        </p:nvSpPr>
        <p:spPr>
          <a:xfrm>
            <a:off x="4167002" y="5002320"/>
            <a:ext cx="2663022" cy="997274"/>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Pen produced in the UK. UK parts, and manufacturing costs are £2.50. </a:t>
            </a:r>
          </a:p>
          <a:p>
            <a:pPr algn="ctr" defTabSz="987552" eaLnBrk="0" fontAlgn="base" hangingPunct="0">
              <a:spcBef>
                <a:spcPct val="0"/>
              </a:spcBef>
              <a:spcAft>
                <a:spcPct val="0"/>
              </a:spcAft>
              <a:defRPr/>
            </a:pPr>
            <a:endParaRPr lang="en-GB" sz="972">
              <a:solidFill>
                <a:prstClr val="black"/>
              </a:solidFill>
              <a:latin typeface="Arial" panose="020B0604020202020204" pitchFamily="34" charset="0"/>
              <a:cs typeface="Arial" panose="020B0604020202020204" pitchFamily="34" charset="0"/>
            </a:endParaRPr>
          </a:p>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Non-originating inputs worth </a:t>
            </a:r>
            <a:r>
              <a:rPr lang="en-GB" sz="972" b="1">
                <a:solidFill>
                  <a:prstClr val="black"/>
                </a:solidFill>
                <a:latin typeface="Arial" panose="020B0604020202020204" pitchFamily="34" charset="0"/>
                <a:cs typeface="Arial" panose="020B0604020202020204" pitchFamily="34" charset="0"/>
              </a:rPr>
              <a:t>more</a:t>
            </a:r>
            <a:r>
              <a:rPr lang="en-GB" sz="972">
                <a:solidFill>
                  <a:prstClr val="black"/>
                </a:solidFill>
                <a:latin typeface="Arial" panose="020B0604020202020204" pitchFamily="34" charset="0"/>
                <a:cs typeface="Arial" panose="020B0604020202020204" pitchFamily="34" charset="0"/>
              </a:rPr>
              <a:t> than 50% of the ex-works value of the transmission shaft.</a:t>
            </a:r>
          </a:p>
        </p:txBody>
      </p:sp>
      <p:sp>
        <p:nvSpPr>
          <p:cNvPr id="42" name="TextBox 41">
            <a:extLst>
              <a:ext uri="{FF2B5EF4-FFF2-40B4-BE49-F238E27FC236}">
                <a16:creationId xmlns:a16="http://schemas.microsoft.com/office/drawing/2014/main" id="{922339DA-0473-2C47-A782-AC1610C009D1}"/>
              </a:ext>
            </a:extLst>
          </p:cNvPr>
          <p:cNvSpPr txBox="1"/>
          <p:nvPr/>
        </p:nvSpPr>
        <p:spPr>
          <a:xfrm>
            <a:off x="8356528" y="2843769"/>
            <a:ext cx="2295254" cy="698089"/>
          </a:xfrm>
          <a:prstGeom prst="rect">
            <a:avLst/>
          </a:prstGeom>
          <a:noFill/>
        </p:spPr>
        <p:txBody>
          <a:bodyPr wrap="square" lIns="98755" tIns="49378" rIns="98755" bIns="49378" rtlCol="0" anchor="t">
            <a:spAutoFit/>
          </a:bodyPr>
          <a:lstStyle/>
          <a:p>
            <a:pPr algn="ctr" defTabSz="987552" eaLnBrk="0" fontAlgn="base" hangingPunct="0">
              <a:spcBef>
                <a:spcPct val="0"/>
              </a:spcBef>
              <a:spcAft>
                <a:spcPct val="0"/>
              </a:spcAft>
              <a:defRPr/>
            </a:pPr>
            <a:r>
              <a:rPr lang="en-GB" sz="972">
                <a:solidFill>
                  <a:prstClr val="black"/>
                </a:solidFill>
                <a:latin typeface="Arial" panose="020B0604020202020204" pitchFamily="34" charset="0"/>
                <a:cs typeface="Arial" panose="020B0604020202020204" pitchFamily="34" charset="0"/>
              </a:rPr>
              <a:t>Product meets the rules of origin requirements as non-originating material is less than 50% of the ex-works value. </a:t>
            </a:r>
          </a:p>
        </p:txBody>
      </p:sp>
      <p:sp>
        <p:nvSpPr>
          <p:cNvPr id="43" name="Arrow: Right 58">
            <a:extLst>
              <a:ext uri="{FF2B5EF4-FFF2-40B4-BE49-F238E27FC236}">
                <a16:creationId xmlns:a16="http://schemas.microsoft.com/office/drawing/2014/main" id="{C25C8076-B4AB-AC4B-B142-769AEFD84834}"/>
              </a:ext>
            </a:extLst>
          </p:cNvPr>
          <p:cNvSpPr/>
          <p:nvPr/>
        </p:nvSpPr>
        <p:spPr>
          <a:xfrm>
            <a:off x="2854805" y="4889530"/>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sp>
        <p:nvSpPr>
          <p:cNvPr id="44" name="Arrow: Right 58">
            <a:extLst>
              <a:ext uri="{FF2B5EF4-FFF2-40B4-BE49-F238E27FC236}">
                <a16:creationId xmlns:a16="http://schemas.microsoft.com/office/drawing/2014/main" id="{8589C39B-E910-5E4F-B64E-D784932B6231}"/>
              </a:ext>
            </a:extLst>
          </p:cNvPr>
          <p:cNvSpPr/>
          <p:nvPr/>
        </p:nvSpPr>
        <p:spPr>
          <a:xfrm>
            <a:off x="7509309" y="4870353"/>
            <a:ext cx="490348" cy="389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740664">
              <a:defRPr/>
            </a:pPr>
            <a:endParaRPr lang="en-GB" sz="1458">
              <a:solidFill>
                <a:prstClr val="white"/>
              </a:solidFill>
              <a:latin typeface="Arial" panose="020B0604020202020204" pitchFamily="34" charset="0"/>
              <a:cs typeface="Arial" panose="020B0604020202020204" pitchFamily="34" charset="0"/>
            </a:endParaRPr>
          </a:p>
        </p:txBody>
      </p:sp>
      <p:pic>
        <p:nvPicPr>
          <p:cNvPr id="4" name="Graphic 3" descr="Pen with solid fill">
            <a:extLst>
              <a:ext uri="{FF2B5EF4-FFF2-40B4-BE49-F238E27FC236}">
                <a16:creationId xmlns:a16="http://schemas.microsoft.com/office/drawing/2014/main" id="{B5418A08-30DC-9843-981C-EAE83249E29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4661" y="2132123"/>
            <a:ext cx="822960" cy="822960"/>
          </a:xfrm>
          <a:prstGeom prst="rect">
            <a:avLst/>
          </a:prstGeom>
        </p:spPr>
      </p:pic>
      <p:pic>
        <p:nvPicPr>
          <p:cNvPr id="30" name="Graphic 29" descr="Pen with solid fill">
            <a:extLst>
              <a:ext uri="{FF2B5EF4-FFF2-40B4-BE49-F238E27FC236}">
                <a16:creationId xmlns:a16="http://schemas.microsoft.com/office/drawing/2014/main" id="{B0983A18-A049-A746-A961-A9F04B09A1A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98396" y="4130149"/>
            <a:ext cx="822960" cy="822960"/>
          </a:xfrm>
          <a:prstGeom prst="rect">
            <a:avLst/>
          </a:prstGeom>
        </p:spPr>
      </p:pic>
    </p:spTree>
    <p:extLst>
      <p:ext uri="{BB962C8B-B14F-4D97-AF65-F5344CB8AC3E}">
        <p14:creationId xmlns:p14="http://schemas.microsoft.com/office/powerpoint/2010/main" val="942712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DB3FFEBD-B288-427E-9066-445E64504722}"/>
              </a:ext>
            </a:extLst>
          </p:cNvPr>
          <p:cNvSpPr>
            <a:spLocks noGrp="1"/>
          </p:cNvSpPr>
          <p:nvPr>
            <p:ph idx="1"/>
          </p:nvPr>
        </p:nvSpPr>
        <p:spPr>
          <a:xfrm>
            <a:off x="373498" y="1253331"/>
            <a:ext cx="11473732" cy="4351338"/>
          </a:xfrm>
        </p:spPr>
        <p:txBody>
          <a:bodyPr vert="horz" lIns="85588" tIns="42794" rIns="85588" bIns="42794" rtlCol="0" anchor="t">
            <a:noAutofit/>
          </a:bodyPr>
          <a:lstStyle/>
          <a:p>
            <a:pPr marL="0" indent="0">
              <a:buNone/>
            </a:pPr>
            <a:endParaRPr lang="en-GB" sz="1800">
              <a:solidFill>
                <a:srgbClr val="000000"/>
              </a:solidFill>
              <a:latin typeface="Arial" panose="020B0604020202020204" pitchFamily="34" charset="0"/>
              <a:cs typeface="Arial" panose="020B0604020202020204" pitchFamily="34" charset="0"/>
            </a:endParaRPr>
          </a:p>
          <a:p>
            <a:pPr marL="320802" indent="-320802" fontAlgn="base">
              <a:buClr>
                <a:srgbClr val="FF0000"/>
              </a:buClr>
            </a:pPr>
            <a:r>
              <a:rPr lang="en-GB" sz="1800">
                <a:solidFill>
                  <a:srgbClr val="12034B"/>
                </a:solidFill>
                <a:latin typeface="Arial" panose="020B0604020202020204" pitchFamily="34" charset="0"/>
                <a:cs typeface="Arial" panose="020B0604020202020204" pitchFamily="34" charset="0"/>
              </a:rPr>
              <a:t>The UK is no longer part of the EU Customs Union. This means that goods imported into GB cannot move freely between GB and EU Member States or vice versa. </a:t>
            </a:r>
            <a:r>
              <a:rPr lang="en-US" sz="1800">
                <a:solidFill>
                  <a:srgbClr val="12034B"/>
                </a:solidFill>
                <a:latin typeface="Arial" panose="020B0604020202020204" pitchFamily="34" charset="0"/>
                <a:cs typeface="Arial" panose="020B0604020202020204" pitchFamily="34" charset="0"/>
              </a:rPr>
              <a:t>To be eligible for zero tariff export to the EU, these goods must still comply with Rules of Origin.  </a:t>
            </a:r>
          </a:p>
          <a:p>
            <a:pPr marL="320802" indent="-320802" fontAlgn="base">
              <a:buClr>
                <a:srgbClr val="FF0000"/>
              </a:buClr>
            </a:pPr>
            <a:endParaRPr lang="en-GB" sz="1800">
              <a:solidFill>
                <a:srgbClr val="12034B"/>
              </a:solidFill>
              <a:latin typeface="Arial" panose="020B0604020202020204" pitchFamily="34" charset="0"/>
              <a:cs typeface="Arial" panose="020B0604020202020204" pitchFamily="34" charset="0"/>
            </a:endParaRPr>
          </a:p>
          <a:p>
            <a:pPr marL="320802" indent="-320802" fontAlgn="base">
              <a:buClr>
                <a:srgbClr val="FF0000"/>
              </a:buClr>
            </a:pPr>
            <a:r>
              <a:rPr lang="en-GB" sz="1800" b="1">
                <a:solidFill>
                  <a:srgbClr val="12034B"/>
                </a:solidFill>
                <a:latin typeface="Arial" panose="020B0604020202020204" pitchFamily="34" charset="0"/>
                <a:cs typeface="Arial" panose="020B0604020202020204" pitchFamily="34" charset="0"/>
              </a:rPr>
              <a:t>This means there must be a qualifying level of production in the UK. </a:t>
            </a:r>
            <a:r>
              <a:rPr lang="en-GB" sz="1800">
                <a:solidFill>
                  <a:srgbClr val="12034B"/>
                </a:solidFill>
                <a:latin typeface="Arial" panose="020B0604020202020204" pitchFamily="34" charset="0"/>
                <a:cs typeface="Arial" panose="020B0604020202020204" pitchFamily="34" charset="0"/>
              </a:rPr>
              <a:t>This applies to EU origin goods as well as to goods from the rest of world.</a:t>
            </a:r>
          </a:p>
          <a:p>
            <a:pPr marL="320802" indent="-320802" fontAlgn="base">
              <a:buClr>
                <a:srgbClr val="FF0000"/>
              </a:buClr>
            </a:pPr>
            <a:endParaRPr lang="en-GB" sz="1800">
              <a:solidFill>
                <a:srgbClr val="12034B"/>
              </a:solidFill>
              <a:latin typeface="Arial" panose="020B0604020202020204" pitchFamily="34" charset="0"/>
              <a:cs typeface="Arial" panose="020B0604020202020204" pitchFamily="34" charset="0"/>
            </a:endParaRPr>
          </a:p>
          <a:p>
            <a:pPr marL="320802" indent="-320802" fontAlgn="base">
              <a:buClr>
                <a:srgbClr val="FF0000"/>
              </a:buClr>
            </a:pPr>
            <a:r>
              <a:rPr lang="en-GB" sz="1800">
                <a:solidFill>
                  <a:srgbClr val="12034B"/>
                </a:solidFill>
                <a:latin typeface="Arial" panose="020B0604020202020204" pitchFamily="34" charset="0"/>
                <a:cs typeface="Arial" panose="020B0604020202020204" pitchFamily="34" charset="0"/>
              </a:rPr>
              <a:t>If traders move goods through GB from one EU Member State to another without the goods entering UK customs territory (i.e. without entering free circulation in GB), the goods may not need to meet Rules of Origin. </a:t>
            </a:r>
            <a:br>
              <a:rPr lang="en-GB" sz="1800">
                <a:solidFill>
                  <a:srgbClr val="12034B"/>
                </a:solidFill>
                <a:latin typeface="Arial" panose="020B0604020202020204" pitchFamily="34" charset="0"/>
                <a:cs typeface="Arial" panose="020B0604020202020204" pitchFamily="34" charset="0"/>
              </a:rPr>
            </a:br>
            <a:endParaRPr lang="en-GB" sz="1800">
              <a:solidFill>
                <a:srgbClr val="12034B"/>
              </a:solidFill>
              <a:latin typeface="Arial" panose="020B0604020202020204" pitchFamily="34" charset="0"/>
              <a:cs typeface="Arial" panose="020B0604020202020204" pitchFamily="34" charset="0"/>
            </a:endParaRPr>
          </a:p>
          <a:p>
            <a:pPr marL="320802" indent="-320802"/>
            <a:endParaRPr lang="en-US" sz="1800">
              <a:latin typeface="Arial" panose="020B0604020202020204" pitchFamily="34" charset="0"/>
              <a:cs typeface="Arial" panose="020B0604020202020204" pitchFamily="34" charset="0"/>
            </a:endParaRPr>
          </a:p>
          <a:p>
            <a:pPr marL="320802" indent="-320802"/>
            <a:endParaRPr lang="en-US" sz="1800">
              <a:latin typeface="Arial" panose="020B0604020202020204" pitchFamily="34" charset="0"/>
              <a:cs typeface="Arial" panose="020B0604020202020204" pitchFamily="34" charset="0"/>
            </a:endParaRPr>
          </a:p>
          <a:p>
            <a:pPr marL="320802" indent="-320802"/>
            <a:endParaRPr lang="en-GB" sz="1800">
              <a:latin typeface="Arial" panose="020B0604020202020204" pitchFamily="34" charset="0"/>
              <a:cs typeface="Arial" panose="020B0604020202020204" pitchFamily="34" charset="0"/>
            </a:endParaRPr>
          </a:p>
        </p:txBody>
      </p:sp>
      <p:sp>
        <p:nvSpPr>
          <p:cNvPr id="6" name="AutoShape 2">
            <a:extLst>
              <a:ext uri="{FF2B5EF4-FFF2-40B4-BE49-F238E27FC236}">
                <a16:creationId xmlns:a16="http://schemas.microsoft.com/office/drawing/2014/main" id="{5BDCEF7A-176F-4666-8E24-9431C26D9C45}"/>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7AE8E8A-D6AA-B54B-AF14-5C405D956511}"/>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DISTRIBUTION vs. PRODUCTION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8964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31569FCC-393E-414E-B2E9-D8048B8109A6}"/>
              </a:ext>
            </a:extLst>
          </p:cNvPr>
          <p:cNvSpPr txBox="1">
            <a:spLocks/>
          </p:cNvSpPr>
          <p:nvPr/>
        </p:nvSpPr>
        <p:spPr>
          <a:xfrm>
            <a:off x="389376" y="2434461"/>
            <a:ext cx="10559281" cy="1418906"/>
          </a:xfrm>
        </p:spPr>
        <p:txBody>
          <a:bodyPr lIns="91440" tIns="45720" rIns="91440" bIns="45720"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en-GB" sz="4800" b="1" i="0" u="non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EXPORTING GOODS TO THE EU </a:t>
            </a:r>
            <a:r>
              <a:rPr kumimoji="0" lang="en-GB" sz="4800" b="1" i="0" u="none" strike="sng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115601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2EDE3-A015-4170-A47F-49E03AB04C87}"/>
              </a:ext>
            </a:extLst>
          </p:cNvPr>
          <p:cNvSpPr>
            <a:spLocks noGrp="1"/>
          </p:cNvSpPr>
          <p:nvPr>
            <p:ph idx="1"/>
          </p:nvPr>
        </p:nvSpPr>
        <p:spPr>
          <a:xfrm>
            <a:off x="302258" y="1398260"/>
            <a:ext cx="11473732" cy="4351338"/>
          </a:xfrm>
        </p:spPr>
        <p:txBody>
          <a:bodyPr vert="horz" lIns="85588" tIns="42794" rIns="85588" bIns="42794" rtlCol="0" anchor="t">
            <a:normAutofit/>
          </a:bodyPr>
          <a:lstStyle/>
          <a:p>
            <a:pPr marL="0" indent="0" fontAlgn="base">
              <a:buNone/>
            </a:pPr>
            <a:r>
              <a:rPr lang="en-GB" sz="1800">
                <a:solidFill>
                  <a:srgbClr val="12034B"/>
                </a:solidFill>
                <a:latin typeface="Arial" panose="020B0604020202020204" pitchFamily="34" charset="0"/>
                <a:cs typeface="Arial" panose="020B0604020202020204" pitchFamily="34" charset="0"/>
              </a:rPr>
              <a:t>If you are a UK exporter and your EU importer wants to claim zero tariffs on your goods, there are 3 key steps to work out </a:t>
            </a:r>
            <a:r>
              <a:rPr lang="en-GB" sz="1800">
                <a:latin typeface="Arial" panose="020B0604020202020204" pitchFamily="34" charset="0"/>
                <a:cs typeface="Arial" panose="020B0604020202020204" pitchFamily="34" charset="0"/>
              </a:rPr>
              <a:t>whether</a:t>
            </a:r>
            <a:r>
              <a:rPr lang="en-GB" sz="1800">
                <a:solidFill>
                  <a:srgbClr val="12034B"/>
                </a:solidFill>
                <a:latin typeface="Arial" panose="020B0604020202020204" pitchFamily="34" charset="0"/>
                <a:cs typeface="Arial" panose="020B0604020202020204" pitchFamily="34" charset="0"/>
              </a:rPr>
              <a:t> your goods comply with rules of origin:</a:t>
            </a:r>
          </a:p>
          <a:p>
            <a:pPr algn="l" rtl="0" fontAlgn="base"/>
            <a:endParaRPr lang="en-GB" sz="1800">
              <a:solidFill>
                <a:srgbClr val="12034B"/>
              </a:solidFill>
              <a:latin typeface="Arial" panose="020B0604020202020204" pitchFamily="34" charset="0"/>
              <a:cs typeface="Arial" panose="020B0604020202020204" pitchFamily="34" charset="0"/>
            </a:endParaRPr>
          </a:p>
          <a:p>
            <a:pPr marL="0" indent="0" fontAlgn="base">
              <a:buNone/>
            </a:pPr>
            <a:r>
              <a:rPr lang="en-GB" sz="1800">
                <a:solidFill>
                  <a:srgbClr val="12034B"/>
                </a:solidFill>
                <a:latin typeface="Arial" panose="020B0604020202020204" pitchFamily="34" charset="0"/>
                <a:cs typeface="Arial" panose="020B0604020202020204" pitchFamily="34" charset="0"/>
              </a:rPr>
              <a:t>1. Classify your good</a:t>
            </a:r>
          </a:p>
          <a:p>
            <a:pPr marL="0" indent="0" fontAlgn="base">
              <a:buNone/>
            </a:pPr>
            <a:r>
              <a:rPr lang="en-GB" sz="1800">
                <a:solidFill>
                  <a:srgbClr val="12034B"/>
                </a:solidFill>
                <a:latin typeface="Arial" panose="020B0604020202020204" pitchFamily="34" charset="0"/>
                <a:cs typeface="Arial" panose="020B0604020202020204" pitchFamily="34" charset="0"/>
              </a:rPr>
              <a:t>2. Understand whether your good meets the applicable rule of origin </a:t>
            </a:r>
          </a:p>
          <a:p>
            <a:pPr marL="0" indent="0" fontAlgn="base">
              <a:buNone/>
            </a:pPr>
            <a:r>
              <a:rPr lang="en-GB" sz="1800">
                <a:solidFill>
                  <a:srgbClr val="12034B"/>
                </a:solidFill>
                <a:latin typeface="Arial" panose="020B0604020202020204" pitchFamily="34" charset="0"/>
                <a:cs typeface="Arial" panose="020B0604020202020204" pitchFamily="34" charset="0"/>
              </a:rPr>
              <a:t>3. Understand how to demonstrate origin to the customs authorities.</a:t>
            </a:r>
            <a:endParaRPr lang="en-GB" sz="1800" strike="sngStrike">
              <a:solidFill>
                <a:srgbClr val="12034B"/>
              </a:solidFill>
              <a:highlight>
                <a:srgbClr val="FFFF00"/>
              </a:highlight>
              <a:latin typeface="Arial" panose="020B0604020202020204" pitchFamily="34" charset="0"/>
              <a:cs typeface="Arial" panose="020B0604020202020204" pitchFamily="34" charset="0"/>
            </a:endParaRPr>
          </a:p>
          <a:p>
            <a:pPr marL="0" indent="0" fontAlgn="base">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r>
              <a:rPr lang="en-GB" sz="1800">
                <a:solidFill>
                  <a:srgbClr val="12034B"/>
                </a:solidFill>
                <a:latin typeface="Arial" panose="020B0604020202020204" pitchFamily="34" charset="0"/>
                <a:cs typeface="Arial" panose="020B0604020202020204" pitchFamily="34" charset="0"/>
              </a:rPr>
              <a:t>The following slides will explain what action you need to take for each of these steps.</a:t>
            </a:r>
          </a:p>
          <a:p>
            <a:pPr algn="l" rtl="0" fontAlgn="base"/>
            <a:endParaRPr lang="en-GB" sz="1800">
              <a:solidFill>
                <a:srgbClr val="12034B"/>
              </a:solidFill>
              <a:latin typeface="Arial" panose="020B0604020202020204" pitchFamily="34" charset="0"/>
              <a:cs typeface="Arial" panose="020B0604020202020204" pitchFamily="34" charset="0"/>
            </a:endParaRPr>
          </a:p>
          <a:p>
            <a:pPr marL="0" indent="0" fontAlgn="base">
              <a:buNone/>
            </a:pPr>
            <a:r>
              <a:rPr lang="en-GB" sz="1800">
                <a:solidFill>
                  <a:srgbClr val="12034B"/>
                </a:solidFill>
                <a:latin typeface="Arial" panose="020B0604020202020204" pitchFamily="34" charset="0"/>
                <a:cs typeface="Arial" panose="020B0604020202020204" pitchFamily="34" charset="0"/>
              </a:rPr>
              <a:t>You may choose to use a customs agent to help you with Rules of Origin. There is guidance available on GOV.UK on how to find a customs agent. You may still need to provide supporting evidence to your customs agent. </a:t>
            </a:r>
          </a:p>
        </p:txBody>
      </p:sp>
      <p:sp>
        <p:nvSpPr>
          <p:cNvPr id="19" name="Slide Number Placeholder 18">
            <a:extLst>
              <a:ext uri="{FF2B5EF4-FFF2-40B4-BE49-F238E27FC236}">
                <a16:creationId xmlns:a16="http://schemas.microsoft.com/office/drawing/2014/main" id="{B05A7597-9C94-4BD0-A1DB-9AE6300BCA13}"/>
              </a:ext>
            </a:extLst>
          </p:cNvPr>
          <p:cNvSpPr>
            <a:spLocks noGrp="1"/>
          </p:cNvSpPr>
          <p:nvPr>
            <p:ph type="sldNum" sz="quarter" idx="4294967295"/>
          </p:nvPr>
        </p:nvSpPr>
        <p:spPr>
          <a:xfrm>
            <a:off x="11666538" y="6195580"/>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6</a:t>
            </a:fld>
            <a:endParaRPr lang="en-GB">
              <a:solidFill>
                <a:schemeClr val="bg1"/>
              </a:solidFill>
              <a:latin typeface="Arial" panose="020B0604020202020204" pitchFamily="34" charset="0"/>
              <a:cs typeface="Arial" panose="020B0604020202020204" pitchFamily="34" charset="0"/>
            </a:endParaRPr>
          </a:p>
        </p:txBody>
      </p:sp>
      <p:sp>
        <p:nvSpPr>
          <p:cNvPr id="13" name="AutoShape 2">
            <a:extLst>
              <a:ext uri="{FF2B5EF4-FFF2-40B4-BE49-F238E27FC236}">
                <a16:creationId xmlns:a16="http://schemas.microsoft.com/office/drawing/2014/main" id="{C9A4A123-A5D5-4CC7-96DD-8AFDBDC33FF4}"/>
              </a:ext>
            </a:extLst>
          </p:cNvPr>
          <p:cNvSpPr>
            <a:spLocks noChangeAspect="1" noChangeArrowheads="1"/>
          </p:cNvSpPr>
          <p:nvPr/>
        </p:nvSpPr>
        <p:spPr bwMode="auto">
          <a:xfrm>
            <a:off x="5913120" y="3107575"/>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732D73E-BCC7-5141-9293-0D8914747723}"/>
              </a:ext>
            </a:extLst>
          </p:cNvPr>
          <p:cNvSpPr txBox="1"/>
          <p:nvPr/>
        </p:nvSpPr>
        <p:spPr>
          <a:xfrm>
            <a:off x="302258" y="98051"/>
            <a:ext cx="11404594" cy="1077218"/>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EXPORTING: HOW DO I COMPLY WITH RULES OF ORIGIN?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631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2EDE3-A015-4170-A47F-49E03AB04C87}"/>
              </a:ext>
            </a:extLst>
          </p:cNvPr>
          <p:cNvSpPr>
            <a:spLocks noGrp="1"/>
          </p:cNvSpPr>
          <p:nvPr>
            <p:ph idx="1"/>
          </p:nvPr>
        </p:nvSpPr>
        <p:spPr>
          <a:xfrm>
            <a:off x="157163" y="1536805"/>
            <a:ext cx="12034837" cy="4351338"/>
          </a:xfrm>
        </p:spPr>
        <p:txBody>
          <a:bodyPr vert="horz" lIns="85588" tIns="42794" rIns="85588" bIns="42794" rtlCol="0" anchor="t">
            <a:normAutofit/>
          </a:bodyPr>
          <a:lstStyle/>
          <a:p>
            <a:pPr fontAlgn="base">
              <a:buClr>
                <a:srgbClr val="FF0000"/>
              </a:buClr>
            </a:pPr>
            <a:r>
              <a:rPr lang="en-GB" sz="1800">
                <a:solidFill>
                  <a:srgbClr val="12034B"/>
                </a:solidFill>
                <a:latin typeface="Arial" panose="020B0604020202020204" pitchFamily="34" charset="0"/>
                <a:cs typeface="Arial" panose="020B0604020202020204" pitchFamily="34" charset="0"/>
              </a:rPr>
              <a:t>For the purposes of international trade, all goods are classified under the Harmonised System, an internationally standardised system of descriptions and numbers to identify goods. </a:t>
            </a:r>
            <a:r>
              <a:rPr lang="en-GB" sz="1800" b="1">
                <a:solidFill>
                  <a:srgbClr val="12034B"/>
                </a:solidFill>
                <a:latin typeface="Arial" panose="020B0604020202020204" pitchFamily="34" charset="0"/>
                <a:cs typeface="Arial" panose="020B0604020202020204" pitchFamily="34" charset="0"/>
              </a:rPr>
              <a:t>You need to know the classification of your goods to find the applicable rule of origin.</a:t>
            </a:r>
          </a:p>
          <a:p>
            <a:pPr fontAlgn="base">
              <a:buClr>
                <a:srgbClr val="FF0000"/>
              </a:buClr>
            </a:pPr>
            <a:r>
              <a:rPr lang="en-GB" sz="1800">
                <a:solidFill>
                  <a:srgbClr val="12034B"/>
                </a:solidFill>
                <a:latin typeface="Arial" panose="020B0604020202020204" pitchFamily="34" charset="0"/>
                <a:cs typeface="Arial" panose="020B0604020202020204" pitchFamily="34" charset="0"/>
              </a:rPr>
              <a:t>The Harmonised System forms the first 6 digits of the 10-digit classification (commodity) code when importing goods into the UK or the EU.</a:t>
            </a:r>
          </a:p>
          <a:p>
            <a:pPr fontAlgn="base">
              <a:buClr>
                <a:srgbClr val="FF0000"/>
              </a:buClr>
            </a:pPr>
            <a:r>
              <a:rPr lang="en-GB" sz="1800">
                <a:solidFill>
                  <a:srgbClr val="12034B"/>
                </a:solidFill>
                <a:latin typeface="Arial" panose="020B0604020202020204" pitchFamily="34" charset="0"/>
                <a:cs typeface="Arial" panose="020B0604020202020204" pitchFamily="34" charset="0"/>
              </a:rPr>
              <a:t>Goods are categorised into chapters (2 digits), headings (4 digits), and subheadings (6 digits)</a:t>
            </a:r>
          </a:p>
          <a:p>
            <a:pPr marL="0" indent="0" fontAlgn="base">
              <a:buClr>
                <a:srgbClr val="FF0000"/>
              </a:buClr>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endParaRPr lang="en-GB" sz="1800">
              <a:solidFill>
                <a:srgbClr val="12034B"/>
              </a:solidFill>
              <a:latin typeface="Arial" panose="020B0604020202020204" pitchFamily="34" charset="0"/>
              <a:cs typeface="Arial" panose="020B0604020202020204" pitchFamily="34" charset="0"/>
            </a:endParaRPr>
          </a:p>
          <a:p>
            <a:pPr marL="0" indent="0" fontAlgn="base">
              <a:buNone/>
            </a:pPr>
            <a:r>
              <a:rPr lang="en-GB" sz="1800" b="1">
                <a:solidFill>
                  <a:srgbClr val="12034B"/>
                </a:solidFill>
                <a:latin typeface="Arial" panose="020B0604020202020204" pitchFamily="34" charset="0"/>
                <a:cs typeface="Arial" panose="020B0604020202020204" pitchFamily="34" charset="0"/>
              </a:rPr>
              <a:t>You can use the trade tariff look-up tool to classify your goods.</a:t>
            </a:r>
          </a:p>
          <a:p>
            <a:pPr marL="0" indent="0" fontAlgn="base">
              <a:buNone/>
            </a:pPr>
            <a:endParaRPr lang="en-GB" sz="1680">
              <a:solidFill>
                <a:srgbClr val="000000"/>
              </a:solidFill>
              <a:latin typeface="Arial" panose="020B0604020202020204" pitchFamily="34" charset="0"/>
              <a:cs typeface="Arial" panose="020B0604020202020204" pitchFamily="34" charset="0"/>
            </a:endParaRPr>
          </a:p>
        </p:txBody>
      </p:sp>
      <p:sp>
        <p:nvSpPr>
          <p:cNvPr id="19" name="Slide Number Placeholder 18">
            <a:extLst>
              <a:ext uri="{FF2B5EF4-FFF2-40B4-BE49-F238E27FC236}">
                <a16:creationId xmlns:a16="http://schemas.microsoft.com/office/drawing/2014/main" id="{B05A7597-9C94-4BD0-A1DB-9AE6300BCA13}"/>
              </a:ext>
            </a:extLst>
          </p:cNvPr>
          <p:cNvSpPr>
            <a:spLocks noGrp="1"/>
          </p:cNvSpPr>
          <p:nvPr>
            <p:ph type="sldNum" sz="quarter" idx="4294967295"/>
          </p:nvPr>
        </p:nvSpPr>
        <p:spPr>
          <a:xfrm>
            <a:off x="11666538" y="6334125"/>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7</a:t>
            </a:fld>
            <a:endParaRPr lang="en-GB">
              <a:solidFill>
                <a:schemeClr val="bg1"/>
              </a:solidFill>
              <a:latin typeface="Arial" panose="020B0604020202020204" pitchFamily="34" charset="0"/>
              <a:cs typeface="Arial" panose="020B0604020202020204" pitchFamily="34" charset="0"/>
            </a:endParaRPr>
          </a:p>
        </p:txBody>
      </p:sp>
      <p:sp>
        <p:nvSpPr>
          <p:cNvPr id="13" name="AutoShape 2">
            <a:extLst>
              <a:ext uri="{FF2B5EF4-FFF2-40B4-BE49-F238E27FC236}">
                <a16:creationId xmlns:a16="http://schemas.microsoft.com/office/drawing/2014/main" id="{C9A4A123-A5D5-4CC7-96DD-8AFDBDC33FF4}"/>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C706847-C551-C148-8D9B-6BED73095C9E}"/>
              </a:ext>
            </a:extLst>
          </p:cNvPr>
          <p:cNvSpPr txBox="1"/>
          <p:nvPr/>
        </p:nvSpPr>
        <p:spPr>
          <a:xfrm>
            <a:off x="371396" y="506048"/>
            <a:ext cx="11404594" cy="584775"/>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CLASSIFYING GOODS FOR INTERNATIONAL TRADE</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BF2862-84BC-AF48-8112-35C98ED66E8E}"/>
              </a:ext>
            </a:extLst>
          </p:cNvPr>
          <p:cNvSpPr txBox="1"/>
          <p:nvPr/>
        </p:nvSpPr>
        <p:spPr>
          <a:xfrm>
            <a:off x="651001" y="3429000"/>
            <a:ext cx="11255758" cy="1477328"/>
          </a:xfrm>
          <a:prstGeom prst="rect">
            <a:avLst/>
          </a:prstGeom>
          <a:noFill/>
        </p:spPr>
        <p:txBody>
          <a:bodyPr wrap="square" rtlCol="0">
            <a:spAutoFit/>
          </a:bodyPr>
          <a:lstStyle/>
          <a:p>
            <a:pPr fontAlgn="base">
              <a:buClr>
                <a:srgbClr val="FF0000"/>
              </a:buClr>
            </a:pPr>
            <a:r>
              <a:rPr lang="en-GB">
                <a:solidFill>
                  <a:srgbClr val="12034B"/>
                </a:solidFill>
                <a:latin typeface="Arial" panose="020B0604020202020204" pitchFamily="34" charset="0"/>
                <a:cs typeface="Arial" panose="020B0604020202020204" pitchFamily="34" charset="0"/>
              </a:rPr>
              <a:t>For example, tempered safety glass is classified under:</a:t>
            </a:r>
          </a:p>
          <a:p>
            <a:pPr lvl="0" fontAlgn="base">
              <a:buClr>
                <a:srgbClr val="FF0000"/>
              </a:buClr>
            </a:pPr>
            <a:r>
              <a:rPr lang="en-GB">
                <a:solidFill>
                  <a:srgbClr val="12034B"/>
                </a:solidFill>
                <a:latin typeface="Arial" panose="020B0604020202020204" pitchFamily="34" charset="0"/>
                <a:cs typeface="Arial" panose="020B0604020202020204" pitchFamily="34" charset="0"/>
              </a:rPr>
              <a:t>Chapter 70 – Glass and glassware</a:t>
            </a:r>
          </a:p>
          <a:p>
            <a:pPr lvl="0" fontAlgn="base">
              <a:buClr>
                <a:srgbClr val="FF0000"/>
              </a:buClr>
            </a:pPr>
            <a:r>
              <a:rPr lang="en-GB">
                <a:solidFill>
                  <a:srgbClr val="12034B"/>
                </a:solidFill>
                <a:latin typeface="Arial" panose="020B0604020202020204" pitchFamily="34" charset="0"/>
                <a:cs typeface="Arial" panose="020B0604020202020204" pitchFamily="34" charset="0"/>
              </a:rPr>
              <a:t>Heading 7008 – Safety glass</a:t>
            </a:r>
          </a:p>
          <a:p>
            <a:pPr lvl="0" fontAlgn="base">
              <a:buClr>
                <a:srgbClr val="FF0000"/>
              </a:buClr>
            </a:pPr>
            <a:r>
              <a:rPr lang="en-GB">
                <a:solidFill>
                  <a:srgbClr val="12034B"/>
                </a:solidFill>
                <a:latin typeface="Arial" panose="020B0604020202020204" pitchFamily="34" charset="0"/>
                <a:cs typeface="Arial" panose="020B0604020202020204" pitchFamily="34" charset="0"/>
              </a:rPr>
              <a:t>Subheading 700811 – Toughened (tempered) safety glass</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6197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32EDE3-A015-4170-A47F-49E03AB04C87}"/>
              </a:ext>
            </a:extLst>
          </p:cNvPr>
          <p:cNvSpPr>
            <a:spLocks noGrp="1"/>
          </p:cNvSpPr>
          <p:nvPr>
            <p:ph idx="1"/>
          </p:nvPr>
        </p:nvSpPr>
        <p:spPr>
          <a:xfrm>
            <a:off x="455537" y="1549082"/>
            <a:ext cx="11473732" cy="4351338"/>
          </a:xfrm>
        </p:spPr>
        <p:txBody>
          <a:bodyPr vert="horz" lIns="85588" tIns="42794" rIns="85588" bIns="42794" rtlCol="0" anchor="t">
            <a:normAutofit/>
          </a:bodyPr>
          <a:lstStyle/>
          <a:p>
            <a:pPr fontAlgn="base">
              <a:spcAft>
                <a:spcPct val="0"/>
              </a:spcAft>
              <a:buClr>
                <a:srgbClr val="FF003B"/>
              </a:buClr>
            </a:pPr>
            <a:r>
              <a:rPr lang="en-GB" sz="1800">
                <a:latin typeface="Arial" panose="020B0604020202020204" pitchFamily="34" charset="0"/>
                <a:cs typeface="Arial" panose="020B0604020202020204" pitchFamily="34" charset="0"/>
              </a:rPr>
              <a:t>You need to understand your supply chain to know where your materials or inputs come from – whether they originate in the UK or EU, or whether they come from rest of world (non-originating). </a:t>
            </a:r>
          </a:p>
          <a:p>
            <a:pPr fontAlgn="base">
              <a:spcAft>
                <a:spcPct val="0"/>
              </a:spcAft>
              <a:buClr>
                <a:srgbClr val="FF003B"/>
              </a:buClr>
            </a:pPr>
            <a:endParaRPr lang="en-GB" sz="1800">
              <a:latin typeface="Arial" panose="020B0604020202020204" pitchFamily="34" charset="0"/>
              <a:cs typeface="Arial" panose="020B0604020202020204" pitchFamily="34" charset="0"/>
            </a:endParaRPr>
          </a:p>
          <a:p>
            <a:pPr fontAlgn="base">
              <a:spcAft>
                <a:spcPct val="0"/>
              </a:spcAft>
              <a:buClr>
                <a:srgbClr val="FF003B"/>
              </a:buClr>
            </a:pPr>
            <a:r>
              <a:rPr lang="en-GB" sz="1800">
                <a:solidFill>
                  <a:srgbClr val="12034B"/>
                </a:solidFill>
                <a:latin typeface="Arial" panose="020B0604020202020204" pitchFamily="34" charset="0"/>
                <a:cs typeface="Arial" panose="020B0604020202020204" pitchFamily="34" charset="0"/>
              </a:rPr>
              <a:t>You can count EU origin materials and processing when considering whether your UK exports to the EU meet rules of origin requirements, if </a:t>
            </a:r>
            <a:r>
              <a:rPr lang="en-GB" sz="1800">
                <a:latin typeface="Arial" panose="020B0604020202020204" pitchFamily="34" charset="0"/>
                <a:cs typeface="Arial" panose="020B0604020202020204" pitchFamily="34" charset="0"/>
              </a:rPr>
              <a:t>there is a </a:t>
            </a:r>
            <a:r>
              <a:rPr lang="en-GB" sz="1800">
                <a:solidFill>
                  <a:srgbClr val="12034B"/>
                </a:solidFill>
                <a:latin typeface="Arial" panose="020B0604020202020204" pitchFamily="34" charset="0"/>
                <a:cs typeface="Arial" panose="020B0604020202020204" pitchFamily="34" charset="0"/>
              </a:rPr>
              <a:t>qualifying level of production in the UK – this is called 'cumulation'.</a:t>
            </a:r>
          </a:p>
          <a:p>
            <a:pPr>
              <a:spcAft>
                <a:spcPct val="0"/>
              </a:spcAft>
              <a:buClr>
                <a:srgbClr val="FF003B"/>
              </a:buClr>
            </a:pPr>
            <a:endParaRPr lang="en-GB" sz="1800">
              <a:latin typeface="Arial" panose="020B0604020202020204" pitchFamily="34" charset="0"/>
              <a:cs typeface="Arial" panose="020B0604020202020204" pitchFamily="34" charset="0"/>
            </a:endParaRPr>
          </a:p>
          <a:p>
            <a:pPr>
              <a:spcAft>
                <a:spcPct val="0"/>
              </a:spcAft>
              <a:buClr>
                <a:srgbClr val="FF003B"/>
              </a:buClr>
            </a:pPr>
            <a:r>
              <a:rPr lang="en-GB" sz="1800" b="1">
                <a:latin typeface="Arial" panose="020B0604020202020204" pitchFamily="34" charset="0"/>
                <a:cs typeface="Arial" panose="020B0604020202020204" pitchFamily="34" charset="0"/>
              </a:rPr>
              <a:t>If the good you export incorporates non-originating material, you need to comply with the relevant Product Specific Rule. </a:t>
            </a:r>
          </a:p>
          <a:p>
            <a:pPr marL="0" indent="0">
              <a:spcAft>
                <a:spcPct val="0"/>
              </a:spcAft>
              <a:buClr>
                <a:srgbClr val="FF003B"/>
              </a:buClr>
              <a:buNone/>
            </a:pPr>
            <a:endParaRPr lang="en-US" sz="1800">
              <a:latin typeface="Arial" panose="020B0604020202020204" pitchFamily="34" charset="0"/>
              <a:cs typeface="Arial" panose="020B0604020202020204" pitchFamily="34" charset="0"/>
            </a:endParaRPr>
          </a:p>
          <a:p>
            <a:pPr fontAlgn="base">
              <a:spcAft>
                <a:spcPct val="0"/>
              </a:spcAft>
              <a:buClr>
                <a:srgbClr val="FF003B"/>
              </a:buClr>
            </a:pPr>
            <a:r>
              <a:rPr lang="en-US" sz="1800">
                <a:latin typeface="Arial" panose="020B0604020202020204" pitchFamily="34" charset="0"/>
                <a:cs typeface="Arial" panose="020B0604020202020204" pitchFamily="34" charset="0"/>
              </a:rPr>
              <a:t>There are different rules for different goods. You will need to understand whether your goods comply with the applicable rule for that good. </a:t>
            </a:r>
          </a:p>
          <a:p>
            <a:pPr fontAlgn="base">
              <a:spcAft>
                <a:spcPct val="0"/>
              </a:spcAft>
              <a:buClr>
                <a:srgbClr val="FF003B"/>
              </a:buClr>
            </a:pPr>
            <a:endParaRPr lang="en-US" sz="1800">
              <a:latin typeface="Arial" panose="020B0604020202020204" pitchFamily="34" charset="0"/>
              <a:cs typeface="Arial" panose="020B0604020202020204" pitchFamily="34" charset="0"/>
            </a:endParaRPr>
          </a:p>
          <a:p>
            <a:pPr fontAlgn="base">
              <a:spcAft>
                <a:spcPct val="0"/>
              </a:spcAft>
              <a:buClr>
                <a:srgbClr val="FF003B"/>
              </a:buClr>
            </a:pPr>
            <a:r>
              <a:rPr lang="en-US" sz="1800">
                <a:latin typeface="Arial" panose="020B0604020202020204" pitchFamily="34" charset="0"/>
                <a:cs typeface="Arial" panose="020B0604020202020204" pitchFamily="34" charset="0"/>
              </a:rPr>
              <a:t>You should refer to the list of Product Specific Rules in the TCA to find the applicable rule for your goods. </a:t>
            </a:r>
          </a:p>
        </p:txBody>
      </p:sp>
      <p:sp>
        <p:nvSpPr>
          <p:cNvPr id="19" name="Slide Number Placeholder 18">
            <a:extLst>
              <a:ext uri="{FF2B5EF4-FFF2-40B4-BE49-F238E27FC236}">
                <a16:creationId xmlns:a16="http://schemas.microsoft.com/office/drawing/2014/main" id="{B05A7597-9C94-4BD0-A1DB-9AE6300BCA13}"/>
              </a:ext>
            </a:extLst>
          </p:cNvPr>
          <p:cNvSpPr>
            <a:spLocks noGrp="1"/>
          </p:cNvSpPr>
          <p:nvPr>
            <p:ph type="sldNum" sz="quarter" idx="4294967295"/>
          </p:nvPr>
        </p:nvSpPr>
        <p:spPr>
          <a:xfrm>
            <a:off x="11666538" y="6334125"/>
            <a:ext cx="525462" cy="365125"/>
          </a:xfrm>
          <a:prstGeom prst="rect">
            <a:avLst/>
          </a:prstGeo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8</a:t>
            </a:fld>
            <a:endParaRPr lang="en-GB">
              <a:solidFill>
                <a:schemeClr val="bg1"/>
              </a:solidFill>
              <a:latin typeface="Arial" panose="020B0604020202020204" pitchFamily="34" charset="0"/>
              <a:cs typeface="Arial" panose="020B0604020202020204" pitchFamily="34" charset="0"/>
            </a:endParaRPr>
          </a:p>
        </p:txBody>
      </p:sp>
      <p:sp>
        <p:nvSpPr>
          <p:cNvPr id="13" name="AutoShape 2">
            <a:extLst>
              <a:ext uri="{FF2B5EF4-FFF2-40B4-BE49-F238E27FC236}">
                <a16:creationId xmlns:a16="http://schemas.microsoft.com/office/drawing/2014/main" id="{C9A4A123-A5D5-4CC7-96DD-8AFDBDC33FF4}"/>
              </a:ext>
            </a:extLst>
          </p:cNvPr>
          <p:cNvSpPr>
            <a:spLocks noChangeAspect="1" noChangeArrowheads="1"/>
          </p:cNvSpPr>
          <p:nvPr/>
        </p:nvSpPr>
        <p:spPr bwMode="auto">
          <a:xfrm>
            <a:off x="5913120" y="3246120"/>
            <a:ext cx="365760" cy="3657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09728" tIns="54864" rIns="109728" bIns="54864" numCol="1" anchor="t" anchorCtr="0" compatLnSpc="1">
            <a:prstTxWarp prst="textNoShape">
              <a:avLst/>
            </a:prstTxWarp>
          </a:bodyPr>
          <a:lstStyle/>
          <a:p>
            <a:endParaRPr lang="en-GB" sz="216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0F0F65E-42F6-2844-989F-15B52F96FFCB}"/>
              </a:ext>
            </a:extLst>
          </p:cNvPr>
          <p:cNvSpPr txBox="1"/>
          <p:nvPr/>
        </p:nvSpPr>
        <p:spPr>
          <a:xfrm>
            <a:off x="352621" y="38160"/>
            <a:ext cx="11404594" cy="1077218"/>
          </a:xfrm>
          <a:prstGeom prst="rect">
            <a:avLst/>
          </a:prstGeom>
          <a:noFill/>
        </p:spPr>
        <p:txBody>
          <a:bodyPr wrap="square">
            <a:spAutoFit/>
          </a:bodyPr>
          <a:lstStyle/>
          <a:p>
            <a:r>
              <a:rPr lang="en-GB" sz="3200" b="1">
                <a:solidFill>
                  <a:schemeClr val="bg1"/>
                </a:solidFill>
                <a:highlight>
                  <a:srgbClr val="FF003B"/>
                </a:highlight>
                <a:latin typeface="Arial" panose="020B0604020202020204" pitchFamily="34" charset="0"/>
                <a:cs typeface="Arial" panose="020B0604020202020204" pitchFamily="34" charset="0"/>
              </a:rPr>
              <a:t>STEP 2: UNDERSTAND WHETHER YOUR GOOD MEETS THE APPLICABLE RULES OF ORIGIN</a:t>
            </a:r>
            <a:endParaRPr lang="en-GB" sz="32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6168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90AD84A-9451-A348-B691-2071AC519B51}"/>
              </a:ext>
            </a:extLst>
          </p:cNvPr>
          <p:cNvGrpSpPr/>
          <p:nvPr/>
        </p:nvGrpSpPr>
        <p:grpSpPr>
          <a:xfrm>
            <a:off x="798264" y="1232742"/>
            <a:ext cx="10554427" cy="5313506"/>
            <a:chOff x="250630" y="1378274"/>
            <a:chExt cx="8670195" cy="3315820"/>
          </a:xfrm>
        </p:grpSpPr>
        <p:sp>
          <p:nvSpPr>
            <p:cNvPr id="6" name="Freeform 5">
              <a:extLst>
                <a:ext uri="{FF2B5EF4-FFF2-40B4-BE49-F238E27FC236}">
                  <a16:creationId xmlns:a16="http://schemas.microsoft.com/office/drawing/2014/main" id="{57E1DBCC-0E69-0147-88E5-C096420A2F4C}"/>
                </a:ext>
              </a:extLst>
            </p:cNvPr>
            <p:cNvSpPr/>
            <p:nvPr/>
          </p:nvSpPr>
          <p:spPr>
            <a:xfrm>
              <a:off x="1911928" y="1390238"/>
              <a:ext cx="6980432" cy="785973"/>
            </a:xfrm>
            <a:custGeom>
              <a:avLst/>
              <a:gdLst>
                <a:gd name="connsiteX0" fmla="*/ 130998 w 785973"/>
                <a:gd name="connsiteY0" fmla="*/ 0 h 5321235"/>
                <a:gd name="connsiteX1" fmla="*/ 654975 w 785973"/>
                <a:gd name="connsiteY1" fmla="*/ 0 h 5321235"/>
                <a:gd name="connsiteX2" fmla="*/ 785973 w 785973"/>
                <a:gd name="connsiteY2" fmla="*/ 130998 h 5321235"/>
                <a:gd name="connsiteX3" fmla="*/ 785973 w 785973"/>
                <a:gd name="connsiteY3" fmla="*/ 5321235 h 5321235"/>
                <a:gd name="connsiteX4" fmla="*/ 785973 w 785973"/>
                <a:gd name="connsiteY4" fmla="*/ 5321235 h 5321235"/>
                <a:gd name="connsiteX5" fmla="*/ 0 w 785973"/>
                <a:gd name="connsiteY5" fmla="*/ 5321235 h 5321235"/>
                <a:gd name="connsiteX6" fmla="*/ 0 w 785973"/>
                <a:gd name="connsiteY6" fmla="*/ 5321235 h 5321235"/>
                <a:gd name="connsiteX7" fmla="*/ 0 w 785973"/>
                <a:gd name="connsiteY7" fmla="*/ 130998 h 5321235"/>
                <a:gd name="connsiteX8" fmla="*/ 130998 w 785973"/>
                <a:gd name="connsiteY8" fmla="*/ 0 h 53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73" h="5321235">
                  <a:moveTo>
                    <a:pt x="785973" y="886892"/>
                  </a:moveTo>
                  <a:lnTo>
                    <a:pt x="785973" y="4434343"/>
                  </a:lnTo>
                  <a:cubicBezTo>
                    <a:pt x="785973" y="4924157"/>
                    <a:pt x="777310" y="5321232"/>
                    <a:pt x="766624" y="5321232"/>
                  </a:cubicBezTo>
                  <a:lnTo>
                    <a:pt x="0" y="5321232"/>
                  </a:lnTo>
                  <a:lnTo>
                    <a:pt x="0" y="5321232"/>
                  </a:lnTo>
                  <a:lnTo>
                    <a:pt x="0" y="3"/>
                  </a:lnTo>
                  <a:lnTo>
                    <a:pt x="0" y="3"/>
                  </a:lnTo>
                  <a:lnTo>
                    <a:pt x="766624" y="3"/>
                  </a:lnTo>
                  <a:cubicBezTo>
                    <a:pt x="777310" y="3"/>
                    <a:pt x="785973" y="397078"/>
                    <a:pt x="785973" y="88689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148" tIns="66616" rIns="87190" bIns="66616" numCol="1" spcCol="1270" anchor="ctr" anchorCtr="0">
              <a:noAutofit/>
            </a:bodyPr>
            <a:lstStyle/>
            <a:p>
              <a:pPr marL="0" lvl="1" defTabSz="480060">
                <a:lnSpc>
                  <a:spcPct val="90000"/>
                </a:lnSpc>
                <a:spcBef>
                  <a:spcPct val="0"/>
                </a:spcBef>
                <a:spcAft>
                  <a:spcPct val="15000"/>
                </a:spcAft>
              </a:pPr>
              <a:r>
                <a:rPr lang="en-GB" sz="1560">
                  <a:latin typeface="Arial" panose="020B0604020202020204" pitchFamily="34" charset="0"/>
                  <a:cs typeface="Arial" panose="020B0604020202020204" pitchFamily="34" charset="0"/>
                </a:rPr>
                <a:t>If a good is fully grown, born or extracted from the UK it is eligible for preferential treatment. This mainly applies to agricultural products e.g. vegetables grown in the UK, but could also apply to e.g. mineral products extracted from the soil of the UK.</a:t>
              </a:r>
            </a:p>
          </p:txBody>
        </p:sp>
        <p:sp>
          <p:nvSpPr>
            <p:cNvPr id="7" name="Freeform 6">
              <a:extLst>
                <a:ext uri="{FF2B5EF4-FFF2-40B4-BE49-F238E27FC236}">
                  <a16:creationId xmlns:a16="http://schemas.microsoft.com/office/drawing/2014/main" id="{053C9B40-F26D-2B41-8F26-9CA61E1C71CE}"/>
                </a:ext>
              </a:extLst>
            </p:cNvPr>
            <p:cNvSpPr/>
            <p:nvPr/>
          </p:nvSpPr>
          <p:spPr>
            <a:xfrm>
              <a:off x="251641" y="1378274"/>
              <a:ext cx="1553408" cy="785973"/>
            </a:xfrm>
            <a:custGeom>
              <a:avLst/>
              <a:gdLst>
                <a:gd name="connsiteX0" fmla="*/ 0 w 2360193"/>
                <a:gd name="connsiteY0" fmla="*/ 127011 h 762049"/>
                <a:gd name="connsiteX1" fmla="*/ 127011 w 2360193"/>
                <a:gd name="connsiteY1" fmla="*/ 0 h 762049"/>
                <a:gd name="connsiteX2" fmla="*/ 2233182 w 2360193"/>
                <a:gd name="connsiteY2" fmla="*/ 0 h 762049"/>
                <a:gd name="connsiteX3" fmla="*/ 2360193 w 2360193"/>
                <a:gd name="connsiteY3" fmla="*/ 127011 h 762049"/>
                <a:gd name="connsiteX4" fmla="*/ 2360193 w 2360193"/>
                <a:gd name="connsiteY4" fmla="*/ 635038 h 762049"/>
                <a:gd name="connsiteX5" fmla="*/ 2233182 w 2360193"/>
                <a:gd name="connsiteY5" fmla="*/ 762049 h 762049"/>
                <a:gd name="connsiteX6" fmla="*/ 127011 w 2360193"/>
                <a:gd name="connsiteY6" fmla="*/ 762049 h 762049"/>
                <a:gd name="connsiteX7" fmla="*/ 0 w 2360193"/>
                <a:gd name="connsiteY7" fmla="*/ 635038 h 762049"/>
                <a:gd name="connsiteX8" fmla="*/ 0 w 2360193"/>
                <a:gd name="connsiteY8" fmla="*/ 127011 h 7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193" h="762049">
                  <a:moveTo>
                    <a:pt x="0" y="127011"/>
                  </a:moveTo>
                  <a:cubicBezTo>
                    <a:pt x="0" y="56865"/>
                    <a:pt x="56865" y="0"/>
                    <a:pt x="127011" y="0"/>
                  </a:cubicBezTo>
                  <a:lnTo>
                    <a:pt x="2233182" y="0"/>
                  </a:lnTo>
                  <a:cubicBezTo>
                    <a:pt x="2303328" y="0"/>
                    <a:pt x="2360193" y="56865"/>
                    <a:pt x="2360193" y="127011"/>
                  </a:cubicBezTo>
                  <a:lnTo>
                    <a:pt x="2360193" y="635038"/>
                  </a:lnTo>
                  <a:cubicBezTo>
                    <a:pt x="2360193" y="705184"/>
                    <a:pt x="2303328" y="762049"/>
                    <a:pt x="2233182" y="762049"/>
                  </a:cubicBezTo>
                  <a:lnTo>
                    <a:pt x="127011" y="762049"/>
                  </a:lnTo>
                  <a:cubicBezTo>
                    <a:pt x="56865" y="762049"/>
                    <a:pt x="0" y="705184"/>
                    <a:pt x="0" y="635038"/>
                  </a:cubicBezTo>
                  <a:lnTo>
                    <a:pt x="0" y="127011"/>
                  </a:lnTo>
                  <a:close/>
                </a:path>
              </a:pathLst>
            </a:custGeom>
            <a:solidFill>
              <a:srgbClr val="2D276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364" tIns="83502" rIns="122364" bIns="83502" numCol="1" spcCol="1270" anchor="ctr" anchorCtr="0">
              <a:noAutofit/>
            </a:bodyPr>
            <a:lstStyle/>
            <a:p>
              <a:pPr algn="ctr" defTabSz="906780">
                <a:lnSpc>
                  <a:spcPct val="90000"/>
                </a:lnSpc>
                <a:spcBef>
                  <a:spcPct val="0"/>
                </a:spcBef>
                <a:spcAft>
                  <a:spcPct val="35000"/>
                </a:spcAft>
              </a:pPr>
              <a:r>
                <a:rPr lang="en-GB" sz="2160">
                  <a:latin typeface="Arial" panose="020B0604020202020204" pitchFamily="34" charset="0"/>
                  <a:cs typeface="Arial" panose="020B0604020202020204" pitchFamily="34" charset="0"/>
                </a:rPr>
                <a:t>1. Wholly Obtained (WO)</a:t>
              </a:r>
            </a:p>
          </p:txBody>
        </p:sp>
        <p:sp>
          <p:nvSpPr>
            <p:cNvPr id="8" name="Freeform 7">
              <a:extLst>
                <a:ext uri="{FF2B5EF4-FFF2-40B4-BE49-F238E27FC236}">
                  <a16:creationId xmlns:a16="http://schemas.microsoft.com/office/drawing/2014/main" id="{95498043-152E-6349-8281-B023E1F262FF}"/>
                </a:ext>
              </a:extLst>
            </p:cNvPr>
            <p:cNvSpPr/>
            <p:nvPr/>
          </p:nvSpPr>
          <p:spPr>
            <a:xfrm>
              <a:off x="1911147" y="2225334"/>
              <a:ext cx="6984411" cy="785974"/>
            </a:xfrm>
            <a:custGeom>
              <a:avLst/>
              <a:gdLst>
                <a:gd name="connsiteX0" fmla="*/ 130998 w 785973"/>
                <a:gd name="connsiteY0" fmla="*/ 0 h 5324268"/>
                <a:gd name="connsiteX1" fmla="*/ 654975 w 785973"/>
                <a:gd name="connsiteY1" fmla="*/ 0 h 5324268"/>
                <a:gd name="connsiteX2" fmla="*/ 785973 w 785973"/>
                <a:gd name="connsiteY2" fmla="*/ 130998 h 5324268"/>
                <a:gd name="connsiteX3" fmla="*/ 785973 w 785973"/>
                <a:gd name="connsiteY3" fmla="*/ 5324268 h 5324268"/>
                <a:gd name="connsiteX4" fmla="*/ 785973 w 785973"/>
                <a:gd name="connsiteY4" fmla="*/ 5324268 h 5324268"/>
                <a:gd name="connsiteX5" fmla="*/ 0 w 785973"/>
                <a:gd name="connsiteY5" fmla="*/ 5324268 h 5324268"/>
                <a:gd name="connsiteX6" fmla="*/ 0 w 785973"/>
                <a:gd name="connsiteY6" fmla="*/ 5324268 h 5324268"/>
                <a:gd name="connsiteX7" fmla="*/ 0 w 785973"/>
                <a:gd name="connsiteY7" fmla="*/ 130998 h 5324268"/>
                <a:gd name="connsiteX8" fmla="*/ 130998 w 785973"/>
                <a:gd name="connsiteY8" fmla="*/ 0 h 5324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73" h="5324268">
                  <a:moveTo>
                    <a:pt x="785973" y="887397"/>
                  </a:moveTo>
                  <a:lnTo>
                    <a:pt x="785973" y="4436871"/>
                  </a:lnTo>
                  <a:cubicBezTo>
                    <a:pt x="785973" y="4926964"/>
                    <a:pt x="777315" y="5324265"/>
                    <a:pt x="766635" y="5324265"/>
                  </a:cubicBezTo>
                  <a:lnTo>
                    <a:pt x="0" y="5324265"/>
                  </a:lnTo>
                  <a:lnTo>
                    <a:pt x="0" y="5324265"/>
                  </a:lnTo>
                  <a:lnTo>
                    <a:pt x="0" y="3"/>
                  </a:lnTo>
                  <a:lnTo>
                    <a:pt x="0" y="3"/>
                  </a:lnTo>
                  <a:lnTo>
                    <a:pt x="766635" y="3"/>
                  </a:lnTo>
                  <a:cubicBezTo>
                    <a:pt x="777315" y="3"/>
                    <a:pt x="785973" y="397304"/>
                    <a:pt x="785973" y="887397"/>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149" tIns="66616" rIns="87190" bIns="66617" numCol="1" spcCol="1270" anchor="ctr" anchorCtr="0">
              <a:noAutofit/>
            </a:bodyPr>
            <a:lstStyle/>
            <a:p>
              <a:pPr marL="0" lvl="1" defTabSz="480060">
                <a:lnSpc>
                  <a:spcPct val="90000"/>
                </a:lnSpc>
                <a:spcBef>
                  <a:spcPct val="0"/>
                </a:spcBef>
                <a:spcAft>
                  <a:spcPct val="15000"/>
                </a:spcAft>
              </a:pPr>
              <a:r>
                <a:rPr lang="en-GB" sz="1560">
                  <a:latin typeface="Arial" panose="020B0604020202020204" pitchFamily="34" charset="0"/>
                  <a:cs typeface="Arial" panose="020B0604020202020204" pitchFamily="34" charset="0"/>
                </a:rPr>
                <a:t>Some rules of origin require that non-originating inputs used </a:t>
              </a:r>
              <a:r>
                <a:rPr lang="en-GB" sz="1560">
                  <a:solidFill>
                    <a:schemeClr val="tx1"/>
                  </a:solidFill>
                  <a:latin typeface="Arial" panose="020B0604020202020204" pitchFamily="34" charset="0"/>
                  <a:cs typeface="Arial" panose="020B0604020202020204" pitchFamily="34" charset="0"/>
                </a:rPr>
                <a:t>in production of a </a:t>
              </a:r>
              <a:r>
                <a:rPr lang="en-GB" sz="1560">
                  <a:latin typeface="Arial" panose="020B0604020202020204" pitchFamily="34" charset="0"/>
                  <a:cs typeface="Arial" panose="020B0604020202020204" pitchFamily="34" charset="0"/>
                </a:rPr>
                <a:t>good must be classified in a different chapter, heading or subheading of the Harmonised System.</a:t>
              </a:r>
            </a:p>
          </p:txBody>
        </p:sp>
        <p:sp>
          <p:nvSpPr>
            <p:cNvPr id="9" name="Freeform 8">
              <a:extLst>
                <a:ext uri="{FF2B5EF4-FFF2-40B4-BE49-F238E27FC236}">
                  <a16:creationId xmlns:a16="http://schemas.microsoft.com/office/drawing/2014/main" id="{3EFECB54-5EE6-2E4F-ACF4-BF0B7D0A8229}"/>
                </a:ext>
              </a:extLst>
            </p:cNvPr>
            <p:cNvSpPr/>
            <p:nvPr/>
          </p:nvSpPr>
          <p:spPr>
            <a:xfrm>
              <a:off x="251641" y="2213371"/>
              <a:ext cx="1553408" cy="785973"/>
            </a:xfrm>
            <a:custGeom>
              <a:avLst/>
              <a:gdLst>
                <a:gd name="connsiteX0" fmla="*/ 0 w 2360193"/>
                <a:gd name="connsiteY0" fmla="*/ 127011 h 762049"/>
                <a:gd name="connsiteX1" fmla="*/ 127011 w 2360193"/>
                <a:gd name="connsiteY1" fmla="*/ 0 h 762049"/>
                <a:gd name="connsiteX2" fmla="*/ 2233182 w 2360193"/>
                <a:gd name="connsiteY2" fmla="*/ 0 h 762049"/>
                <a:gd name="connsiteX3" fmla="*/ 2360193 w 2360193"/>
                <a:gd name="connsiteY3" fmla="*/ 127011 h 762049"/>
                <a:gd name="connsiteX4" fmla="*/ 2360193 w 2360193"/>
                <a:gd name="connsiteY4" fmla="*/ 635038 h 762049"/>
                <a:gd name="connsiteX5" fmla="*/ 2233182 w 2360193"/>
                <a:gd name="connsiteY5" fmla="*/ 762049 h 762049"/>
                <a:gd name="connsiteX6" fmla="*/ 127011 w 2360193"/>
                <a:gd name="connsiteY6" fmla="*/ 762049 h 762049"/>
                <a:gd name="connsiteX7" fmla="*/ 0 w 2360193"/>
                <a:gd name="connsiteY7" fmla="*/ 635038 h 762049"/>
                <a:gd name="connsiteX8" fmla="*/ 0 w 2360193"/>
                <a:gd name="connsiteY8" fmla="*/ 127011 h 7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193" h="762049">
                  <a:moveTo>
                    <a:pt x="0" y="127011"/>
                  </a:moveTo>
                  <a:cubicBezTo>
                    <a:pt x="0" y="56865"/>
                    <a:pt x="56865" y="0"/>
                    <a:pt x="127011" y="0"/>
                  </a:cubicBezTo>
                  <a:lnTo>
                    <a:pt x="2233182" y="0"/>
                  </a:lnTo>
                  <a:cubicBezTo>
                    <a:pt x="2303328" y="0"/>
                    <a:pt x="2360193" y="56865"/>
                    <a:pt x="2360193" y="127011"/>
                  </a:cubicBezTo>
                  <a:lnTo>
                    <a:pt x="2360193" y="635038"/>
                  </a:lnTo>
                  <a:cubicBezTo>
                    <a:pt x="2360193" y="705184"/>
                    <a:pt x="2303328" y="762049"/>
                    <a:pt x="2233182" y="762049"/>
                  </a:cubicBezTo>
                  <a:lnTo>
                    <a:pt x="127011" y="762049"/>
                  </a:lnTo>
                  <a:cubicBezTo>
                    <a:pt x="56865" y="762049"/>
                    <a:pt x="0" y="705184"/>
                    <a:pt x="0" y="635038"/>
                  </a:cubicBezTo>
                  <a:lnTo>
                    <a:pt x="0" y="127011"/>
                  </a:lnTo>
                  <a:close/>
                </a:path>
              </a:pathLst>
            </a:custGeom>
            <a:solidFill>
              <a:srgbClr val="2D276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364" tIns="83502" rIns="122364" bIns="83502" numCol="1" spcCol="1270" anchor="ctr" anchorCtr="0">
              <a:noAutofit/>
            </a:bodyPr>
            <a:lstStyle/>
            <a:p>
              <a:pPr algn="ctr" defTabSz="906780">
                <a:lnSpc>
                  <a:spcPct val="90000"/>
                </a:lnSpc>
                <a:spcBef>
                  <a:spcPct val="0"/>
                </a:spcBef>
                <a:spcAft>
                  <a:spcPct val="35000"/>
                </a:spcAft>
              </a:pPr>
              <a:r>
                <a:rPr lang="en-GB" sz="2160">
                  <a:latin typeface="Arial" panose="020B0604020202020204" pitchFamily="34" charset="0"/>
                  <a:cs typeface="Arial" panose="020B0604020202020204" pitchFamily="34" charset="0"/>
                </a:rPr>
                <a:t>2. Change in Tariff Code (CTC)</a:t>
              </a:r>
            </a:p>
          </p:txBody>
        </p:sp>
        <p:sp>
          <p:nvSpPr>
            <p:cNvPr id="10" name="Freeform 9">
              <a:extLst>
                <a:ext uri="{FF2B5EF4-FFF2-40B4-BE49-F238E27FC236}">
                  <a16:creationId xmlns:a16="http://schemas.microsoft.com/office/drawing/2014/main" id="{027083BB-83A7-4C4B-86C7-A5D28D05BFB8}"/>
                </a:ext>
              </a:extLst>
            </p:cNvPr>
            <p:cNvSpPr/>
            <p:nvPr/>
          </p:nvSpPr>
          <p:spPr>
            <a:xfrm>
              <a:off x="1911928" y="3060430"/>
              <a:ext cx="6980432" cy="785973"/>
            </a:xfrm>
            <a:custGeom>
              <a:avLst/>
              <a:gdLst>
                <a:gd name="connsiteX0" fmla="*/ 130998 w 785973"/>
                <a:gd name="connsiteY0" fmla="*/ 0 h 5321235"/>
                <a:gd name="connsiteX1" fmla="*/ 654975 w 785973"/>
                <a:gd name="connsiteY1" fmla="*/ 0 h 5321235"/>
                <a:gd name="connsiteX2" fmla="*/ 785973 w 785973"/>
                <a:gd name="connsiteY2" fmla="*/ 130998 h 5321235"/>
                <a:gd name="connsiteX3" fmla="*/ 785973 w 785973"/>
                <a:gd name="connsiteY3" fmla="*/ 5321235 h 5321235"/>
                <a:gd name="connsiteX4" fmla="*/ 785973 w 785973"/>
                <a:gd name="connsiteY4" fmla="*/ 5321235 h 5321235"/>
                <a:gd name="connsiteX5" fmla="*/ 0 w 785973"/>
                <a:gd name="connsiteY5" fmla="*/ 5321235 h 5321235"/>
                <a:gd name="connsiteX6" fmla="*/ 0 w 785973"/>
                <a:gd name="connsiteY6" fmla="*/ 5321235 h 5321235"/>
                <a:gd name="connsiteX7" fmla="*/ 0 w 785973"/>
                <a:gd name="connsiteY7" fmla="*/ 130998 h 5321235"/>
                <a:gd name="connsiteX8" fmla="*/ 130998 w 785973"/>
                <a:gd name="connsiteY8" fmla="*/ 0 h 532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73" h="5321235">
                  <a:moveTo>
                    <a:pt x="785973" y="886892"/>
                  </a:moveTo>
                  <a:lnTo>
                    <a:pt x="785973" y="4434343"/>
                  </a:lnTo>
                  <a:cubicBezTo>
                    <a:pt x="785973" y="4924157"/>
                    <a:pt x="777310" y="5321232"/>
                    <a:pt x="766624" y="5321232"/>
                  </a:cubicBezTo>
                  <a:lnTo>
                    <a:pt x="0" y="5321232"/>
                  </a:lnTo>
                  <a:lnTo>
                    <a:pt x="0" y="5321232"/>
                  </a:lnTo>
                  <a:lnTo>
                    <a:pt x="0" y="3"/>
                  </a:lnTo>
                  <a:lnTo>
                    <a:pt x="0" y="3"/>
                  </a:lnTo>
                  <a:lnTo>
                    <a:pt x="766624" y="3"/>
                  </a:lnTo>
                  <a:cubicBezTo>
                    <a:pt x="777310" y="3"/>
                    <a:pt x="785973" y="397078"/>
                    <a:pt x="785973" y="886892"/>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148" tIns="66616" rIns="87190" bIns="66616" numCol="1" spcCol="1270" anchor="ctr" anchorCtr="0">
              <a:noAutofit/>
            </a:bodyPr>
            <a:lstStyle/>
            <a:p>
              <a:pPr marL="0" lvl="1" defTabSz="480060">
                <a:lnSpc>
                  <a:spcPct val="90000"/>
                </a:lnSpc>
                <a:spcBef>
                  <a:spcPct val="0"/>
                </a:spcBef>
                <a:spcAft>
                  <a:spcPct val="15000"/>
                </a:spcAft>
              </a:pPr>
              <a:r>
                <a:rPr lang="en-GB" sz="1560">
                  <a:latin typeface="Arial" panose="020B0604020202020204" pitchFamily="34" charset="0"/>
                  <a:cs typeface="Arial" panose="020B0604020202020204" pitchFamily="34" charset="0"/>
                </a:rPr>
                <a:t>If a rule requires a “maximum level of non-originating material” (</a:t>
              </a:r>
              <a:r>
                <a:rPr lang="en-GB" sz="1560" err="1">
                  <a:latin typeface="Arial" panose="020B0604020202020204" pitchFamily="34" charset="0"/>
                  <a:cs typeface="Arial" panose="020B0604020202020204" pitchFamily="34" charset="0"/>
                </a:rPr>
                <a:t>MaxNOM</a:t>
              </a:r>
              <a:r>
                <a:rPr lang="en-GB" sz="1560">
                  <a:latin typeface="Arial" panose="020B0604020202020204" pitchFamily="34" charset="0"/>
                  <a:cs typeface="Arial" panose="020B0604020202020204" pitchFamily="34" charset="0"/>
                </a:rPr>
                <a:t>), a certain proportion of the value of the final good must be generated in the UK, or the EU. This can include UK-originating parts, or value added in the production such as labour and manufacturing costs.</a:t>
              </a:r>
            </a:p>
          </p:txBody>
        </p:sp>
        <p:sp>
          <p:nvSpPr>
            <p:cNvPr id="11" name="Freeform 10">
              <a:extLst>
                <a:ext uri="{FF2B5EF4-FFF2-40B4-BE49-F238E27FC236}">
                  <a16:creationId xmlns:a16="http://schemas.microsoft.com/office/drawing/2014/main" id="{A0C50994-AC6A-3044-B5A7-3ADB8642CF5B}"/>
                </a:ext>
              </a:extLst>
            </p:cNvPr>
            <p:cNvSpPr/>
            <p:nvPr/>
          </p:nvSpPr>
          <p:spPr>
            <a:xfrm>
              <a:off x="250630" y="3048467"/>
              <a:ext cx="1553408" cy="785973"/>
            </a:xfrm>
            <a:custGeom>
              <a:avLst/>
              <a:gdLst>
                <a:gd name="connsiteX0" fmla="*/ 0 w 2360193"/>
                <a:gd name="connsiteY0" fmla="*/ 127011 h 762049"/>
                <a:gd name="connsiteX1" fmla="*/ 127011 w 2360193"/>
                <a:gd name="connsiteY1" fmla="*/ 0 h 762049"/>
                <a:gd name="connsiteX2" fmla="*/ 2233182 w 2360193"/>
                <a:gd name="connsiteY2" fmla="*/ 0 h 762049"/>
                <a:gd name="connsiteX3" fmla="*/ 2360193 w 2360193"/>
                <a:gd name="connsiteY3" fmla="*/ 127011 h 762049"/>
                <a:gd name="connsiteX4" fmla="*/ 2360193 w 2360193"/>
                <a:gd name="connsiteY4" fmla="*/ 635038 h 762049"/>
                <a:gd name="connsiteX5" fmla="*/ 2233182 w 2360193"/>
                <a:gd name="connsiteY5" fmla="*/ 762049 h 762049"/>
                <a:gd name="connsiteX6" fmla="*/ 127011 w 2360193"/>
                <a:gd name="connsiteY6" fmla="*/ 762049 h 762049"/>
                <a:gd name="connsiteX7" fmla="*/ 0 w 2360193"/>
                <a:gd name="connsiteY7" fmla="*/ 635038 h 762049"/>
                <a:gd name="connsiteX8" fmla="*/ 0 w 2360193"/>
                <a:gd name="connsiteY8" fmla="*/ 127011 h 762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193" h="762049">
                  <a:moveTo>
                    <a:pt x="0" y="127011"/>
                  </a:moveTo>
                  <a:cubicBezTo>
                    <a:pt x="0" y="56865"/>
                    <a:pt x="56865" y="0"/>
                    <a:pt x="127011" y="0"/>
                  </a:cubicBezTo>
                  <a:lnTo>
                    <a:pt x="2233182" y="0"/>
                  </a:lnTo>
                  <a:cubicBezTo>
                    <a:pt x="2303328" y="0"/>
                    <a:pt x="2360193" y="56865"/>
                    <a:pt x="2360193" y="127011"/>
                  </a:cubicBezTo>
                  <a:lnTo>
                    <a:pt x="2360193" y="635038"/>
                  </a:lnTo>
                  <a:cubicBezTo>
                    <a:pt x="2360193" y="705184"/>
                    <a:pt x="2303328" y="762049"/>
                    <a:pt x="2233182" y="762049"/>
                  </a:cubicBezTo>
                  <a:lnTo>
                    <a:pt x="127011" y="762049"/>
                  </a:lnTo>
                  <a:cubicBezTo>
                    <a:pt x="56865" y="762049"/>
                    <a:pt x="0" y="705184"/>
                    <a:pt x="0" y="635038"/>
                  </a:cubicBezTo>
                  <a:lnTo>
                    <a:pt x="0" y="127011"/>
                  </a:lnTo>
                  <a:close/>
                </a:path>
              </a:pathLst>
            </a:custGeom>
            <a:solidFill>
              <a:srgbClr val="2D276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2364" tIns="83502" rIns="122364" bIns="83502" numCol="1" spcCol="1270" anchor="ctr" anchorCtr="0">
              <a:noAutofit/>
            </a:bodyPr>
            <a:lstStyle/>
            <a:p>
              <a:pPr algn="ctr" defTabSz="906780">
                <a:lnSpc>
                  <a:spcPct val="90000"/>
                </a:lnSpc>
                <a:spcBef>
                  <a:spcPct val="0"/>
                </a:spcBef>
                <a:spcAft>
                  <a:spcPct val="35000"/>
                </a:spcAft>
              </a:pPr>
              <a:r>
                <a:rPr lang="en-GB">
                  <a:latin typeface="Arial" panose="020B0604020202020204" pitchFamily="34" charset="0"/>
                  <a:cs typeface="Arial" panose="020B0604020202020204" pitchFamily="34" charset="0"/>
                </a:rPr>
                <a:t>3. Value Added, or ’maximum non-originating material’</a:t>
              </a:r>
            </a:p>
          </p:txBody>
        </p:sp>
        <p:sp>
          <p:nvSpPr>
            <p:cNvPr id="12" name="Freeform 11">
              <a:extLst>
                <a:ext uri="{FF2B5EF4-FFF2-40B4-BE49-F238E27FC236}">
                  <a16:creationId xmlns:a16="http://schemas.microsoft.com/office/drawing/2014/main" id="{0538A73D-0FCC-6044-9DFE-25901A15EC02}"/>
                </a:ext>
              </a:extLst>
            </p:cNvPr>
            <p:cNvSpPr/>
            <p:nvPr/>
          </p:nvSpPr>
          <p:spPr>
            <a:xfrm>
              <a:off x="1905004" y="3901823"/>
              <a:ext cx="7015821" cy="785973"/>
            </a:xfrm>
            <a:custGeom>
              <a:avLst/>
              <a:gdLst>
                <a:gd name="connsiteX0" fmla="*/ 130998 w 785973"/>
                <a:gd name="connsiteY0" fmla="*/ 0 h 5348213"/>
                <a:gd name="connsiteX1" fmla="*/ 654975 w 785973"/>
                <a:gd name="connsiteY1" fmla="*/ 0 h 5348213"/>
                <a:gd name="connsiteX2" fmla="*/ 785973 w 785973"/>
                <a:gd name="connsiteY2" fmla="*/ 130998 h 5348213"/>
                <a:gd name="connsiteX3" fmla="*/ 785973 w 785973"/>
                <a:gd name="connsiteY3" fmla="*/ 5348213 h 5348213"/>
                <a:gd name="connsiteX4" fmla="*/ 785973 w 785973"/>
                <a:gd name="connsiteY4" fmla="*/ 5348213 h 5348213"/>
                <a:gd name="connsiteX5" fmla="*/ 0 w 785973"/>
                <a:gd name="connsiteY5" fmla="*/ 5348213 h 5348213"/>
                <a:gd name="connsiteX6" fmla="*/ 0 w 785973"/>
                <a:gd name="connsiteY6" fmla="*/ 5348213 h 5348213"/>
                <a:gd name="connsiteX7" fmla="*/ 0 w 785973"/>
                <a:gd name="connsiteY7" fmla="*/ 130998 h 5348213"/>
                <a:gd name="connsiteX8" fmla="*/ 130998 w 785973"/>
                <a:gd name="connsiteY8" fmla="*/ 0 h 534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973" h="5348213">
                  <a:moveTo>
                    <a:pt x="785973" y="891388"/>
                  </a:moveTo>
                  <a:lnTo>
                    <a:pt x="785973" y="4456825"/>
                  </a:lnTo>
                  <a:cubicBezTo>
                    <a:pt x="785973" y="4949122"/>
                    <a:pt x="777354" y="5348210"/>
                    <a:pt x="766722" y="5348210"/>
                  </a:cubicBezTo>
                  <a:lnTo>
                    <a:pt x="0" y="5348210"/>
                  </a:lnTo>
                  <a:lnTo>
                    <a:pt x="0" y="5348210"/>
                  </a:lnTo>
                  <a:lnTo>
                    <a:pt x="0" y="3"/>
                  </a:lnTo>
                  <a:lnTo>
                    <a:pt x="0" y="3"/>
                  </a:lnTo>
                  <a:lnTo>
                    <a:pt x="766722" y="3"/>
                  </a:lnTo>
                  <a:cubicBezTo>
                    <a:pt x="777354" y="3"/>
                    <a:pt x="785973" y="399091"/>
                    <a:pt x="785973" y="891388"/>
                  </a:cubicBez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41148" tIns="66616" rIns="87190" bIns="66616" numCol="1" spcCol="1270" anchor="ctr" anchorCtr="0">
              <a:noAutofit/>
            </a:bodyPr>
            <a:lstStyle/>
            <a:p>
              <a:pPr marL="0" lvl="1" defTabSz="480060">
                <a:lnSpc>
                  <a:spcPct val="90000"/>
                </a:lnSpc>
                <a:spcBef>
                  <a:spcPct val="0"/>
                </a:spcBef>
                <a:spcAft>
                  <a:spcPct val="15000"/>
                </a:spcAft>
              </a:pPr>
              <a:r>
                <a:rPr lang="en-GB" sz="1560">
                  <a:latin typeface="Arial" panose="020B0604020202020204" pitchFamily="34" charset="0"/>
                  <a:cs typeface="Arial" panose="020B0604020202020204" pitchFamily="34" charset="0"/>
                </a:rPr>
                <a:t>Some rules require a specific operation or set of operations to take place in the UK, in order for that good to be classed as UK-originating. For example, for certain chemicals, a chemical reaction must take place in the UK. </a:t>
              </a:r>
            </a:p>
          </p:txBody>
        </p:sp>
        <p:sp>
          <p:nvSpPr>
            <p:cNvPr id="13" name="Freeform 12">
              <a:extLst>
                <a:ext uri="{FF2B5EF4-FFF2-40B4-BE49-F238E27FC236}">
                  <a16:creationId xmlns:a16="http://schemas.microsoft.com/office/drawing/2014/main" id="{674E51CE-31B5-C042-9401-36CB0BB31EB5}"/>
                </a:ext>
              </a:extLst>
            </p:cNvPr>
            <p:cNvSpPr/>
            <p:nvPr/>
          </p:nvSpPr>
          <p:spPr>
            <a:xfrm>
              <a:off x="251641" y="3870456"/>
              <a:ext cx="1553408" cy="823638"/>
            </a:xfrm>
            <a:custGeom>
              <a:avLst/>
              <a:gdLst>
                <a:gd name="connsiteX0" fmla="*/ 0 w 2360193"/>
                <a:gd name="connsiteY0" fmla="*/ 133097 h 798568"/>
                <a:gd name="connsiteX1" fmla="*/ 133097 w 2360193"/>
                <a:gd name="connsiteY1" fmla="*/ 0 h 798568"/>
                <a:gd name="connsiteX2" fmla="*/ 2227096 w 2360193"/>
                <a:gd name="connsiteY2" fmla="*/ 0 h 798568"/>
                <a:gd name="connsiteX3" fmla="*/ 2360193 w 2360193"/>
                <a:gd name="connsiteY3" fmla="*/ 133097 h 798568"/>
                <a:gd name="connsiteX4" fmla="*/ 2360193 w 2360193"/>
                <a:gd name="connsiteY4" fmla="*/ 665471 h 798568"/>
                <a:gd name="connsiteX5" fmla="*/ 2227096 w 2360193"/>
                <a:gd name="connsiteY5" fmla="*/ 798568 h 798568"/>
                <a:gd name="connsiteX6" fmla="*/ 133097 w 2360193"/>
                <a:gd name="connsiteY6" fmla="*/ 798568 h 798568"/>
                <a:gd name="connsiteX7" fmla="*/ 0 w 2360193"/>
                <a:gd name="connsiteY7" fmla="*/ 665471 h 798568"/>
                <a:gd name="connsiteX8" fmla="*/ 0 w 2360193"/>
                <a:gd name="connsiteY8" fmla="*/ 133097 h 79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60193" h="798568">
                  <a:moveTo>
                    <a:pt x="0" y="133097"/>
                  </a:moveTo>
                  <a:cubicBezTo>
                    <a:pt x="0" y="59590"/>
                    <a:pt x="59590" y="0"/>
                    <a:pt x="133097" y="0"/>
                  </a:cubicBezTo>
                  <a:lnTo>
                    <a:pt x="2227096" y="0"/>
                  </a:lnTo>
                  <a:cubicBezTo>
                    <a:pt x="2300603" y="0"/>
                    <a:pt x="2360193" y="59590"/>
                    <a:pt x="2360193" y="133097"/>
                  </a:cubicBezTo>
                  <a:lnTo>
                    <a:pt x="2360193" y="665471"/>
                  </a:lnTo>
                  <a:cubicBezTo>
                    <a:pt x="2360193" y="738978"/>
                    <a:pt x="2300603" y="798568"/>
                    <a:pt x="2227096" y="798568"/>
                  </a:cubicBezTo>
                  <a:lnTo>
                    <a:pt x="133097" y="798568"/>
                  </a:lnTo>
                  <a:cubicBezTo>
                    <a:pt x="59590" y="798568"/>
                    <a:pt x="0" y="738978"/>
                    <a:pt x="0" y="665471"/>
                  </a:cubicBezTo>
                  <a:lnTo>
                    <a:pt x="0" y="133097"/>
                  </a:lnTo>
                  <a:close/>
                </a:path>
              </a:pathLst>
            </a:custGeom>
            <a:solidFill>
              <a:srgbClr val="2D276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4504" tIns="85642" rIns="124504" bIns="85642" numCol="1" spcCol="1270" anchor="ctr" anchorCtr="0">
              <a:noAutofit/>
            </a:bodyPr>
            <a:lstStyle/>
            <a:p>
              <a:pPr algn="ctr" defTabSz="906780">
                <a:lnSpc>
                  <a:spcPct val="90000"/>
                </a:lnSpc>
                <a:spcBef>
                  <a:spcPct val="0"/>
                </a:spcBef>
                <a:spcAft>
                  <a:spcPct val="35000"/>
                </a:spcAft>
              </a:pPr>
              <a:r>
                <a:rPr lang="en-GB" sz="2160">
                  <a:latin typeface="Arial" panose="020B0604020202020204" pitchFamily="34" charset="0"/>
                  <a:cs typeface="Arial" panose="020B0604020202020204" pitchFamily="34" charset="0"/>
                </a:rPr>
                <a:t>4. Specific Processing Rule (SPR)</a:t>
              </a:r>
            </a:p>
          </p:txBody>
        </p:sp>
      </p:grpSp>
      <p:sp>
        <p:nvSpPr>
          <p:cNvPr id="4" name="Slide Number Placeholder 3">
            <a:extLst>
              <a:ext uri="{FF2B5EF4-FFF2-40B4-BE49-F238E27FC236}">
                <a16:creationId xmlns:a16="http://schemas.microsoft.com/office/drawing/2014/main" id="{0F77FC6D-148F-47AD-86B7-E62A224A3AAF}"/>
              </a:ext>
            </a:extLst>
          </p:cNvPr>
          <p:cNvSpPr>
            <a:spLocks noGrp="1"/>
          </p:cNvSpPr>
          <p:nvPr>
            <p:ph type="sldNum" sz="quarter" idx="12"/>
          </p:nvPr>
        </p:nvSpPr>
        <p:spPr>
          <a:xfrm>
            <a:off x="11094950" y="6322788"/>
            <a:ext cx="525551" cy="365125"/>
          </a:xfrm>
        </p:spPr>
        <p:txBody>
          <a:bodyPr/>
          <a:lstStyle/>
          <a:p>
            <a:fld id="{5E823101-2CF2-4830-9078-CC565604177F}" type="slidenum">
              <a:rPr lang="en-GB" smtClean="0">
                <a:solidFill>
                  <a:schemeClr val="bg1"/>
                </a:solidFill>
                <a:latin typeface="Arial" panose="020B0604020202020204" pitchFamily="34" charset="0"/>
                <a:cs typeface="Arial" panose="020B0604020202020204" pitchFamily="34" charset="0"/>
              </a:rPr>
              <a:t>9</a:t>
            </a:fld>
            <a:endParaRPr lang="en-GB">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39927C10-081B-7544-BDF0-C05CED3AAD78}"/>
              </a:ext>
            </a:extLst>
          </p:cNvPr>
          <p:cNvSpPr txBox="1"/>
          <p:nvPr/>
        </p:nvSpPr>
        <p:spPr>
          <a:xfrm>
            <a:off x="161325" y="205629"/>
            <a:ext cx="12344400" cy="1046440"/>
          </a:xfrm>
          <a:prstGeom prst="rect">
            <a:avLst/>
          </a:prstGeom>
          <a:noFill/>
        </p:spPr>
        <p:txBody>
          <a:bodyPr wrap="square">
            <a:spAutoFit/>
          </a:bodyPr>
          <a:lstStyle/>
          <a:p>
            <a:r>
              <a:rPr lang="en-GB" sz="3100" b="1">
                <a:solidFill>
                  <a:schemeClr val="bg1"/>
                </a:solidFill>
                <a:highlight>
                  <a:srgbClr val="FF003B"/>
                </a:highlight>
                <a:latin typeface="Arial" panose="020B0604020202020204" pitchFamily="34" charset="0"/>
                <a:cs typeface="Arial" panose="020B0604020202020204" pitchFamily="34" charset="0"/>
              </a:rPr>
              <a:t>THERE ARE FOUR TYPES OF RULE A PRODUCT MAY NEED TO MEET</a:t>
            </a:r>
            <a:endParaRPr lang="en-GB" sz="3100">
              <a:solidFill>
                <a:schemeClr val="bg1"/>
              </a:solidFill>
              <a:highlight>
                <a:srgbClr val="FF003B"/>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9546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Government_x0020_Body xmlns="b413c3fd-5a3b-4239-b985-69032e371c04">BEIS</Government_x0020_Body>
    <Date_x0020_Opened xmlns="b413c3fd-5a3b-4239-b985-69032e371c04">2020-11-01T14:02:34+00:00</Date_x0020_Opened>
    <Retention_x0020_Label xmlns="a8f60570-4bd3-4f2b-950b-a996de8ab151">HMG PPP Review</Retention_x0020_Label>
    <Date_x0020_Closed xmlns="b413c3fd-5a3b-4239-b985-69032e371c04" xsi:nil="true"/>
    <TaxCatchAll xmlns="3797a0c5-4a50-41e8-923b-04dd3151745e">
      <Value>4</Value>
    </TaxCatchAll>
    <Descriptor xmlns="0063f72e-ace3-48fb-9c1f-5b513408b31f" xsi:nil="true"/>
    <m975189f4ba442ecbf67d4147307b177 xmlns="3797a0c5-4a50-41e8-923b-04dd3151745e">
      <Terms xmlns="http://schemas.microsoft.com/office/infopath/2007/PartnerControls">
        <TermInfo xmlns="http://schemas.microsoft.com/office/infopath/2007/PartnerControls">
          <TermName xmlns="http://schemas.microsoft.com/office/infopath/2007/PartnerControls">EU Exit BIRD</TermName>
          <TermId xmlns="http://schemas.microsoft.com/office/infopath/2007/PartnerControls">36d940aa-d363-420a-8b3d-d7998b440470</TermId>
        </TermInfo>
      </Terms>
    </m975189f4ba442ecbf67d4147307b177>
    <Security_x0020_Classification xmlns="0063f72e-ace3-48fb-9c1f-5b513408b31f">OFFICIAL</Security_x0020_Classification>
    <_dlc_DocId xmlns="3797a0c5-4a50-41e8-923b-04dd3151745e">AE2VUWS3FDTM-1540535649-27</_dlc_DocId>
    <_dlc_DocIdUrl xmlns="3797a0c5-4a50-41e8-923b-04dd3151745e">
      <Url>https://beisgov.sharepoint.com/sites/TINGROO-NegotiationReadiness/_layouts/15/DocIdRedir.aspx?ID=AE2VUWS3FDTM-1540535649-27</Url>
      <Description>AE2VUWS3FDTM-1540535649-27</Description>
    </_dlc_DocIdUrl>
    <LegacyData xmlns="aaacb922-5235-4a66-b188-303b9b46fbd7" xsi:nil="true"/>
    <SharedWithUsers xmlns="3797a0c5-4a50-41e8-923b-04dd3151745e">
      <UserInfo>
        <DisplayName>Smart, Christopher (Business Readiness for EU Exit)</DisplayName>
        <AccountId>36</AccountId>
        <AccountType/>
      </UserInfo>
      <UserInfo>
        <DisplayName>Isa, Mohammed (Business Intelligence and Readiness)</DisplayName>
        <AccountId>37</AccountId>
        <AccountType/>
      </UserInfo>
      <UserInfo>
        <DisplayName>Sadler, Ben (Trade and Investment Negotiations)</DisplayName>
        <AccountId>27</AccountId>
        <AccountType/>
      </UserInfo>
      <UserInfo>
        <DisplayName>Macentee-Creighton, Niall (Trade and Investment Negotiations)</DisplayName>
        <AccountId>7</AccountId>
        <AccountType/>
      </UserInfo>
      <UserInfo>
        <DisplayName>Pattison, Jennifer (Business Intelligence and Readiness)</DisplayName>
        <AccountId>41</AccountId>
        <AccountType/>
      </UserInfo>
    </SharedWithUsers>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5856DA52EAD9414FBCC56B06DF43D74F" ma:contentTypeVersion="15" ma:contentTypeDescription="Create a new document." ma:contentTypeScope="" ma:versionID="0d6d88960244521bf1bfd0e1d3dfc729">
  <xsd:schema xmlns:xsd="http://www.w3.org/2001/XMLSchema" xmlns:xs="http://www.w3.org/2001/XMLSchema" xmlns:p="http://schemas.microsoft.com/office/2006/metadata/properties" xmlns:ns2="3797a0c5-4a50-41e8-923b-04dd3151745e" xmlns:ns3="0063f72e-ace3-48fb-9c1f-5b513408b31f" xmlns:ns4="b413c3fd-5a3b-4239-b985-69032e371c04" xmlns:ns5="a8f60570-4bd3-4f2b-950b-a996de8ab151" xmlns:ns6="aaacb922-5235-4a66-b188-303b9b46fbd7" xmlns:ns7="fc3a864e-fae9-4fe2-bbb2-487773eea897" targetNamespace="http://schemas.microsoft.com/office/2006/metadata/properties" ma:root="true" ma:fieldsID="a2a29aa48e640cdcb0d0f143b6d34f76" ns2:_="" ns3:_="" ns4:_="" ns5:_="" ns6:_="" ns7:_="">
    <xsd:import namespace="3797a0c5-4a50-41e8-923b-04dd3151745e"/>
    <xsd:import namespace="0063f72e-ace3-48fb-9c1f-5b513408b31f"/>
    <xsd:import namespace="b413c3fd-5a3b-4239-b985-69032e371c04"/>
    <xsd:import namespace="a8f60570-4bd3-4f2b-950b-a996de8ab151"/>
    <xsd:import namespace="aaacb922-5235-4a66-b188-303b9b46fbd7"/>
    <xsd:import namespace="fc3a864e-fae9-4fe2-bbb2-487773eea897"/>
    <xsd:element name="properties">
      <xsd:complexType>
        <xsd:sequence>
          <xsd:element name="documentManagement">
            <xsd:complexType>
              <xsd:all>
                <xsd:element ref="ns2:_dlc_DocId" minOccurs="0"/>
                <xsd:element ref="ns2:_dlc_DocIdUrl" minOccurs="0"/>
                <xsd:element ref="ns2:_dlc_DocIdPersistId" minOccurs="0"/>
                <xsd:element ref="ns3:Security_x0020_Classification" minOccurs="0"/>
                <xsd:element ref="ns3:Descriptor" minOccurs="0"/>
                <xsd:element ref="ns2:m975189f4ba442ecbf67d4147307b177" minOccurs="0"/>
                <xsd:element ref="ns2:TaxCatchAll" minOccurs="0"/>
                <xsd:element ref="ns2:TaxCatchAllLabel" minOccurs="0"/>
                <xsd:element ref="ns4:Government_x0020_Body" minOccurs="0"/>
                <xsd:element ref="ns4:Date_x0020_Opened" minOccurs="0"/>
                <xsd:element ref="ns4:Date_x0020_Closed" minOccurs="0"/>
                <xsd:element ref="ns5:Retention_x0020_Label" minOccurs="0"/>
                <xsd:element ref="ns6:LegacyData" minOccurs="0"/>
                <xsd:element ref="ns7:MediaServiceMetadata" minOccurs="0"/>
                <xsd:element ref="ns7:MediaServiceFastMetadata" minOccurs="0"/>
                <xsd:element ref="ns7:MediaServiceAutoKeyPoints" minOccurs="0"/>
                <xsd:element ref="ns7:MediaServiceKeyPoints"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97a0c5-4a50-41e8-923b-04dd3151745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975189f4ba442ecbf67d4147307b177" ma:index="13" nillable="true" ma:taxonomy="true" ma:internalName="m975189f4ba442ecbf67d4147307b177" ma:taxonomyFieldName="Business_x0020_Unit" ma:displayName="Business Unit" ma:default="1;#Trade Investment and Negotiations|5b2bd353-ee24-4625-b365-0e49f4d732cc" ma:fieldId="{6975189f-4ba4-42ec-bf67-d4147307b177}" ma:sspId="9b0aeba9-2bce-41c2-8545-5d12d676a674" ma:termSetId="6f71e40e-3a2e-4baf-91d9-2069eb354530"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904589d3-eb39-4cf1-8cc9-c0e3c5d70348}" ma:internalName="TaxCatchAll" ma:showField="CatchAllData" ma:web="3797a0c5-4a50-41e8-923b-04dd3151745e">
      <xsd:complexType>
        <xsd:complexContent>
          <xsd:extension base="dms:MultiChoiceLookup">
            <xsd:sequence>
              <xsd:element name="Value" type="dms:Lookup" maxOccurs="unbounded" minOccurs="0" nillable="true"/>
            </xsd:sequence>
          </xsd:extension>
        </xsd:complexContent>
      </xsd:complexType>
    </xsd:element>
    <xsd:element name="TaxCatchAllLabel" ma:index="15" nillable="true" ma:displayName="Taxonomy Catch All Column1" ma:hidden="true" ma:list="{904589d3-eb39-4cf1-8cc9-c0e3c5d70348}" ma:internalName="TaxCatchAllLabel" ma:readOnly="true" ma:showField="CatchAllDataLabel" ma:web="3797a0c5-4a50-41e8-923b-04dd3151745e">
      <xsd:complexType>
        <xsd:complexContent>
          <xsd:extension base="dms:MultiChoiceLookup">
            <xsd:sequence>
              <xsd:element name="Value" type="dms:Lookup" maxOccurs="unbounded" minOccurs="0" nillable="true"/>
            </xsd:sequence>
          </xsd:extension>
        </xsd:complexContent>
      </xsd:complexType>
    </xsd:element>
    <xsd:element name="SharedWithUsers" ma:index="2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63f72e-ace3-48fb-9c1f-5b513408b31f" elementFormDefault="qualified">
    <xsd:import namespace="http://schemas.microsoft.com/office/2006/documentManagement/types"/>
    <xsd:import namespace="http://schemas.microsoft.com/office/infopath/2007/PartnerControls"/>
    <xsd:element name="Security_x0020_Classification" ma:index="11" nillable="true" ma:displayName="Security Classification" ma:default="OFFICIAL" ma:format="Dropdown" ma:indexed="true" ma:internalName="Security_x0020_Classification">
      <xsd:simpleType>
        <xsd:restriction base="dms:Choice">
          <xsd:enumeration value="OFFICIAL"/>
          <xsd:enumeration value="OFFICIAL - SENSITIVE"/>
        </xsd:restriction>
      </xsd:simpleType>
    </xsd:element>
    <xsd:element name="Descriptor" ma:index="12" nillable="true" ma:displayName="Descriptor" ma:default="" ma:format="Dropdown" ma:indexed="true" ma:internalName="Descriptor">
      <xsd:simpleType>
        <xsd:restriction base="dms:Choice">
          <xsd:enumeration value="COMMERCIAL"/>
          <xsd:enumeration value="PERSONAL"/>
          <xsd:enumeration value="LOCSEN"/>
        </xsd:restriction>
      </xsd:simpleType>
    </xsd:element>
  </xsd:schema>
  <xsd:schema xmlns:xsd="http://www.w3.org/2001/XMLSchema" xmlns:xs="http://www.w3.org/2001/XMLSchema" xmlns:dms="http://schemas.microsoft.com/office/2006/documentManagement/types" xmlns:pc="http://schemas.microsoft.com/office/infopath/2007/PartnerControls" targetNamespace="b413c3fd-5a3b-4239-b985-69032e371c04" elementFormDefault="qualified">
    <xsd:import namespace="http://schemas.microsoft.com/office/2006/documentManagement/types"/>
    <xsd:import namespace="http://schemas.microsoft.com/office/infopath/2007/PartnerControls"/>
    <xsd:element name="Government_x0020_Body" ma:index="17" nillable="true" ma:displayName="Government Body" ma:default="BEIS" ma:internalName="Government_x0020_Body">
      <xsd:simpleType>
        <xsd:restriction base="dms:Text">
          <xsd:maxLength value="255"/>
        </xsd:restriction>
      </xsd:simpleType>
    </xsd:element>
    <xsd:element name="Date_x0020_Opened" ma:index="18" nillable="true" ma:displayName="Date Opened" ma:default="[Today]" ma:format="DateOnly" ma:internalName="Date_x0020_Opened">
      <xsd:simpleType>
        <xsd:restriction base="dms:DateTime"/>
      </xsd:simpleType>
    </xsd:element>
    <xsd:element name="Date_x0020_Closed" ma:index="19" nillable="true" ma:displayName="Date Closed" ma:format="DateOnly" ma:internalName="Date_x0020_Clos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8f60570-4bd3-4f2b-950b-a996de8ab151" elementFormDefault="qualified">
    <xsd:import namespace="http://schemas.microsoft.com/office/2006/documentManagement/types"/>
    <xsd:import namespace="http://schemas.microsoft.com/office/infopath/2007/PartnerControls"/>
    <xsd:element name="Retention_x0020_Label" ma:index="20" nillable="true" ma:displayName="Retention Label" ma:internalName="Retention_x0020_Label">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acb922-5235-4a66-b188-303b9b46fbd7" elementFormDefault="qualified">
    <xsd:import namespace="http://schemas.microsoft.com/office/2006/documentManagement/types"/>
    <xsd:import namespace="http://schemas.microsoft.com/office/infopath/2007/PartnerControls"/>
    <xsd:element name="LegacyData" ma:index="21" nillable="true" ma:displayName="Legacy Data" ma:internalName="LegacyData">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a864e-fae9-4fe2-bbb2-487773eea897"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303411-E688-48C0-B910-66151AA5A1A0}">
  <ds:schemaRefs>
    <ds:schemaRef ds:uri="http://schemas.microsoft.com/sharepoint/v3/contenttype/forms"/>
  </ds:schemaRefs>
</ds:datastoreItem>
</file>

<file path=customXml/itemProps2.xml><?xml version="1.0" encoding="utf-8"?>
<ds:datastoreItem xmlns:ds="http://schemas.openxmlformats.org/officeDocument/2006/customXml" ds:itemID="{6ABD2431-AD25-4207-A1AA-3CC28A4B8475}">
  <ds:schemaRefs>
    <ds:schemaRef ds:uri="0063f72e-ace3-48fb-9c1f-5b513408b31f"/>
    <ds:schemaRef ds:uri="3797a0c5-4a50-41e8-923b-04dd3151745e"/>
    <ds:schemaRef ds:uri="a8f60570-4bd3-4f2b-950b-a996de8ab151"/>
    <ds:schemaRef ds:uri="aaacb922-5235-4a66-b188-303b9b46fbd7"/>
    <ds:schemaRef ds:uri="b413c3fd-5a3b-4239-b985-69032e371c04"/>
    <ds:schemaRef ds:uri="fc3a864e-fae9-4fe2-bbb2-487773eea89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0B7CCA2-FC51-4C9F-8E78-FA004DA47A30}">
  <ds:schemaRefs>
    <ds:schemaRef ds:uri="http://schemas.microsoft.com/sharepoint/events"/>
  </ds:schemaRefs>
</ds:datastoreItem>
</file>

<file path=customXml/itemProps4.xml><?xml version="1.0" encoding="utf-8"?>
<ds:datastoreItem xmlns:ds="http://schemas.openxmlformats.org/officeDocument/2006/customXml" ds:itemID="{C04FBFDE-132E-4E5A-BC80-DF52CC798C4F}">
  <ds:schemaRefs>
    <ds:schemaRef ds:uri="0063f72e-ace3-48fb-9c1f-5b513408b31f"/>
    <ds:schemaRef ds:uri="3797a0c5-4a50-41e8-923b-04dd3151745e"/>
    <ds:schemaRef ds:uri="a8f60570-4bd3-4f2b-950b-a996de8ab151"/>
    <ds:schemaRef ds:uri="aaacb922-5235-4a66-b188-303b9b46fbd7"/>
    <ds:schemaRef ds:uri="b413c3fd-5a3b-4239-b985-69032e371c04"/>
    <ds:schemaRef ds:uri="fc3a864e-fae9-4fe2-bbb2-487773eea89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6374</Words>
  <Application>Microsoft Office PowerPoint</Application>
  <PresentationFormat>Widescreen</PresentationFormat>
  <Paragraphs>477</Paragraphs>
  <Slides>38</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38</vt:i4>
      </vt:variant>
    </vt:vector>
  </HeadingPairs>
  <TitlesOfParts>
    <vt:vector size="48" baseType="lpstr">
      <vt:lpstr>Apercu Mono Pro Medium</vt:lpstr>
      <vt:lpstr>Apercu Pro</vt:lpstr>
      <vt:lpstr>Apercu Pro Medium</vt:lpstr>
      <vt:lpstr>Arial</vt:lpstr>
      <vt:lpstr>Calibri</vt:lpstr>
      <vt:lpstr>Calibri Light</vt:lpstr>
      <vt:lpstr>NewTransport-Light</vt:lpstr>
      <vt:lpstr>nta</vt:lpstr>
      <vt:lpstr>Office Theme</vt:lpstr>
      <vt:lpstr>1_Office Theme</vt:lpstr>
      <vt:lpstr>TARIFFS AND RULES OF ORIGIN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O'Shea, Connor (Business Intelligence and Readiness)</dc:creator>
  <cp:lastModifiedBy>charlie may</cp:lastModifiedBy>
  <cp:revision>2</cp:revision>
  <dcterms:created xsi:type="dcterms:W3CDTF">2020-10-29T15:53:08Z</dcterms:created>
  <dcterms:modified xsi:type="dcterms:W3CDTF">2021-02-26T07:50:47Z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a62f585-b40f-4ab9-bafe-39150f03d124_Enabled">
    <vt:lpwstr>true</vt:lpwstr>
  </property>
  <property fmtid="{D5CDD505-2E9C-101B-9397-08002B2CF9AE}" pid="3" name="MSIP_Label_ba62f585-b40f-4ab9-bafe-39150f03d124_SetDate">
    <vt:lpwstr>2020-10-29T17:44:21Z</vt:lpwstr>
  </property>
  <property fmtid="{D5CDD505-2E9C-101B-9397-08002B2CF9AE}" pid="4" name="MSIP_Label_ba62f585-b40f-4ab9-bafe-39150f03d124_Method">
    <vt:lpwstr>Standard</vt:lpwstr>
  </property>
  <property fmtid="{D5CDD505-2E9C-101B-9397-08002B2CF9AE}" pid="5" name="MSIP_Label_ba62f585-b40f-4ab9-bafe-39150f03d124_Name">
    <vt:lpwstr>OFFICIAL</vt:lpwstr>
  </property>
  <property fmtid="{D5CDD505-2E9C-101B-9397-08002B2CF9AE}" pid="6" name="MSIP_Label_ba62f585-b40f-4ab9-bafe-39150f03d124_SiteId">
    <vt:lpwstr>cbac7005-02c1-43eb-b497-e6492d1b2dd8</vt:lpwstr>
  </property>
  <property fmtid="{D5CDD505-2E9C-101B-9397-08002B2CF9AE}" pid="7" name="MSIP_Label_ba62f585-b40f-4ab9-bafe-39150f03d124_ActionId">
    <vt:lpwstr>81446f8a-26e4-4d59-8e89-0000d57a84a2</vt:lpwstr>
  </property>
  <property fmtid="{D5CDD505-2E9C-101B-9397-08002B2CF9AE}" pid="8" name="MSIP_Label_ba62f585-b40f-4ab9-bafe-39150f03d124_ContentBits">
    <vt:lpwstr>0</vt:lpwstr>
  </property>
  <property fmtid="{D5CDD505-2E9C-101B-9397-08002B2CF9AE}" pid="9" name="ContentTypeId">
    <vt:lpwstr>0x0101005856DA52EAD9414FBCC56B06DF43D74F</vt:lpwstr>
  </property>
  <property fmtid="{D5CDD505-2E9C-101B-9397-08002B2CF9AE}" pid="10" name="Business Unit">
    <vt:lpwstr>4;#EU Exit BIRD|36d940aa-d363-420a-8b3d-d7998b440470</vt:lpwstr>
  </property>
  <property fmtid="{D5CDD505-2E9C-101B-9397-08002B2CF9AE}" pid="11" name="_dlc_DocIdItemGuid">
    <vt:lpwstr>9bb24067-3d94-45f3-bd03-9c3ec319cf72</vt:lpwstr>
  </property>
</Properties>
</file>