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24"/>
  </p:notesMasterIdLst>
  <p:sldIdLst>
    <p:sldId id="256" r:id="rId7"/>
    <p:sldId id="261" r:id="rId8"/>
    <p:sldId id="886" r:id="rId9"/>
    <p:sldId id="896" r:id="rId10"/>
    <p:sldId id="907" r:id="rId11"/>
    <p:sldId id="910" r:id="rId12"/>
    <p:sldId id="909" r:id="rId13"/>
    <p:sldId id="890" r:id="rId14"/>
    <p:sldId id="899" r:id="rId15"/>
    <p:sldId id="906" r:id="rId16"/>
    <p:sldId id="905" r:id="rId17"/>
    <p:sldId id="265" r:id="rId18"/>
    <p:sldId id="490" r:id="rId19"/>
    <p:sldId id="895" r:id="rId20"/>
    <p:sldId id="266" r:id="rId21"/>
    <p:sldId id="900" r:id="rId22"/>
    <p:sldId id="897" r:id="rId2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0FF"/>
    <a:srgbClr val="A264A6"/>
    <a:srgbClr val="562583"/>
    <a:srgbClr val="E8348B"/>
    <a:srgbClr val="AA1580"/>
    <a:srgbClr val="F9AE2D"/>
    <a:srgbClr val="EE751B"/>
    <a:srgbClr val="BCCF00"/>
    <a:srgbClr val="73B72B"/>
    <a:srgbClr val="1C9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300215-F5ED-40CC-AB53-527366455C50}" v="82" dt="2020-01-17T13:44:22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3589" autoAdjust="0"/>
  </p:normalViewPr>
  <p:slideViewPr>
    <p:cSldViewPr>
      <p:cViewPr varScale="1">
        <p:scale>
          <a:sx n="85" d="100"/>
          <a:sy n="85" d="100"/>
        </p:scale>
        <p:origin x="72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43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eisgov.sharepoint.com/sites/beis/183/Shared%20Documents/International%20Trade/Ad%20hoc%20request/Conservative%20Manifesto%20Trade%20Pledge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New Government Manifesto Pledge: </a:t>
            </a:r>
          </a:p>
          <a:p>
            <a:pPr>
              <a:defRPr/>
            </a:pPr>
            <a:r>
              <a:rPr lang="en-GB" sz="1400" b="0" i="1" u="none" strike="noStrike" baseline="0" dirty="0">
                <a:solidFill>
                  <a:schemeClr val="accent2">
                    <a:lumMod val="50000"/>
                  </a:schemeClr>
                </a:solidFill>
                <a:effectLst/>
              </a:rPr>
              <a:t>"We aim to have 80% of UK trade covered by FTAs within the next 3 years"</a:t>
            </a:r>
            <a:endParaRPr lang="en-GB" sz="1400" baseline="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GB" sz="1400" baseline="0" dirty="0">
                <a:solidFill>
                  <a:schemeClr val="accent2">
                    <a:lumMod val="50000"/>
                  </a:schemeClr>
                </a:solidFill>
              </a:rPr>
              <a:t>(% of total UK trade, 2018, ONS)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c:rich>
      </c:tx>
      <c:layout>
        <c:manualLayout>
          <c:xMode val="edge"/>
          <c:yMode val="edge"/>
          <c:x val="0.23452941005008562"/>
          <c:y val="8.0400586423709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741689256788592E-2"/>
          <c:y val="0.21758075086734904"/>
          <c:w val="0.91419696284366803"/>
          <c:h val="0.76404645142984107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'Analysis '!$A$12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EU 49%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BF-4622-A68D-666002093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'Analysis '!$A$10:$A$16</c:f>
              <c:strCache>
                <c:ptCount val="7"/>
                <c:pt idx="0">
                  <c:v>Signed TAC </c:v>
                </c:pt>
                <c:pt idx="1">
                  <c:v>Unsigned TAC</c:v>
                </c:pt>
                <c:pt idx="2">
                  <c:v>EU</c:v>
                </c:pt>
                <c:pt idx="3">
                  <c:v>US </c:v>
                </c:pt>
                <c:pt idx="4">
                  <c:v>Japan, Australia, New Zealand </c:v>
                </c:pt>
                <c:pt idx="5">
                  <c:v>CPTPP</c:v>
                </c:pt>
                <c:pt idx="6">
                  <c:v>Residual (including China, India, Mercosur, etc.)</c:v>
                </c:pt>
              </c:strCache>
            </c:strRef>
          </c:cat>
          <c:val>
            <c:numRef>
              <c:f>'Analysis '!$B$12</c:f>
              <c:numCache>
                <c:formatCode>General</c:formatCode>
                <c:ptCount val="1"/>
                <c:pt idx="0">
                  <c:v>641884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F-4622-A68D-6660020931FB}"/>
            </c:ext>
          </c:extLst>
        </c:ser>
        <c:ser>
          <c:idx val="3"/>
          <c:order val="1"/>
          <c:tx>
            <c:strRef>
              <c:f>'Analysis '!$A$13</c:f>
              <c:strCache>
                <c:ptCount val="1"/>
                <c:pt idx="0">
                  <c:v>US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USA 15%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BF-4622-A68D-666002093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'Analysis '!$A$10:$A$16</c:f>
              <c:strCache>
                <c:ptCount val="7"/>
                <c:pt idx="0">
                  <c:v>Signed TAC </c:v>
                </c:pt>
                <c:pt idx="1">
                  <c:v>Unsigned TAC</c:v>
                </c:pt>
                <c:pt idx="2">
                  <c:v>EU</c:v>
                </c:pt>
                <c:pt idx="3">
                  <c:v>US </c:v>
                </c:pt>
                <c:pt idx="4">
                  <c:v>Japan, Australia, New Zealand </c:v>
                </c:pt>
                <c:pt idx="5">
                  <c:v>CPTPP</c:v>
                </c:pt>
                <c:pt idx="6">
                  <c:v>Residual (including China, India, Mercosur, etc.)</c:v>
                </c:pt>
              </c:strCache>
            </c:strRef>
          </c:cat>
          <c:val>
            <c:numRef>
              <c:f>'Analysis '!$B$13</c:f>
              <c:numCache>
                <c:formatCode>General</c:formatCode>
                <c:ptCount val="1"/>
                <c:pt idx="0">
                  <c:v>190515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BF-4622-A68D-6660020931FB}"/>
            </c:ext>
          </c:extLst>
        </c:ser>
        <c:ser>
          <c:idx val="4"/>
          <c:order val="2"/>
          <c:tx>
            <c:strRef>
              <c:f>'Analysis '!$A$14</c:f>
              <c:strCache>
                <c:ptCount val="1"/>
                <c:pt idx="0">
                  <c:v>Japan, Australia, New Zealand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Japan, Australia,</a:t>
                    </a:r>
                    <a:r>
                      <a:rPr lang="en-US" baseline="0"/>
                      <a:t> NZ 4%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BF-4622-A68D-666002093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'Analysis '!$A$10:$A$16</c:f>
              <c:strCache>
                <c:ptCount val="7"/>
                <c:pt idx="0">
                  <c:v>Signed TAC </c:v>
                </c:pt>
                <c:pt idx="1">
                  <c:v>Unsigned TAC</c:v>
                </c:pt>
                <c:pt idx="2">
                  <c:v>EU</c:v>
                </c:pt>
                <c:pt idx="3">
                  <c:v>US </c:v>
                </c:pt>
                <c:pt idx="4">
                  <c:v>Japan, Australia, New Zealand </c:v>
                </c:pt>
                <c:pt idx="5">
                  <c:v>CPTPP</c:v>
                </c:pt>
                <c:pt idx="6">
                  <c:v>Residual (including China, India, Mercosur, etc.)</c:v>
                </c:pt>
              </c:strCache>
            </c:strRef>
          </c:cat>
          <c:val>
            <c:numRef>
              <c:f>'Analysis '!$B$14</c:f>
              <c:numCache>
                <c:formatCode>General</c:formatCode>
                <c:ptCount val="1"/>
                <c:pt idx="0">
                  <c:v>47515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BF-4622-A68D-6660020931FB}"/>
            </c:ext>
          </c:extLst>
        </c:ser>
        <c:ser>
          <c:idx val="0"/>
          <c:order val="3"/>
          <c:tx>
            <c:strRef>
              <c:f>'Analysis '!$A$10</c:f>
              <c:strCache>
                <c:ptCount val="1"/>
                <c:pt idx="0">
                  <c:v>Signed TAC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6BF-4622-A68D-6660020931F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6BF-4622-A68D-6660020931F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6BF-4622-A68D-6660020931F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6BF-4622-A68D-6660020931F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6BF-4622-A68D-6660020931F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6BF-4622-A68D-6660020931F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GB" dirty="0"/>
                      <a:t>Replacements of existing EU FTAs 8%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BF-4622-A68D-666002093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'Analysis '!$A$10:$A$16</c:f>
              <c:strCache>
                <c:ptCount val="7"/>
                <c:pt idx="0">
                  <c:v>Signed TAC </c:v>
                </c:pt>
                <c:pt idx="1">
                  <c:v>Unsigned TAC</c:v>
                </c:pt>
                <c:pt idx="2">
                  <c:v>EU</c:v>
                </c:pt>
                <c:pt idx="3">
                  <c:v>US </c:v>
                </c:pt>
                <c:pt idx="4">
                  <c:v>Japan, Australia, New Zealand </c:v>
                </c:pt>
                <c:pt idx="5">
                  <c:v>CPTPP</c:v>
                </c:pt>
                <c:pt idx="6">
                  <c:v>Residual (including China, India, Mercosur, etc.)</c:v>
                </c:pt>
              </c:strCache>
            </c:strRef>
          </c:cat>
          <c:val>
            <c:numRef>
              <c:f>'Analysis '!$B$10</c:f>
              <c:numCache>
                <c:formatCode>#,##0</c:formatCode>
                <c:ptCount val="1"/>
                <c:pt idx="0">
                  <c:v>109000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6BF-4622-A68D-6660020931FB}"/>
            </c:ext>
          </c:extLst>
        </c:ser>
        <c:ser>
          <c:idx val="1"/>
          <c:order val="4"/>
          <c:tx>
            <c:strRef>
              <c:f>'Analysis '!$A$11</c:f>
              <c:strCache>
                <c:ptCount val="1"/>
                <c:pt idx="0">
                  <c:v>Unsigned TAC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GB" dirty="0"/>
                      <a:t>Unsigned replacements of EU FTAs 4%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6BF-4622-A68D-666002093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'Analysis '!$A$10:$A$16</c:f>
              <c:strCache>
                <c:ptCount val="7"/>
                <c:pt idx="0">
                  <c:v>Signed TAC </c:v>
                </c:pt>
                <c:pt idx="1">
                  <c:v>Unsigned TAC</c:v>
                </c:pt>
                <c:pt idx="2">
                  <c:v>EU</c:v>
                </c:pt>
                <c:pt idx="3">
                  <c:v>US </c:v>
                </c:pt>
                <c:pt idx="4">
                  <c:v>Japan, Australia, New Zealand </c:v>
                </c:pt>
                <c:pt idx="5">
                  <c:v>CPTPP</c:v>
                </c:pt>
                <c:pt idx="6">
                  <c:v>Residual (including China, India, Mercosur, etc.)</c:v>
                </c:pt>
              </c:strCache>
            </c:strRef>
          </c:cat>
          <c:val>
            <c:numRef>
              <c:f>'Analysis '!$B$11</c:f>
              <c:numCache>
                <c:formatCode>#,##0</c:formatCode>
                <c:ptCount val="1"/>
                <c:pt idx="0">
                  <c:v>46764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6BF-4622-A68D-6660020931FB}"/>
            </c:ext>
          </c:extLst>
        </c:ser>
        <c:ser>
          <c:idx val="6"/>
          <c:order val="5"/>
          <c:tx>
            <c:strRef>
              <c:f>'Analysis '!$A$15</c:f>
              <c:strCache>
                <c:ptCount val="1"/>
                <c:pt idx="0">
                  <c:v>CPTPP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613491740195773E-3"/>
                  <c:y val="-2.89406352241900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CPTPP (Malaysia,</a:t>
                    </a:r>
                    <a:r>
                      <a:rPr lang="en-US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Brunei only)</a:t>
                    </a:r>
                    <a:r>
                      <a:rPr lang="en-US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0.4%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0" i="0" u="none" strike="noStrike" kern="120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702252254482668"/>
                      <c:h val="7.18321155704542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46BF-4622-A68D-666002093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'Analysis '!$B$15</c:f>
              <c:numCache>
                <c:formatCode>General</c:formatCode>
                <c:ptCount val="1"/>
                <c:pt idx="0">
                  <c:v>4977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6BF-4622-A68D-6660020931FB}"/>
            </c:ext>
          </c:extLst>
        </c:ser>
        <c:ser>
          <c:idx val="5"/>
          <c:order val="6"/>
          <c:tx>
            <c:strRef>
              <c:f>'Analysis '!$A$16</c:f>
              <c:strCache>
                <c:ptCount val="1"/>
                <c:pt idx="0">
                  <c:v>Residual (including China, India, Mercosur, etc.)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668821867277153E-3"/>
                  <c:y val="-1.9361117016185928E-2"/>
                </c:manualLayout>
              </c:layout>
              <c:tx>
                <c:rich>
                  <a:bodyPr/>
                  <a:lstStyle/>
                  <a:p>
                    <a:fld id="{3359744A-CC4C-4A03-83EB-E0DB10B5296E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 20%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57364273024069"/>
                      <c:h val="0.108874014687685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46BF-4622-A68D-666002093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'Analysis '!$A$10:$A$16</c:f>
              <c:strCache>
                <c:ptCount val="7"/>
                <c:pt idx="0">
                  <c:v>Signed TAC </c:v>
                </c:pt>
                <c:pt idx="1">
                  <c:v>Unsigned TAC</c:v>
                </c:pt>
                <c:pt idx="2">
                  <c:v>EU</c:v>
                </c:pt>
                <c:pt idx="3">
                  <c:v>US </c:v>
                </c:pt>
                <c:pt idx="4">
                  <c:v>Japan, Australia, New Zealand </c:v>
                </c:pt>
                <c:pt idx="5">
                  <c:v>CPTPP</c:v>
                </c:pt>
                <c:pt idx="6">
                  <c:v>Residual (including China, India, Mercosur, etc.)</c:v>
                </c:pt>
              </c:strCache>
            </c:strRef>
          </c:cat>
          <c:val>
            <c:numRef>
              <c:f>'Analysis '!$B$16</c:f>
              <c:numCache>
                <c:formatCode>#,##0</c:formatCode>
                <c:ptCount val="1"/>
                <c:pt idx="0">
                  <c:v>258438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6BF-4622-A68D-6660020931F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07406784"/>
        <c:axId val="1607406128"/>
      </c:barChart>
      <c:catAx>
        <c:axId val="1607406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7406128"/>
        <c:crosses val="autoZero"/>
        <c:auto val="1"/>
        <c:lblAlgn val="ctr"/>
        <c:lblOffset val="100"/>
        <c:noMultiLvlLbl val="0"/>
      </c:catAx>
      <c:valAx>
        <c:axId val="160740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740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848556-DC5F-46C1-9877-C0EBE9B69532}" type="doc">
      <dgm:prSet loTypeId="urn:microsoft.com/office/officeart/2011/layout/HexagonRadial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ACF16E6-3BB7-4692-B341-5BCEDDDC9F12}">
      <dgm:prSet phldrT="[Text]" custT="1"/>
      <dgm:spPr/>
      <dgm:t>
        <a:bodyPr/>
        <a:lstStyle/>
        <a:p>
          <a:r>
            <a:rPr lang="en-GB" sz="4400" dirty="0"/>
            <a:t>BEIS</a:t>
          </a:r>
        </a:p>
      </dgm:t>
    </dgm:pt>
    <dgm:pt modelId="{BA9B4577-C2FB-4986-89F4-35BAAEFC5A92}" type="parTrans" cxnId="{6E2D294B-52FD-470D-81B1-9EA0B330C6BC}">
      <dgm:prSet/>
      <dgm:spPr/>
      <dgm:t>
        <a:bodyPr/>
        <a:lstStyle/>
        <a:p>
          <a:endParaRPr lang="en-GB"/>
        </a:p>
      </dgm:t>
    </dgm:pt>
    <dgm:pt modelId="{4E12D6A9-3ED9-4428-8777-A9E26B3C217A}" type="sibTrans" cxnId="{6E2D294B-52FD-470D-81B1-9EA0B330C6BC}">
      <dgm:prSet/>
      <dgm:spPr/>
      <dgm:t>
        <a:bodyPr/>
        <a:lstStyle/>
        <a:p>
          <a:endParaRPr lang="en-GB"/>
        </a:p>
      </dgm:t>
    </dgm:pt>
    <dgm:pt modelId="{3E99E2A9-5B8A-4AE1-AA32-A627A192F080}">
      <dgm:prSet phldrT="[Text]" custT="1"/>
      <dgm:spPr/>
      <dgm:t>
        <a:bodyPr/>
        <a:lstStyle/>
        <a:p>
          <a:r>
            <a:rPr lang="en-GB" sz="2000" dirty="0"/>
            <a:t>Business Sectors</a:t>
          </a:r>
        </a:p>
      </dgm:t>
    </dgm:pt>
    <dgm:pt modelId="{A5C45A8D-C4D9-4456-BFAC-B3267F6F8A86}" type="parTrans" cxnId="{1AF18CEE-4E38-4146-B395-3DD0109F43FF}">
      <dgm:prSet/>
      <dgm:spPr/>
      <dgm:t>
        <a:bodyPr/>
        <a:lstStyle/>
        <a:p>
          <a:endParaRPr lang="en-GB"/>
        </a:p>
      </dgm:t>
    </dgm:pt>
    <dgm:pt modelId="{6FB9B027-897F-4E08-A015-84D452E2F59E}" type="sibTrans" cxnId="{1AF18CEE-4E38-4146-B395-3DD0109F43FF}">
      <dgm:prSet/>
      <dgm:spPr/>
      <dgm:t>
        <a:bodyPr/>
        <a:lstStyle/>
        <a:p>
          <a:endParaRPr lang="en-GB"/>
        </a:p>
      </dgm:t>
    </dgm:pt>
    <dgm:pt modelId="{12C66251-B9D7-43A3-9F33-03BD8F930346}">
      <dgm:prSet phldrT="[Text]" custT="1"/>
      <dgm:spPr/>
      <dgm:t>
        <a:bodyPr/>
        <a:lstStyle/>
        <a:p>
          <a:r>
            <a:rPr lang="en-GB" sz="2000" dirty="0"/>
            <a:t>Industrial Strategy</a:t>
          </a:r>
        </a:p>
      </dgm:t>
    </dgm:pt>
    <dgm:pt modelId="{1DFAAFCB-BEEF-4651-869F-328A91C3CA12}" type="parTrans" cxnId="{F6EEF565-B375-4937-898D-801211BE3C62}">
      <dgm:prSet/>
      <dgm:spPr/>
      <dgm:t>
        <a:bodyPr/>
        <a:lstStyle/>
        <a:p>
          <a:endParaRPr lang="en-GB"/>
        </a:p>
      </dgm:t>
    </dgm:pt>
    <dgm:pt modelId="{56D3E498-D7A6-466D-A65F-7456DA0A3396}" type="sibTrans" cxnId="{F6EEF565-B375-4937-898D-801211BE3C62}">
      <dgm:prSet/>
      <dgm:spPr/>
      <dgm:t>
        <a:bodyPr/>
        <a:lstStyle/>
        <a:p>
          <a:endParaRPr lang="en-GB"/>
        </a:p>
      </dgm:t>
    </dgm:pt>
    <dgm:pt modelId="{04168274-682B-44DD-9AA3-21EC65489954}">
      <dgm:prSet phldrT="[Text]" custT="1"/>
      <dgm:spPr/>
      <dgm:t>
        <a:bodyPr/>
        <a:lstStyle/>
        <a:p>
          <a:r>
            <a:rPr lang="en-GB" sz="2000" dirty="0"/>
            <a:t>Energy Transformation</a:t>
          </a:r>
        </a:p>
      </dgm:t>
    </dgm:pt>
    <dgm:pt modelId="{218CEE0C-A315-4D76-9BB4-2FF67F439168}" type="parTrans" cxnId="{092F6804-BEEE-4744-A888-1589AD916597}">
      <dgm:prSet/>
      <dgm:spPr/>
      <dgm:t>
        <a:bodyPr/>
        <a:lstStyle/>
        <a:p>
          <a:endParaRPr lang="en-GB"/>
        </a:p>
      </dgm:t>
    </dgm:pt>
    <dgm:pt modelId="{E2863068-1F8A-404C-999B-C7A2BD375E08}" type="sibTrans" cxnId="{092F6804-BEEE-4744-A888-1589AD916597}">
      <dgm:prSet/>
      <dgm:spPr/>
      <dgm:t>
        <a:bodyPr/>
        <a:lstStyle/>
        <a:p>
          <a:endParaRPr lang="en-GB"/>
        </a:p>
      </dgm:t>
    </dgm:pt>
    <dgm:pt modelId="{2A088936-EEE1-410E-8DAE-FF0E99309E11}">
      <dgm:prSet phldrT="[Text]" custT="1"/>
      <dgm:spPr/>
      <dgm:t>
        <a:bodyPr/>
        <a:lstStyle/>
        <a:p>
          <a:r>
            <a:rPr lang="en-GB" sz="2000" dirty="0"/>
            <a:t>Energy and Security</a:t>
          </a:r>
        </a:p>
      </dgm:t>
    </dgm:pt>
    <dgm:pt modelId="{4DAF9786-BA2E-41CF-AEA2-B837FCD8C161}" type="parTrans" cxnId="{2ECF51C2-244E-43EB-8A70-0F60D2375085}">
      <dgm:prSet/>
      <dgm:spPr/>
      <dgm:t>
        <a:bodyPr/>
        <a:lstStyle/>
        <a:p>
          <a:endParaRPr lang="en-GB"/>
        </a:p>
      </dgm:t>
    </dgm:pt>
    <dgm:pt modelId="{00B9EB66-E7B5-4918-B837-7D84D4F747E6}" type="sibTrans" cxnId="{2ECF51C2-244E-43EB-8A70-0F60D2375085}">
      <dgm:prSet/>
      <dgm:spPr/>
      <dgm:t>
        <a:bodyPr/>
        <a:lstStyle/>
        <a:p>
          <a:endParaRPr lang="en-GB"/>
        </a:p>
      </dgm:t>
    </dgm:pt>
    <dgm:pt modelId="{D948A646-2842-4F20-9EFA-915766F7567A}">
      <dgm:prSet phldrT="[Text]" custT="1"/>
      <dgm:spPr/>
      <dgm:t>
        <a:bodyPr/>
        <a:lstStyle/>
        <a:p>
          <a:r>
            <a:rPr lang="en-GB" sz="2000" dirty="0"/>
            <a:t>EU Exit</a:t>
          </a:r>
        </a:p>
      </dgm:t>
    </dgm:pt>
    <dgm:pt modelId="{7A46E650-7A6D-4AF5-8C32-828042A86CCA}" type="parTrans" cxnId="{3885370A-54A5-4C66-BB1F-FFF92015C4C0}">
      <dgm:prSet/>
      <dgm:spPr/>
      <dgm:t>
        <a:bodyPr/>
        <a:lstStyle/>
        <a:p>
          <a:endParaRPr lang="en-GB"/>
        </a:p>
      </dgm:t>
    </dgm:pt>
    <dgm:pt modelId="{4B4C1FAE-04CE-4BAA-B615-A6D18A048C6D}" type="sibTrans" cxnId="{3885370A-54A5-4C66-BB1F-FFF92015C4C0}">
      <dgm:prSet/>
      <dgm:spPr/>
      <dgm:t>
        <a:bodyPr/>
        <a:lstStyle/>
        <a:p>
          <a:endParaRPr lang="en-GB"/>
        </a:p>
      </dgm:t>
    </dgm:pt>
    <dgm:pt modelId="{F3293B6B-9663-4FA7-A3E6-ABDDF4263D50}">
      <dgm:prSet phldrT="[Text]" custT="1"/>
      <dgm:spPr/>
      <dgm:t>
        <a:bodyPr/>
        <a:lstStyle/>
        <a:p>
          <a:r>
            <a:rPr lang="en-GB" sz="1800" dirty="0"/>
            <a:t>Market Frameworks</a:t>
          </a:r>
        </a:p>
      </dgm:t>
    </dgm:pt>
    <dgm:pt modelId="{D1F318F4-72D3-4107-A933-64CB7084B3C9}" type="parTrans" cxnId="{7120BD1A-F17A-402F-9A3D-9D4F89C66836}">
      <dgm:prSet/>
      <dgm:spPr/>
      <dgm:t>
        <a:bodyPr/>
        <a:lstStyle/>
        <a:p>
          <a:endParaRPr lang="en-GB"/>
        </a:p>
      </dgm:t>
    </dgm:pt>
    <dgm:pt modelId="{F86522BD-9109-4028-9136-88CB0B9EB9DC}" type="sibTrans" cxnId="{7120BD1A-F17A-402F-9A3D-9D4F89C66836}">
      <dgm:prSet/>
      <dgm:spPr/>
      <dgm:t>
        <a:bodyPr/>
        <a:lstStyle/>
        <a:p>
          <a:endParaRPr lang="en-GB"/>
        </a:p>
      </dgm:t>
    </dgm:pt>
    <dgm:pt modelId="{99409655-2303-46DE-8AA3-ACD8882B2242}" type="pres">
      <dgm:prSet presAssocID="{05848556-DC5F-46C1-9877-C0EBE9B695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3784BC5-1769-4D83-8AD5-9CE1B226ABDF}" type="pres">
      <dgm:prSet presAssocID="{AACF16E6-3BB7-4692-B341-5BCEDDDC9F12}" presName="Parent" presStyleLbl="node0" presStyleIdx="0" presStyleCnt="1" custLinFactNeighborY="-1552">
        <dgm:presLayoutVars>
          <dgm:chMax val="6"/>
          <dgm:chPref val="6"/>
        </dgm:presLayoutVars>
      </dgm:prSet>
      <dgm:spPr/>
    </dgm:pt>
    <dgm:pt modelId="{E8FC2174-2F2E-406F-A98C-1941B2115789}" type="pres">
      <dgm:prSet presAssocID="{3E99E2A9-5B8A-4AE1-AA32-A627A192F080}" presName="Accent1" presStyleCnt="0"/>
      <dgm:spPr/>
    </dgm:pt>
    <dgm:pt modelId="{629EFC93-E401-4915-A4CC-8FBD0BF38FBD}" type="pres">
      <dgm:prSet presAssocID="{3E99E2A9-5B8A-4AE1-AA32-A627A192F080}" presName="Accent" presStyleLbl="bgShp" presStyleIdx="0" presStyleCnt="6"/>
      <dgm:spPr/>
    </dgm:pt>
    <dgm:pt modelId="{64DC3635-184D-4221-8AB2-04D3FA1D3E93}" type="pres">
      <dgm:prSet presAssocID="{3E99E2A9-5B8A-4AE1-AA32-A627A192F080}" presName="Child1" presStyleLbl="node1" presStyleIdx="0" presStyleCnt="6" custScaleX="122628">
        <dgm:presLayoutVars>
          <dgm:chMax val="0"/>
          <dgm:chPref val="0"/>
          <dgm:bulletEnabled val="1"/>
        </dgm:presLayoutVars>
      </dgm:prSet>
      <dgm:spPr/>
    </dgm:pt>
    <dgm:pt modelId="{06E5B36B-8B4D-4B6C-A7F4-504CB4D009AA}" type="pres">
      <dgm:prSet presAssocID="{12C66251-B9D7-43A3-9F33-03BD8F930346}" presName="Accent2" presStyleCnt="0"/>
      <dgm:spPr/>
    </dgm:pt>
    <dgm:pt modelId="{85043B8C-A972-478F-A796-CA3775348410}" type="pres">
      <dgm:prSet presAssocID="{12C66251-B9D7-43A3-9F33-03BD8F930346}" presName="Accent" presStyleLbl="bgShp" presStyleIdx="1" presStyleCnt="6"/>
      <dgm:spPr/>
    </dgm:pt>
    <dgm:pt modelId="{4A358978-82EE-4B10-B50B-87C11682157E}" type="pres">
      <dgm:prSet presAssocID="{12C66251-B9D7-43A3-9F33-03BD8F930346}" presName="Child2" presStyleLbl="node1" presStyleIdx="1" presStyleCnt="6" custScaleX="146858" custLinFactNeighborX="22388" custLinFactNeighborY="-2290">
        <dgm:presLayoutVars>
          <dgm:chMax val="0"/>
          <dgm:chPref val="0"/>
          <dgm:bulletEnabled val="1"/>
        </dgm:presLayoutVars>
      </dgm:prSet>
      <dgm:spPr/>
    </dgm:pt>
    <dgm:pt modelId="{FC293013-AC7E-4CCC-BE4A-4E28E773B383}" type="pres">
      <dgm:prSet presAssocID="{04168274-682B-44DD-9AA3-21EC65489954}" presName="Accent3" presStyleCnt="0"/>
      <dgm:spPr/>
    </dgm:pt>
    <dgm:pt modelId="{55BEE256-F639-47AF-B3D7-2655CC9DEE4B}" type="pres">
      <dgm:prSet presAssocID="{04168274-682B-44DD-9AA3-21EC65489954}" presName="Accent" presStyleLbl="bgShp" presStyleIdx="2" presStyleCnt="6"/>
      <dgm:spPr/>
    </dgm:pt>
    <dgm:pt modelId="{FD543BC3-5633-401C-A067-F52514BE7DFC}" type="pres">
      <dgm:prSet presAssocID="{04168274-682B-44DD-9AA3-21EC65489954}" presName="Child3" presStyleLbl="node1" presStyleIdx="2" presStyleCnt="6" custScaleX="155688" custLinFactNeighborX="26757" custLinFactNeighborY="-7359">
        <dgm:presLayoutVars>
          <dgm:chMax val="0"/>
          <dgm:chPref val="0"/>
          <dgm:bulletEnabled val="1"/>
        </dgm:presLayoutVars>
      </dgm:prSet>
      <dgm:spPr/>
    </dgm:pt>
    <dgm:pt modelId="{7AA4102D-AAB5-4EB8-8D45-03397546D7BA}" type="pres">
      <dgm:prSet presAssocID="{2A088936-EEE1-410E-8DAE-FF0E99309E11}" presName="Accent4" presStyleCnt="0"/>
      <dgm:spPr/>
    </dgm:pt>
    <dgm:pt modelId="{B2DE0C7B-2B97-43F4-A625-55039EBAD850}" type="pres">
      <dgm:prSet presAssocID="{2A088936-EEE1-410E-8DAE-FF0E99309E11}" presName="Accent" presStyleLbl="bgShp" presStyleIdx="3" presStyleCnt="6"/>
      <dgm:spPr/>
    </dgm:pt>
    <dgm:pt modelId="{D59B28FD-BD7D-4507-8EC7-8F80F3D14FDA}" type="pres">
      <dgm:prSet presAssocID="{2A088936-EEE1-410E-8DAE-FF0E99309E11}" presName="Child4" presStyleLbl="node1" presStyleIdx="3" presStyleCnt="6" custScaleX="131832" custLinFactNeighborY="-4539">
        <dgm:presLayoutVars>
          <dgm:chMax val="0"/>
          <dgm:chPref val="0"/>
          <dgm:bulletEnabled val="1"/>
        </dgm:presLayoutVars>
      </dgm:prSet>
      <dgm:spPr/>
    </dgm:pt>
    <dgm:pt modelId="{8B2DA158-8C40-4E94-89C6-E02EA4A97DAA}" type="pres">
      <dgm:prSet presAssocID="{D948A646-2842-4F20-9EFA-915766F7567A}" presName="Accent5" presStyleCnt="0"/>
      <dgm:spPr/>
    </dgm:pt>
    <dgm:pt modelId="{5B898FC1-E4EB-4084-A58F-7EAC6D2D3D68}" type="pres">
      <dgm:prSet presAssocID="{D948A646-2842-4F20-9EFA-915766F7567A}" presName="Accent" presStyleLbl="bgShp" presStyleIdx="4" presStyleCnt="6"/>
      <dgm:spPr/>
    </dgm:pt>
    <dgm:pt modelId="{B3AE2737-9A67-433B-9B51-C99BC993A73D}" type="pres">
      <dgm:prSet presAssocID="{D948A646-2842-4F20-9EFA-915766F7567A}" presName="Child5" presStyleLbl="node1" presStyleIdx="4" presStyleCnt="6" custScaleX="137677" custLinFactNeighborX="-23746" custLinFactNeighborY="-9468">
        <dgm:presLayoutVars>
          <dgm:chMax val="0"/>
          <dgm:chPref val="0"/>
          <dgm:bulletEnabled val="1"/>
        </dgm:presLayoutVars>
      </dgm:prSet>
      <dgm:spPr/>
    </dgm:pt>
    <dgm:pt modelId="{CA4EB24D-1B58-4915-88E2-30DE8A59E4EB}" type="pres">
      <dgm:prSet presAssocID="{F3293B6B-9663-4FA7-A3E6-ABDDF4263D50}" presName="Accent6" presStyleCnt="0"/>
      <dgm:spPr/>
    </dgm:pt>
    <dgm:pt modelId="{A0DF8714-9371-4EB2-84B7-C469C3E1D9D2}" type="pres">
      <dgm:prSet presAssocID="{F3293B6B-9663-4FA7-A3E6-ABDDF4263D50}" presName="Accent" presStyleLbl="bgShp" presStyleIdx="5" presStyleCnt="6"/>
      <dgm:spPr/>
    </dgm:pt>
    <dgm:pt modelId="{D71FE363-1477-4B40-8A83-72A7EE67196A}" type="pres">
      <dgm:prSet presAssocID="{F3293B6B-9663-4FA7-A3E6-ABDDF4263D50}" presName="Child6" presStyleLbl="node1" presStyleIdx="5" presStyleCnt="6" custScaleX="145210" custLinFactNeighborX="-24221" custLinFactNeighborY="-2152">
        <dgm:presLayoutVars>
          <dgm:chMax val="0"/>
          <dgm:chPref val="0"/>
          <dgm:bulletEnabled val="1"/>
        </dgm:presLayoutVars>
      </dgm:prSet>
      <dgm:spPr/>
    </dgm:pt>
  </dgm:ptLst>
  <dgm:cxnLst>
    <dgm:cxn modelId="{092F6804-BEEE-4744-A888-1589AD916597}" srcId="{AACF16E6-3BB7-4692-B341-5BCEDDDC9F12}" destId="{04168274-682B-44DD-9AA3-21EC65489954}" srcOrd="2" destOrd="0" parTransId="{218CEE0C-A315-4D76-9BB4-2FF67F439168}" sibTransId="{E2863068-1F8A-404C-999B-C7A2BD375E08}"/>
    <dgm:cxn modelId="{3885370A-54A5-4C66-BB1F-FFF92015C4C0}" srcId="{AACF16E6-3BB7-4692-B341-5BCEDDDC9F12}" destId="{D948A646-2842-4F20-9EFA-915766F7567A}" srcOrd="4" destOrd="0" parTransId="{7A46E650-7A6D-4AF5-8C32-828042A86CCA}" sibTransId="{4B4C1FAE-04CE-4BAA-B615-A6D18A048C6D}"/>
    <dgm:cxn modelId="{7120BD1A-F17A-402F-9A3D-9D4F89C66836}" srcId="{AACF16E6-3BB7-4692-B341-5BCEDDDC9F12}" destId="{F3293B6B-9663-4FA7-A3E6-ABDDF4263D50}" srcOrd="5" destOrd="0" parTransId="{D1F318F4-72D3-4107-A933-64CB7084B3C9}" sibTransId="{F86522BD-9109-4028-9136-88CB0B9EB9DC}"/>
    <dgm:cxn modelId="{83155922-795F-41C0-972D-42B35BCA0400}" type="presOf" srcId="{04168274-682B-44DD-9AA3-21EC65489954}" destId="{FD543BC3-5633-401C-A067-F52514BE7DFC}" srcOrd="0" destOrd="0" presId="urn:microsoft.com/office/officeart/2011/layout/HexagonRadial"/>
    <dgm:cxn modelId="{C64CDC26-68D9-478E-96A2-47C982F44872}" type="presOf" srcId="{12C66251-B9D7-43A3-9F33-03BD8F930346}" destId="{4A358978-82EE-4B10-B50B-87C11682157E}" srcOrd="0" destOrd="0" presId="urn:microsoft.com/office/officeart/2011/layout/HexagonRadial"/>
    <dgm:cxn modelId="{A709FA31-F4B9-417F-AFE9-B7CA0D9529F0}" type="presOf" srcId="{F3293B6B-9663-4FA7-A3E6-ABDDF4263D50}" destId="{D71FE363-1477-4B40-8A83-72A7EE67196A}" srcOrd="0" destOrd="0" presId="urn:microsoft.com/office/officeart/2011/layout/HexagonRadial"/>
    <dgm:cxn modelId="{67B38260-FB99-47B0-9124-673ADD5505BD}" type="presOf" srcId="{3E99E2A9-5B8A-4AE1-AA32-A627A192F080}" destId="{64DC3635-184D-4221-8AB2-04D3FA1D3E93}" srcOrd="0" destOrd="0" presId="urn:microsoft.com/office/officeart/2011/layout/HexagonRadial"/>
    <dgm:cxn modelId="{F6EEF565-B375-4937-898D-801211BE3C62}" srcId="{AACF16E6-3BB7-4692-B341-5BCEDDDC9F12}" destId="{12C66251-B9D7-43A3-9F33-03BD8F930346}" srcOrd="1" destOrd="0" parTransId="{1DFAAFCB-BEEF-4651-869F-328A91C3CA12}" sibTransId="{56D3E498-D7A6-466D-A65F-7456DA0A3396}"/>
    <dgm:cxn modelId="{6E2D294B-52FD-470D-81B1-9EA0B330C6BC}" srcId="{05848556-DC5F-46C1-9877-C0EBE9B69532}" destId="{AACF16E6-3BB7-4692-B341-5BCEDDDC9F12}" srcOrd="0" destOrd="0" parTransId="{BA9B4577-C2FB-4986-89F4-35BAAEFC5A92}" sibTransId="{4E12D6A9-3ED9-4428-8777-A9E26B3C217A}"/>
    <dgm:cxn modelId="{087C799A-FDA7-4972-9133-AA825CB371A2}" type="presOf" srcId="{AACF16E6-3BB7-4692-B341-5BCEDDDC9F12}" destId="{63784BC5-1769-4D83-8AD5-9CE1B226ABDF}" srcOrd="0" destOrd="0" presId="urn:microsoft.com/office/officeart/2011/layout/HexagonRadial"/>
    <dgm:cxn modelId="{D21A9FBB-18A1-46D4-936D-949ABEF8EFB9}" type="presOf" srcId="{D948A646-2842-4F20-9EFA-915766F7567A}" destId="{B3AE2737-9A67-433B-9B51-C99BC993A73D}" srcOrd="0" destOrd="0" presId="urn:microsoft.com/office/officeart/2011/layout/HexagonRadial"/>
    <dgm:cxn modelId="{2ECF51C2-244E-43EB-8A70-0F60D2375085}" srcId="{AACF16E6-3BB7-4692-B341-5BCEDDDC9F12}" destId="{2A088936-EEE1-410E-8DAE-FF0E99309E11}" srcOrd="3" destOrd="0" parTransId="{4DAF9786-BA2E-41CF-AEA2-B837FCD8C161}" sibTransId="{00B9EB66-E7B5-4918-B837-7D84D4F747E6}"/>
    <dgm:cxn modelId="{410548E0-F1B0-4473-8D38-382E85F9D146}" type="presOf" srcId="{05848556-DC5F-46C1-9877-C0EBE9B69532}" destId="{99409655-2303-46DE-8AA3-ACD8882B2242}" srcOrd="0" destOrd="0" presId="urn:microsoft.com/office/officeart/2011/layout/HexagonRadial"/>
    <dgm:cxn modelId="{1AF18CEE-4E38-4146-B395-3DD0109F43FF}" srcId="{AACF16E6-3BB7-4692-B341-5BCEDDDC9F12}" destId="{3E99E2A9-5B8A-4AE1-AA32-A627A192F080}" srcOrd="0" destOrd="0" parTransId="{A5C45A8D-C4D9-4456-BFAC-B3267F6F8A86}" sibTransId="{6FB9B027-897F-4E08-A015-84D452E2F59E}"/>
    <dgm:cxn modelId="{D4BEAAF6-6131-42FD-B7F9-EA2E2E9D77D6}" type="presOf" srcId="{2A088936-EEE1-410E-8DAE-FF0E99309E11}" destId="{D59B28FD-BD7D-4507-8EC7-8F80F3D14FDA}" srcOrd="0" destOrd="0" presId="urn:microsoft.com/office/officeart/2011/layout/HexagonRadial"/>
    <dgm:cxn modelId="{0AC695EF-55C9-46AE-807A-FF668BAD1CD1}" type="presParOf" srcId="{99409655-2303-46DE-8AA3-ACD8882B2242}" destId="{63784BC5-1769-4D83-8AD5-9CE1B226ABDF}" srcOrd="0" destOrd="0" presId="urn:microsoft.com/office/officeart/2011/layout/HexagonRadial"/>
    <dgm:cxn modelId="{157F2C92-65C4-4D0B-87A7-05ECD2A3A860}" type="presParOf" srcId="{99409655-2303-46DE-8AA3-ACD8882B2242}" destId="{E8FC2174-2F2E-406F-A98C-1941B2115789}" srcOrd="1" destOrd="0" presId="urn:microsoft.com/office/officeart/2011/layout/HexagonRadial"/>
    <dgm:cxn modelId="{9F2C518A-31E7-42B6-959B-462108286191}" type="presParOf" srcId="{E8FC2174-2F2E-406F-A98C-1941B2115789}" destId="{629EFC93-E401-4915-A4CC-8FBD0BF38FBD}" srcOrd="0" destOrd="0" presId="urn:microsoft.com/office/officeart/2011/layout/HexagonRadial"/>
    <dgm:cxn modelId="{7CC35A1D-7FBF-43B4-A9EB-78144D97AD8B}" type="presParOf" srcId="{99409655-2303-46DE-8AA3-ACD8882B2242}" destId="{64DC3635-184D-4221-8AB2-04D3FA1D3E93}" srcOrd="2" destOrd="0" presId="urn:microsoft.com/office/officeart/2011/layout/HexagonRadial"/>
    <dgm:cxn modelId="{85F0B068-264F-4994-B462-8332A8317066}" type="presParOf" srcId="{99409655-2303-46DE-8AA3-ACD8882B2242}" destId="{06E5B36B-8B4D-4B6C-A7F4-504CB4D009AA}" srcOrd="3" destOrd="0" presId="urn:microsoft.com/office/officeart/2011/layout/HexagonRadial"/>
    <dgm:cxn modelId="{4C0EEDD3-90EE-4DF4-A94D-772410276199}" type="presParOf" srcId="{06E5B36B-8B4D-4B6C-A7F4-504CB4D009AA}" destId="{85043B8C-A972-478F-A796-CA3775348410}" srcOrd="0" destOrd="0" presId="urn:microsoft.com/office/officeart/2011/layout/HexagonRadial"/>
    <dgm:cxn modelId="{290B73AE-26F6-4B63-AA6D-CCC97824A1E0}" type="presParOf" srcId="{99409655-2303-46DE-8AA3-ACD8882B2242}" destId="{4A358978-82EE-4B10-B50B-87C11682157E}" srcOrd="4" destOrd="0" presId="urn:microsoft.com/office/officeart/2011/layout/HexagonRadial"/>
    <dgm:cxn modelId="{8945A0E3-44AF-4B58-9BD1-B5ACAB232029}" type="presParOf" srcId="{99409655-2303-46DE-8AA3-ACD8882B2242}" destId="{FC293013-AC7E-4CCC-BE4A-4E28E773B383}" srcOrd="5" destOrd="0" presId="urn:microsoft.com/office/officeart/2011/layout/HexagonRadial"/>
    <dgm:cxn modelId="{CA328A84-8BD9-4DE0-A455-80F989B4EBD0}" type="presParOf" srcId="{FC293013-AC7E-4CCC-BE4A-4E28E773B383}" destId="{55BEE256-F639-47AF-B3D7-2655CC9DEE4B}" srcOrd="0" destOrd="0" presId="urn:microsoft.com/office/officeart/2011/layout/HexagonRadial"/>
    <dgm:cxn modelId="{EB8F352C-CF32-4340-8E5A-4BB0BB347043}" type="presParOf" srcId="{99409655-2303-46DE-8AA3-ACD8882B2242}" destId="{FD543BC3-5633-401C-A067-F52514BE7DFC}" srcOrd="6" destOrd="0" presId="urn:microsoft.com/office/officeart/2011/layout/HexagonRadial"/>
    <dgm:cxn modelId="{15486B23-4681-4B45-8085-25DBEA2AD899}" type="presParOf" srcId="{99409655-2303-46DE-8AA3-ACD8882B2242}" destId="{7AA4102D-AAB5-4EB8-8D45-03397546D7BA}" srcOrd="7" destOrd="0" presId="urn:microsoft.com/office/officeart/2011/layout/HexagonRadial"/>
    <dgm:cxn modelId="{9888F903-C2CF-43DB-ACE8-BBC0559C1D73}" type="presParOf" srcId="{7AA4102D-AAB5-4EB8-8D45-03397546D7BA}" destId="{B2DE0C7B-2B97-43F4-A625-55039EBAD850}" srcOrd="0" destOrd="0" presId="urn:microsoft.com/office/officeart/2011/layout/HexagonRadial"/>
    <dgm:cxn modelId="{140531B6-5F78-4DBD-8CD0-58A1EB9688A0}" type="presParOf" srcId="{99409655-2303-46DE-8AA3-ACD8882B2242}" destId="{D59B28FD-BD7D-4507-8EC7-8F80F3D14FDA}" srcOrd="8" destOrd="0" presId="urn:microsoft.com/office/officeart/2011/layout/HexagonRadial"/>
    <dgm:cxn modelId="{AF48B786-F71D-41E3-9E35-E6D750B89E61}" type="presParOf" srcId="{99409655-2303-46DE-8AA3-ACD8882B2242}" destId="{8B2DA158-8C40-4E94-89C6-E02EA4A97DAA}" srcOrd="9" destOrd="0" presId="urn:microsoft.com/office/officeart/2011/layout/HexagonRadial"/>
    <dgm:cxn modelId="{0129CE8F-099F-4E1D-9635-92B655A205BB}" type="presParOf" srcId="{8B2DA158-8C40-4E94-89C6-E02EA4A97DAA}" destId="{5B898FC1-E4EB-4084-A58F-7EAC6D2D3D68}" srcOrd="0" destOrd="0" presId="urn:microsoft.com/office/officeart/2011/layout/HexagonRadial"/>
    <dgm:cxn modelId="{157D1552-F4D0-4607-8EC9-E01310DEBE0C}" type="presParOf" srcId="{99409655-2303-46DE-8AA3-ACD8882B2242}" destId="{B3AE2737-9A67-433B-9B51-C99BC993A73D}" srcOrd="10" destOrd="0" presId="urn:microsoft.com/office/officeart/2011/layout/HexagonRadial"/>
    <dgm:cxn modelId="{312DD529-357A-44DC-86F9-EAC272C7BE75}" type="presParOf" srcId="{99409655-2303-46DE-8AA3-ACD8882B2242}" destId="{CA4EB24D-1B58-4915-88E2-30DE8A59E4EB}" srcOrd="11" destOrd="0" presId="urn:microsoft.com/office/officeart/2011/layout/HexagonRadial"/>
    <dgm:cxn modelId="{8F8BCBE8-E521-4AB4-92D3-EAE545102B01}" type="presParOf" srcId="{CA4EB24D-1B58-4915-88E2-30DE8A59E4EB}" destId="{A0DF8714-9371-4EB2-84B7-C469C3E1D9D2}" srcOrd="0" destOrd="0" presId="urn:microsoft.com/office/officeart/2011/layout/HexagonRadial"/>
    <dgm:cxn modelId="{112B615F-4CCE-4AA2-B090-E2300EB3537E}" type="presParOf" srcId="{99409655-2303-46DE-8AA3-ACD8882B2242}" destId="{D71FE363-1477-4B40-8A83-72A7EE67196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84BC5-1769-4D83-8AD5-9CE1B226ABDF}">
      <dsp:nvSpPr>
        <dsp:cNvPr id="0" name=""/>
        <dsp:cNvSpPr/>
      </dsp:nvSpPr>
      <dsp:spPr>
        <a:xfrm>
          <a:off x="2824146" y="1535452"/>
          <a:ext cx="1985508" cy="1717545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BEIS</a:t>
          </a:r>
        </a:p>
      </dsp:txBody>
      <dsp:txXfrm>
        <a:off x="3153173" y="1820073"/>
        <a:ext cx="1327454" cy="1148303"/>
      </dsp:txXfrm>
    </dsp:sp>
    <dsp:sp modelId="{85043B8C-A972-478F-A796-CA3775348410}">
      <dsp:nvSpPr>
        <dsp:cNvPr id="0" name=""/>
        <dsp:cNvSpPr/>
      </dsp:nvSpPr>
      <dsp:spPr>
        <a:xfrm>
          <a:off x="4067456" y="740379"/>
          <a:ext cx="749126" cy="645471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C3635-184D-4221-8AB2-04D3FA1D3E93}">
      <dsp:nvSpPr>
        <dsp:cNvPr id="0" name=""/>
        <dsp:cNvSpPr/>
      </dsp:nvSpPr>
      <dsp:spPr>
        <a:xfrm>
          <a:off x="2822949" y="0"/>
          <a:ext cx="1995292" cy="1407641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Business Sectors</a:t>
          </a:r>
        </a:p>
      </dsp:txBody>
      <dsp:txXfrm>
        <a:off x="3123278" y="211876"/>
        <a:ext cx="1394634" cy="983889"/>
      </dsp:txXfrm>
    </dsp:sp>
    <dsp:sp modelId="{55BEE256-F639-47AF-B3D7-2655CC9DEE4B}">
      <dsp:nvSpPr>
        <dsp:cNvPr id="0" name=""/>
        <dsp:cNvSpPr/>
      </dsp:nvSpPr>
      <dsp:spPr>
        <a:xfrm>
          <a:off x="4941745" y="1947067"/>
          <a:ext cx="749126" cy="645471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58978-82EE-4B10-B50B-87C11682157E}">
      <dsp:nvSpPr>
        <dsp:cNvPr id="0" name=""/>
        <dsp:cNvSpPr/>
      </dsp:nvSpPr>
      <dsp:spPr>
        <a:xfrm>
          <a:off x="4482351" y="833558"/>
          <a:ext cx="2389541" cy="1407641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Industrial Strategy</a:t>
          </a:r>
        </a:p>
      </dsp:txBody>
      <dsp:txXfrm>
        <a:off x="4815534" y="1029831"/>
        <a:ext cx="1723175" cy="1015095"/>
      </dsp:txXfrm>
    </dsp:sp>
    <dsp:sp modelId="{B2DE0C7B-2B97-43F4-A625-55039EBAD850}">
      <dsp:nvSpPr>
        <dsp:cNvPr id="0" name=""/>
        <dsp:cNvSpPr/>
      </dsp:nvSpPr>
      <dsp:spPr>
        <a:xfrm>
          <a:off x="4334407" y="3309192"/>
          <a:ext cx="749126" cy="645471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43BC3-5633-401C-A067-F52514BE7DFC}">
      <dsp:nvSpPr>
        <dsp:cNvPr id="0" name=""/>
        <dsp:cNvSpPr/>
      </dsp:nvSpPr>
      <dsp:spPr>
        <a:xfrm>
          <a:off x="4481602" y="2464255"/>
          <a:ext cx="2533215" cy="1407641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Energy Transformation</a:t>
          </a:r>
        </a:p>
      </dsp:txBody>
      <dsp:txXfrm>
        <a:off x="4826758" y="2656049"/>
        <a:ext cx="1842903" cy="1024053"/>
      </dsp:txXfrm>
    </dsp:sp>
    <dsp:sp modelId="{5B898FC1-E4EB-4084-A58F-7EAC6D2D3D68}">
      <dsp:nvSpPr>
        <dsp:cNvPr id="0" name=""/>
        <dsp:cNvSpPr/>
      </dsp:nvSpPr>
      <dsp:spPr>
        <a:xfrm>
          <a:off x="2827841" y="3450585"/>
          <a:ext cx="749126" cy="645471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B28FD-BD7D-4507-8EC7-8F80F3D14FDA}">
      <dsp:nvSpPr>
        <dsp:cNvPr id="0" name=""/>
        <dsp:cNvSpPr/>
      </dsp:nvSpPr>
      <dsp:spPr>
        <a:xfrm>
          <a:off x="2748069" y="3370713"/>
          <a:ext cx="2145052" cy="1407641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Energy and Security</a:t>
          </a:r>
        </a:p>
      </dsp:txBody>
      <dsp:txXfrm>
        <a:off x="3060878" y="3575986"/>
        <a:ext cx="1519434" cy="997095"/>
      </dsp:txXfrm>
    </dsp:sp>
    <dsp:sp modelId="{A0DF8714-9371-4EB2-84B7-C469C3E1D9D2}">
      <dsp:nvSpPr>
        <dsp:cNvPr id="0" name=""/>
        <dsp:cNvSpPr/>
      </dsp:nvSpPr>
      <dsp:spPr>
        <a:xfrm>
          <a:off x="1939235" y="2244381"/>
          <a:ext cx="749126" cy="645471"/>
        </a:xfrm>
        <a:prstGeom prst="hexagon">
          <a:avLst>
            <a:gd name="adj" fmla="val 28900"/>
            <a:gd name="vf" fmla="val 11547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E2737-9A67-433B-9B51-C99BC993A73D}">
      <dsp:nvSpPr>
        <dsp:cNvPr id="0" name=""/>
        <dsp:cNvSpPr/>
      </dsp:nvSpPr>
      <dsp:spPr>
        <a:xfrm>
          <a:off x="814966" y="2435537"/>
          <a:ext cx="2240156" cy="1407641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EU Exit</a:t>
          </a:r>
        </a:p>
      </dsp:txBody>
      <dsp:txXfrm>
        <a:off x="1135700" y="2637076"/>
        <a:ext cx="1598688" cy="1004563"/>
      </dsp:txXfrm>
    </dsp:sp>
    <dsp:sp modelId="{D71FE363-1477-4B40-8A83-72A7EE67196A}">
      <dsp:nvSpPr>
        <dsp:cNvPr id="0" name=""/>
        <dsp:cNvSpPr/>
      </dsp:nvSpPr>
      <dsp:spPr>
        <a:xfrm>
          <a:off x="745953" y="833564"/>
          <a:ext cx="2362726" cy="1407641"/>
        </a:xfrm>
        <a:prstGeom prst="hexagon">
          <a:avLst>
            <a:gd name="adj" fmla="val 2857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Market Frameworks</a:t>
          </a:r>
        </a:p>
      </dsp:txBody>
      <dsp:txXfrm>
        <a:off x="1076901" y="1030733"/>
        <a:ext cx="1700830" cy="1013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47BC-A7A7-44B2-8BDB-BBA164D4D407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10" y="4777199"/>
            <a:ext cx="533527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919A-C258-4951-B460-E2B2A8FEF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Cover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828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2400" dirty="0">
              <a:solidFill>
                <a:srgbClr val="004A7F">
                  <a:lumMod val="50000"/>
                </a:srgb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406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421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0D963-FC31-4D61-BF8B-F11883F2860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97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196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34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683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Main slide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88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Main slide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303213"/>
            <a:ext cx="6034088" cy="4525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835" y="4990453"/>
            <a:ext cx="6525420" cy="968532"/>
          </a:xfrm>
        </p:spPr>
        <p:txBody>
          <a:bodyPr/>
          <a:lstStyle/>
          <a:p>
            <a:endParaRPr lang="en-GB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Notes view: </a:t>
            </a:r>
            <a:fld id="{128CEAFE-FA94-43E5-B0FF-D47E1CCDD1B4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6E6F73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6E6F73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230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1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123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1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999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1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421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18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799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880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39838"/>
            <a:ext cx="4465638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E919A-C258-4951-B460-E2B2A8FEF6D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874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microsoft.com/office/2007/relationships/hdphoto" Target="../media/hdphoto1.wdp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microsoft.com/office/2007/relationships/hdphoto" Target="../media/hdphoto1.wdp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microsoft.com/office/2007/relationships/hdphoto" Target="../media/hdphoto1.wdp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5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8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Relationship Id="rId4" Type="http://schemas.microsoft.com/office/2007/relationships/hdphoto" Target="../media/hdphoto1.wdp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Relationship Id="rId4" Type="http://schemas.microsoft.com/office/2007/relationships/hdphoto" Target="../media/hdphoto1.wdp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5.png"/><Relationship Id="rId2" Type="http://schemas.openxmlformats.org/officeDocument/2006/relationships/tags" Target="../tags/tag4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4.xml"/><Relationship Id="rId4" Type="http://schemas.microsoft.com/office/2007/relationships/hdphoto" Target="../media/hdphoto1.wdp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6.xml"/><Relationship Id="rId4" Type="http://schemas.microsoft.com/office/2007/relationships/hdphoto" Target="../media/hdphoto1.wdp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7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9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0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3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4.xml"/><Relationship Id="rId4" Type="http://schemas.openxmlformats.org/officeDocument/2006/relationships/image" Target="../media/image3.png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5.xml"/></Relationships>
</file>

<file path=ppt/slideLayouts/_rels/slideLayout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vmlDrawing" Target="../drawings/vmlDrawing4.v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image" Target="../media/image1.emf"/></Relationships>
</file>

<file path=ppt/slideLayouts/_rels/slideLayout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62.xml"/><Relationship Id="rId7" Type="http://schemas.openxmlformats.org/officeDocument/2006/relationships/oleObject" Target="../embeddings/oleObject5.bin"/><Relationship Id="rId2" Type="http://schemas.openxmlformats.org/officeDocument/2006/relationships/tags" Target="../tags/tag61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66.xml"/><Relationship Id="rId7" Type="http://schemas.openxmlformats.org/officeDocument/2006/relationships/oleObject" Target="../embeddings/oleObject6.bin"/><Relationship Id="rId2" Type="http://schemas.openxmlformats.org/officeDocument/2006/relationships/tags" Target="../tags/tag65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7" Type="http://schemas.openxmlformats.org/officeDocument/2006/relationships/image" Target="../media/image4.png"/><Relationship Id="rId2" Type="http://schemas.openxmlformats.org/officeDocument/2006/relationships/tags" Target="../tags/tag6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7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1.xml"/><Relationship Id="rId1" Type="http://schemas.openxmlformats.org/officeDocument/2006/relationships/vmlDrawing" Target="../drawings/vmlDrawing8.v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9" Type="http://schemas.openxmlformats.org/officeDocument/2006/relationships/image" Target="../media/image1.emf"/></Relationships>
</file>

<file path=ppt/slideLayouts/_rels/slideLayout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77.xml"/><Relationship Id="rId7" Type="http://schemas.openxmlformats.org/officeDocument/2006/relationships/oleObject" Target="../embeddings/oleObject9.bin"/><Relationship Id="rId2" Type="http://schemas.openxmlformats.org/officeDocument/2006/relationships/tags" Target="../tags/tag76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Layouts/_rels/slideLayout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81.xml"/><Relationship Id="rId7" Type="http://schemas.openxmlformats.org/officeDocument/2006/relationships/oleObject" Target="../embeddings/oleObject10.bin"/><Relationship Id="rId2" Type="http://schemas.openxmlformats.org/officeDocument/2006/relationships/tags" Target="../tags/tag80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7" Type="http://schemas.openxmlformats.org/officeDocument/2006/relationships/image" Target="../media/image4.png"/><Relationship Id="rId2" Type="http://schemas.openxmlformats.org/officeDocument/2006/relationships/tags" Target="../tags/tag8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7" Type="http://schemas.openxmlformats.org/officeDocument/2006/relationships/image" Target="../media/image5.png"/><Relationship Id="rId2" Type="http://schemas.openxmlformats.org/officeDocument/2006/relationships/tags" Target="../tags/tag8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3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55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246485"/>
            <a:ext cx="1746738" cy="1005032"/>
          </a:xfrm>
          <a:prstGeom prst="rect">
            <a:avLst/>
          </a:prstGeom>
        </p:spPr>
      </p:pic>
      <p:sp>
        <p:nvSpPr>
          <p:cNvPr id="1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2031" y="1905000"/>
            <a:ext cx="6518031" cy="1472184"/>
          </a:xfrm>
        </p:spPr>
        <p:txBody>
          <a:bodyPr lIns="91440" tIns="45720" rIns="91440" bIns="45720" anchor="t" anchorCtr="0">
            <a:noAutofit/>
          </a:bodyPr>
          <a:lstStyle>
            <a:lvl1pPr algn="l">
              <a:buNone/>
              <a:defRPr sz="2954" b="1" baseline="0">
                <a:solidFill>
                  <a:srgbClr val="002F6D"/>
                </a:solidFill>
              </a:defRPr>
            </a:lvl1pPr>
            <a:lvl2pPr>
              <a:defRPr sz="2954" baseline="0"/>
            </a:lvl2pPr>
            <a:lvl3pPr>
              <a:defRPr sz="2954" baseline="0"/>
            </a:lvl3pPr>
            <a:lvl4pPr>
              <a:defRPr sz="2954" baseline="0"/>
            </a:lvl4pPr>
            <a:lvl5pPr>
              <a:defRPr sz="2954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2031" y="3454400"/>
            <a:ext cx="6518031" cy="1346200"/>
          </a:xfrm>
        </p:spPr>
        <p:txBody>
          <a:bodyPr lIns="91440" tIns="45720" rIns="91440" bIns="45720" anchor="t" anchorCtr="0"/>
          <a:lstStyle>
            <a:lvl1pPr algn="l">
              <a:buNone/>
              <a:defRPr baseline="0">
                <a:solidFill>
                  <a:srgbClr val="898EA7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8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645020"/>
            <a:ext cx="9144000" cy="1212980"/>
          </a:xfrm>
          <a:prstGeom prst="rect">
            <a:avLst/>
          </a:prstGeom>
          <a:solidFill>
            <a:srgbClr val="002F6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62" noProof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22031" y="6045200"/>
            <a:ext cx="2743200" cy="317500"/>
          </a:xfrm>
        </p:spPr>
        <p:txBody>
          <a:bodyPr lIns="91440" tIns="45720" rIns="91440" bIns="45720" anchor="t" anchorCtr="0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23" name="Picture 22" descr="Department for Business, Energy and Industrial Strategy crest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6" y="5874846"/>
            <a:ext cx="1309287" cy="75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0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581538" y="622800"/>
            <a:ext cx="7982031" cy="358047"/>
          </a:xfrm>
        </p:spPr>
        <p:txBody>
          <a:bodyPr/>
          <a:lstStyle>
            <a:lvl1pPr>
              <a:defRPr sz="258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2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nelGray"/>
          <p:cNvSpPr/>
          <p:nvPr userDrawn="1"/>
        </p:nvSpPr>
        <p:spPr bwMode="ltGray">
          <a:xfrm>
            <a:off x="1" y="1"/>
            <a:ext cx="355262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581538" y="1544274"/>
            <a:ext cx="2519630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2585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5" name="TextBox 64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45155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 bwMode="blackWhite">
          <a:xfrm>
            <a:off x="817477" y="2668041"/>
            <a:ext cx="7509600" cy="3201026"/>
          </a:xfrm>
          <a:prstGeom prst="rect">
            <a:avLst/>
          </a:prstGeom>
          <a:ln w="9525">
            <a:solidFill>
              <a:schemeClr val="bg1"/>
            </a:solidFill>
          </a:ln>
        </p:spPr>
        <p:txBody>
          <a:bodyPr lIns="274320" tIns="274320" rIns="274320" bIns="137160" anchor="b">
            <a:noAutofit/>
          </a:bodyPr>
          <a:lstStyle>
            <a:lvl1pPr marL="0" algn="l" defTabSz="844083" rtl="0" eaLnBrk="1" fontAlgn="auto" latinLnBrk="0" hangingPunct="1">
              <a:lnSpc>
                <a:spcPts val="5539"/>
              </a:lnSpc>
              <a:spcBef>
                <a:spcPts val="0"/>
              </a:spcBef>
              <a:spcAft>
                <a:spcPts val="0"/>
              </a:spcAft>
              <a:defRPr lang="en-US" sz="4062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56" name="Square"/>
          <p:cNvSpPr>
            <a:spLocks noChangeAspect="1"/>
          </p:cNvSpPr>
          <p:nvPr userDrawn="1"/>
        </p:nvSpPr>
        <p:spPr bwMode="white">
          <a:xfrm>
            <a:off x="817477" y="1457803"/>
            <a:ext cx="846605" cy="91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5" name="TextBox 64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63556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581538" y="3826800"/>
            <a:ext cx="7982031" cy="2041200"/>
          </a:xfrm>
        </p:spPr>
        <p:txBody>
          <a:bodyPr anchor="t">
            <a:noAutofit/>
          </a:bodyPr>
          <a:lstStyle>
            <a:lvl1pPr>
              <a:defRPr sz="4062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section title</a:t>
            </a:r>
          </a:p>
        </p:txBody>
      </p:sp>
      <p:cxnSp>
        <p:nvCxnSpPr>
          <p:cNvPr id="148" name="Line"/>
          <p:cNvCxnSpPr/>
          <p:nvPr userDrawn="1"/>
        </p:nvCxnSpPr>
        <p:spPr bwMode="white">
          <a:xfrm>
            <a:off x="581538" y="3680016"/>
            <a:ext cx="8562462" cy="0"/>
          </a:xfrm>
          <a:prstGeom prst="line">
            <a:avLst/>
          </a:prstGeom>
          <a:ln w="19050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1" name="TextBox 60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45979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3088662" y="0"/>
            <a:ext cx="385477" cy="6858000"/>
          </a:xfrm>
          <a:prstGeom prst="rect">
            <a:avLst/>
          </a:prstGeom>
        </p:spPr>
      </p:pic>
      <p:sp>
        <p:nvSpPr>
          <p:cNvPr id="26" name="PanelGray"/>
          <p:cNvSpPr/>
          <p:nvPr userDrawn="1"/>
        </p:nvSpPr>
        <p:spPr bwMode="white">
          <a:xfrm>
            <a:off x="1" y="0"/>
            <a:ext cx="3099547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Date Placeholder 1"/>
          <p:cNvSpPr>
            <a:spLocks noGrp="1"/>
          </p:cNvSpPr>
          <p:nvPr userDrawn="1">
            <p:ph type="dt" sz="half" idx="31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7" name="Title 4"/>
          <p:cNvSpPr>
            <a:spLocks noGrp="1"/>
          </p:cNvSpPr>
          <p:nvPr userDrawn="1">
            <p:ph type="title" hasCustomPrompt="1"/>
          </p:nvPr>
        </p:nvSpPr>
        <p:spPr>
          <a:xfrm>
            <a:off x="581539" y="2681103"/>
            <a:ext cx="2283808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58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05415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5358992" y="0"/>
            <a:ext cx="385477" cy="6858000"/>
          </a:xfrm>
          <a:prstGeom prst="rect">
            <a:avLst/>
          </a:prstGeom>
        </p:spPr>
      </p:pic>
      <p:sp>
        <p:nvSpPr>
          <p:cNvPr id="13" name="PanelGray"/>
          <p:cNvSpPr/>
          <p:nvPr userDrawn="1"/>
        </p:nvSpPr>
        <p:spPr bwMode="white">
          <a:xfrm>
            <a:off x="1" y="0"/>
            <a:ext cx="5364672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7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581539" y="622800"/>
            <a:ext cx="4567614" cy="358047"/>
          </a:xfrm>
          <a:prstGeom prst="rect">
            <a:avLst/>
          </a:prstGeom>
        </p:spPr>
        <p:txBody>
          <a:bodyPr/>
          <a:lstStyle>
            <a:lvl1pPr>
              <a:defRPr sz="258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83478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2716391" y="0"/>
            <a:ext cx="384878" cy="6858000"/>
          </a:xfrm>
          <a:prstGeom prst="rect">
            <a:avLst/>
          </a:prstGeom>
        </p:spPr>
      </p:pic>
      <p:sp>
        <p:nvSpPr>
          <p:cNvPr id="66" name="PanelGray"/>
          <p:cNvSpPr/>
          <p:nvPr userDrawn="1"/>
        </p:nvSpPr>
        <p:spPr bwMode="white">
          <a:xfrm>
            <a:off x="3102278" y="-1309"/>
            <a:ext cx="6041722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581538" y="2681103"/>
            <a:ext cx="2282954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585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91190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570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4194424" y="0"/>
            <a:ext cx="385477" cy="6858000"/>
          </a:xfrm>
          <a:prstGeom prst="rect">
            <a:avLst/>
          </a:prstGeom>
        </p:spPr>
      </p:pic>
      <p:sp>
        <p:nvSpPr>
          <p:cNvPr id="12" name="PanelGray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4571446" y="0"/>
            <a:ext cx="4572554" cy="6858000"/>
          </a:xfrm>
          <a:prstGeom prst="rect">
            <a:avLst/>
          </a:prstGeom>
          <a:solidFill>
            <a:srgbClr val="F2F2F2"/>
          </a:solidFill>
        </p:spPr>
        <p:txBody>
          <a:bodyPr lIns="914400" tIns="914400" rIns="914400" bIns="914400"/>
          <a:lstStyle>
            <a:lvl1pPr algn="ctr">
              <a:defRPr sz="1662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738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581538" y="1785600"/>
            <a:ext cx="3202293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2954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2" name="TextBox 71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05257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452714" y="0"/>
            <a:ext cx="384878" cy="6858000"/>
          </a:xfrm>
          <a:prstGeom prst="rect">
            <a:avLst/>
          </a:prstGeom>
        </p:spPr>
      </p:pic>
      <p:sp>
        <p:nvSpPr>
          <p:cNvPr id="66" name="PanelGray"/>
          <p:cNvSpPr/>
          <p:nvPr userDrawn="1"/>
        </p:nvSpPr>
        <p:spPr bwMode="gray">
          <a:xfrm>
            <a:off x="5830892" y="0"/>
            <a:ext cx="3313108" cy="6858000"/>
          </a:xfrm>
          <a:custGeom>
            <a:avLst/>
            <a:gdLst>
              <a:gd name="connsiteX0" fmla="*/ 0 w 3584692"/>
              <a:gd name="connsiteY0" fmla="*/ 0 h 6858000"/>
              <a:gd name="connsiteX1" fmla="*/ 3584692 w 3584692"/>
              <a:gd name="connsiteY1" fmla="*/ 0 h 6858000"/>
              <a:gd name="connsiteX2" fmla="*/ 3584692 w 3584692"/>
              <a:gd name="connsiteY2" fmla="*/ 6858000 h 6858000"/>
              <a:gd name="connsiteX3" fmla="*/ 0 w 35846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4692" h="6858000">
                <a:moveTo>
                  <a:pt x="0" y="0"/>
                </a:moveTo>
                <a:lnTo>
                  <a:pt x="3584692" y="0"/>
                </a:lnTo>
                <a:lnTo>
                  <a:pt x="35846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5832000" y="0"/>
            <a:ext cx="3312000" cy="6858000"/>
          </a:xfrm>
          <a:prstGeom prst="rect">
            <a:avLst/>
          </a:prstGeom>
          <a:solidFill>
            <a:srgbClr val="F2F2F2"/>
          </a:solidFill>
        </p:spPr>
        <p:txBody>
          <a:bodyPr lIns="182880" tIns="914400" rIns="182880" bIns="914400"/>
          <a:lstStyle>
            <a:lvl1pPr algn="ctr">
              <a:defRPr sz="1662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738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 userDrawn="1">
            <p:ph type="dt" sz="half" idx="1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itle 1"/>
          <p:cNvSpPr>
            <a:spLocks noGrp="1"/>
          </p:cNvSpPr>
          <p:nvPr userDrawn="1">
            <p:ph type="title" hasCustomPrompt="1"/>
          </p:nvPr>
        </p:nvSpPr>
        <p:spPr bwMode="blackWhite">
          <a:xfrm>
            <a:off x="581538" y="1785600"/>
            <a:ext cx="4567391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954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2" name="TextBox 71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4682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463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ArrowPanelGray"/>
          <p:cNvSpPr/>
          <p:nvPr userDrawn="1"/>
        </p:nvSpPr>
        <p:spPr bwMode="ltGray">
          <a:xfrm>
            <a:off x="0" y="0"/>
            <a:ext cx="3099185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Title 2"/>
          <p:cNvSpPr>
            <a:spLocks noGrp="1"/>
          </p:cNvSpPr>
          <p:nvPr userDrawn="1">
            <p:ph type="title" hasCustomPrompt="1"/>
          </p:nvPr>
        </p:nvSpPr>
        <p:spPr>
          <a:xfrm>
            <a:off x="581539" y="2680200"/>
            <a:ext cx="1831662" cy="14976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58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8" name="TextBox 67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72799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rrowPanelGray"/>
          <p:cNvSpPr/>
          <p:nvPr userDrawn="1"/>
        </p:nvSpPr>
        <p:spPr bwMode="ltGray">
          <a:xfrm>
            <a:off x="0" y="0"/>
            <a:ext cx="3099185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581539" y="2680199"/>
            <a:ext cx="1831662" cy="1497600"/>
          </a:xfrm>
        </p:spPr>
        <p:txBody>
          <a:bodyPr anchor="ctr" anchorCtr="0">
            <a:noAutofit/>
          </a:bodyPr>
          <a:lstStyle>
            <a:lvl1pPr>
              <a:defRPr sz="2585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1301049" y="3402829"/>
            <a:ext cx="2487384" cy="346174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53419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42" y="3395663"/>
            <a:ext cx="119868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ArrowPanelGray"/>
          <p:cNvSpPr>
            <a:spLocks noChangeArrowheads="1"/>
          </p:cNvSpPr>
          <p:nvPr userDrawn="1"/>
        </p:nvSpPr>
        <p:spPr bwMode="auto">
          <a:xfrm>
            <a:off x="-1" y="0"/>
            <a:ext cx="4118269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738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 userDrawn="1">
            <p:ph type="dt" sz="half" idx="11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81539" y="1785600"/>
            <a:ext cx="2965846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954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8" name="TextBox 67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52390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PanelGray"/>
          <p:cNvSpPr>
            <a:spLocks noChangeArrowheads="1"/>
          </p:cNvSpPr>
          <p:nvPr userDrawn="1"/>
        </p:nvSpPr>
        <p:spPr bwMode="auto">
          <a:xfrm>
            <a:off x="-1" y="0"/>
            <a:ext cx="4118269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</a:endParaRPr>
          </a:p>
        </p:txBody>
      </p:sp>
      <p:sp>
        <p:nvSpPr>
          <p:cNvPr id="1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81539" y="1785600"/>
            <a:ext cx="2965846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954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2385805" y="3416300"/>
            <a:ext cx="2487384" cy="34417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4785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97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ArrowPanelGray"/>
          <p:cNvSpPr/>
          <p:nvPr userDrawn="1"/>
        </p:nvSpPr>
        <p:spPr bwMode="white">
          <a:xfrm>
            <a:off x="2" y="0"/>
            <a:ext cx="4819432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581538" y="622800"/>
            <a:ext cx="3412754" cy="35804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58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10110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rrowPanelGray"/>
          <p:cNvSpPr/>
          <p:nvPr userDrawn="1"/>
        </p:nvSpPr>
        <p:spPr bwMode="white">
          <a:xfrm>
            <a:off x="2" y="0"/>
            <a:ext cx="4819432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581538" y="622800"/>
            <a:ext cx="3412754" cy="35804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585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3033319" y="3407804"/>
            <a:ext cx="2487384" cy="345655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67447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25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ArrowPanelGray"/>
          <p:cNvSpPr/>
          <p:nvPr userDrawn="1"/>
        </p:nvSpPr>
        <p:spPr bwMode="white">
          <a:xfrm>
            <a:off x="0" y="0"/>
            <a:ext cx="6279092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581539" y="622800"/>
            <a:ext cx="4567614" cy="358047"/>
          </a:xfrm>
        </p:spPr>
        <p:txBody>
          <a:bodyPr/>
          <a:lstStyle>
            <a:lvl1pPr>
              <a:defRPr sz="258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05202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rrowPanelGray"/>
          <p:cNvSpPr/>
          <p:nvPr userDrawn="1"/>
        </p:nvSpPr>
        <p:spPr bwMode="white">
          <a:xfrm>
            <a:off x="0" y="0"/>
            <a:ext cx="6279092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581539" y="622800"/>
            <a:ext cx="4567614" cy="358047"/>
          </a:xfrm>
        </p:spPr>
        <p:txBody>
          <a:bodyPr/>
          <a:lstStyle>
            <a:lvl1pPr>
              <a:defRPr sz="2585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505250" y="3407804"/>
            <a:ext cx="2487384" cy="345655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6848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51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ge"/>
          <p:cNvSpPr txBox="1"/>
          <p:nvPr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3826333"/>
            <a:ext cx="7982031" cy="1606550"/>
          </a:xfrm>
        </p:spPr>
        <p:txBody>
          <a:bodyPr anchor="b">
            <a:noAutofit/>
          </a:bodyPr>
          <a:lstStyle>
            <a:lvl1pPr marL="0" algn="l" defTabSz="844083" rtl="0" eaLnBrk="1" fontAlgn="auto" latinLnBrk="0" hangingPunct="1">
              <a:lnSpc>
                <a:spcPts val="5539"/>
              </a:lnSpc>
              <a:spcBef>
                <a:spcPts val="0"/>
              </a:spcBef>
              <a:spcAft>
                <a:spcPts val="0"/>
              </a:spcAft>
              <a:defRPr lang="en-US" sz="4062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4" name="TextBox 63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6063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3826333"/>
            <a:ext cx="7982031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844083" rtl="0" eaLnBrk="1" fontAlgn="auto" latinLnBrk="0" hangingPunct="1">
              <a:lnSpc>
                <a:spcPts val="5539"/>
              </a:lnSpc>
              <a:spcBef>
                <a:spcPts val="0"/>
              </a:spcBef>
              <a:spcAft>
                <a:spcPts val="0"/>
              </a:spcAft>
              <a:defRPr lang="en-US" sz="4062" kern="1200" baseline="0" dirty="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  <p:sp>
        <p:nvSpPr>
          <p:cNvPr id="6" name="Square"/>
          <p:cNvSpPr>
            <a:spLocks noChangeAspect="1"/>
          </p:cNvSpPr>
          <p:nvPr userDrawn="1"/>
        </p:nvSpPr>
        <p:spPr bwMode="white">
          <a:xfrm>
            <a:off x="581539" y="625475"/>
            <a:ext cx="847123" cy="9180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4" name="TextBox 63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23845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dow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633" b="23083"/>
          <a:stretch/>
        </p:blipFill>
        <p:spPr>
          <a:xfrm rot="16200000" flipH="1">
            <a:off x="5157008" y="1566641"/>
            <a:ext cx="769257" cy="7204727"/>
          </a:xfrm>
          <a:prstGeom prst="rect">
            <a:avLst/>
          </a:prstGeom>
        </p:spPr>
      </p:pic>
      <p:grpSp>
        <p:nvGrpSpPr>
          <p:cNvPr id="57" name="Bubble"/>
          <p:cNvGrpSpPr/>
          <p:nvPr userDrawn="1"/>
        </p:nvGrpSpPr>
        <p:grpSpPr>
          <a:xfrm>
            <a:off x="1" y="1"/>
            <a:ext cx="9143998" cy="5859885"/>
            <a:chOff x="1" y="0"/>
            <a:chExt cx="9905998" cy="5859885"/>
          </a:xfrm>
        </p:grpSpPr>
        <p:sp>
          <p:nvSpPr>
            <p:cNvPr id="4" name="Rectangle 3"/>
            <p:cNvSpPr/>
            <p:nvPr userDrawn="1"/>
          </p:nvSpPr>
          <p:spPr>
            <a:xfrm>
              <a:off x="1" y="0"/>
              <a:ext cx="9905998" cy="4989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1662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6" name="Right Triangle 55"/>
            <p:cNvSpPr/>
            <p:nvPr userDrawn="1"/>
          </p:nvSpPr>
          <p:spPr>
            <a:xfrm rot="5400000">
              <a:off x="2109600" y="4820336"/>
              <a:ext cx="1039549" cy="1039549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1662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6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5" name="TextBox 64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73271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 gray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"/>
          <p:cNvSpPr txBox="1"/>
          <p:nvPr userDrawn="1"/>
        </p:nvSpPr>
        <p:spPr bwMode="white">
          <a:xfrm>
            <a:off x="8264493" y="6416262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 bwMode="white"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81538" y="622800"/>
            <a:ext cx="7982031" cy="358047"/>
          </a:xfrm>
        </p:spPr>
        <p:txBody>
          <a:bodyPr/>
          <a:lstStyle>
            <a:lvl1pPr>
              <a:defRPr sz="2585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3" name="TextBox 62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99582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44942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ge"/>
          <p:cNvSpPr txBox="1"/>
          <p:nvPr userDrawn="1"/>
        </p:nvSpPr>
        <p:spPr bwMode="white">
          <a:xfrm>
            <a:off x="8264493" y="6416262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3" name="TextBox 62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79432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59" name="TextBox 5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19650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246485"/>
            <a:ext cx="1746738" cy="100503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22031" y="1905000"/>
            <a:ext cx="6518031" cy="1472184"/>
          </a:xfrm>
        </p:spPr>
        <p:txBody>
          <a:bodyPr lIns="91440" tIns="45720" rIns="91440" bIns="45720" anchor="t" anchorCtr="0">
            <a:noAutofit/>
          </a:bodyPr>
          <a:lstStyle>
            <a:lvl1pPr algn="l">
              <a:buNone/>
              <a:defRPr sz="6646" b="1" baseline="0">
                <a:solidFill>
                  <a:srgbClr val="002F6D"/>
                </a:solidFill>
              </a:defRPr>
            </a:lvl1pPr>
            <a:lvl2pPr>
              <a:defRPr sz="2954" baseline="0"/>
            </a:lvl2pPr>
            <a:lvl3pPr>
              <a:defRPr sz="2954" baseline="0"/>
            </a:lvl3pPr>
            <a:lvl4pPr>
              <a:defRPr sz="2954" baseline="0"/>
            </a:lvl4pPr>
            <a:lvl5pPr>
              <a:defRPr sz="2954" baseline="0"/>
            </a:lvl5pPr>
          </a:lstStyle>
          <a:p>
            <a:pPr lvl="0"/>
            <a:r>
              <a:rPr lang="en-US"/>
              <a:t>Thank you</a:t>
            </a:r>
          </a:p>
        </p:txBody>
      </p:sp>
      <p:sp>
        <p:nvSpPr>
          <p:cNvPr id="18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645020"/>
            <a:ext cx="9144000" cy="1212980"/>
          </a:xfrm>
          <a:prstGeom prst="rect">
            <a:avLst/>
          </a:prstGeom>
          <a:solidFill>
            <a:srgbClr val="002F6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62" noProof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22031" y="6045200"/>
            <a:ext cx="2743200" cy="317500"/>
          </a:xfrm>
        </p:spPr>
        <p:txBody>
          <a:bodyPr lIns="91440" tIns="45720" rIns="91440" bIns="45720" anchor="t" anchorCtr="0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20" name="Picture 19" descr="Department for Business, Energy and Industrial Strategy crest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6" y="5874846"/>
            <a:ext cx="1309287" cy="75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4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A4Grid"/>
          <p:cNvGrpSpPr/>
          <p:nvPr userDrawn="1"/>
        </p:nvGrpSpPr>
        <p:grpSpPr>
          <a:xfrm>
            <a:off x="0" y="0"/>
            <a:ext cx="9144000" cy="6858000"/>
            <a:chOff x="0" y="0"/>
            <a:chExt cx="9906000" cy="6858000"/>
          </a:xfrm>
        </p:grpSpPr>
        <p:sp>
          <p:nvSpPr>
            <p:cNvPr id="53" name="Slide edges"/>
            <p:cNvSpPr>
              <a:spLocks noChangeAspect="1"/>
            </p:cNvSpPr>
            <p:nvPr/>
          </p:nvSpPr>
          <p:spPr bwMode="auto">
            <a:xfrm>
              <a:off x="0" y="0"/>
              <a:ext cx="9905999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108" b="0" i="0" u="none" strike="noStrike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54" name="No-fly zone"/>
            <p:cNvSpPr/>
            <p:nvPr userDrawn="1"/>
          </p:nvSpPr>
          <p:spPr>
            <a:xfrm>
              <a:off x="0" y="0"/>
              <a:ext cx="9906000" cy="6858000"/>
            </a:xfrm>
            <a:custGeom>
              <a:avLst/>
              <a:gdLst>
                <a:gd name="connsiteX0" fmla="*/ 629400 w 9906000"/>
                <a:gd name="connsiteY0" fmla="*/ 622800 h 6858000"/>
                <a:gd name="connsiteX1" fmla="*/ 629400 w 9906000"/>
                <a:gd name="connsiteY1" fmla="*/ 6156000 h 6858000"/>
                <a:gd name="connsiteX2" fmla="*/ 9276600 w 9906000"/>
                <a:gd name="connsiteY2" fmla="*/ 6156000 h 6858000"/>
                <a:gd name="connsiteX3" fmla="*/ 9276600 w 9906000"/>
                <a:gd name="connsiteY3" fmla="*/ 622800 h 6858000"/>
                <a:gd name="connsiteX4" fmla="*/ 0 w 9906000"/>
                <a:gd name="connsiteY4" fmla="*/ 0 h 6858000"/>
                <a:gd name="connsiteX5" fmla="*/ 629400 w 9906000"/>
                <a:gd name="connsiteY5" fmla="*/ 0 h 6858000"/>
                <a:gd name="connsiteX6" fmla="*/ 629400 w 9906000"/>
                <a:gd name="connsiteY6" fmla="*/ 0 h 6858000"/>
                <a:gd name="connsiteX7" fmla="*/ 9276600 w 9906000"/>
                <a:gd name="connsiteY7" fmla="*/ 0 h 6858000"/>
                <a:gd name="connsiteX8" fmla="*/ 9906000 w 9906000"/>
                <a:gd name="connsiteY8" fmla="*/ 0 h 6858000"/>
                <a:gd name="connsiteX9" fmla="*/ 9906000 w 9906000"/>
                <a:gd name="connsiteY9" fmla="*/ 622800 h 6858000"/>
                <a:gd name="connsiteX10" fmla="*/ 9906000 w 9906000"/>
                <a:gd name="connsiteY10" fmla="*/ 6156000 h 6858000"/>
                <a:gd name="connsiteX11" fmla="*/ 9906000 w 9906000"/>
                <a:gd name="connsiteY11" fmla="*/ 6858000 h 6858000"/>
                <a:gd name="connsiteX12" fmla="*/ 9276600 w 9906000"/>
                <a:gd name="connsiteY12" fmla="*/ 6858000 h 6858000"/>
                <a:gd name="connsiteX13" fmla="*/ 629400 w 9906000"/>
                <a:gd name="connsiteY13" fmla="*/ 6858000 h 6858000"/>
                <a:gd name="connsiteX14" fmla="*/ 0 w 9906000"/>
                <a:gd name="connsiteY14" fmla="*/ 6858000 h 6858000"/>
                <a:gd name="connsiteX15" fmla="*/ 0 w 9906000"/>
                <a:gd name="connsiteY1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06000" h="6858000">
                  <a:moveTo>
                    <a:pt x="629400" y="622800"/>
                  </a:moveTo>
                  <a:lnTo>
                    <a:pt x="629400" y="6156000"/>
                  </a:lnTo>
                  <a:lnTo>
                    <a:pt x="9276600" y="6156000"/>
                  </a:lnTo>
                  <a:lnTo>
                    <a:pt x="9276600" y="622800"/>
                  </a:lnTo>
                  <a:close/>
                  <a:moveTo>
                    <a:pt x="0" y="0"/>
                  </a:moveTo>
                  <a:lnTo>
                    <a:pt x="629400" y="0"/>
                  </a:lnTo>
                  <a:lnTo>
                    <a:pt x="629400" y="0"/>
                  </a:lnTo>
                  <a:lnTo>
                    <a:pt x="9276600" y="0"/>
                  </a:lnTo>
                  <a:lnTo>
                    <a:pt x="9906000" y="0"/>
                  </a:lnTo>
                  <a:lnTo>
                    <a:pt x="9906000" y="622800"/>
                  </a:lnTo>
                  <a:lnTo>
                    <a:pt x="9906000" y="6156000"/>
                  </a:lnTo>
                  <a:lnTo>
                    <a:pt x="9906000" y="6858000"/>
                  </a:lnTo>
                  <a:lnTo>
                    <a:pt x="9276600" y="6858000"/>
                  </a:lnTo>
                  <a:lnTo>
                    <a:pt x="629400" y="6858000"/>
                  </a:lnTo>
                  <a:lnTo>
                    <a:pt x="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sz="1108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8" name="Footnote measure"/>
            <p:cNvSpPr>
              <a:spLocks noChangeArrowheads="1"/>
            </p:cNvSpPr>
            <p:nvPr/>
          </p:nvSpPr>
          <p:spPr bwMode="auto">
            <a:xfrm>
              <a:off x="629400" y="6156016"/>
              <a:ext cx="8647200" cy="378303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8">
                <a:latin typeface="+mn-lt"/>
              </a:endParaRPr>
            </a:p>
          </p:txBody>
        </p:sp>
        <p:sp>
          <p:nvSpPr>
            <p:cNvPr id="59" name="Whitespace measure"/>
            <p:cNvSpPr>
              <a:spLocks noChangeArrowheads="1"/>
            </p:cNvSpPr>
            <p:nvPr/>
          </p:nvSpPr>
          <p:spPr bwMode="auto">
            <a:xfrm>
              <a:off x="629400" y="1496705"/>
              <a:ext cx="8647200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8">
                <a:latin typeface="+mn-lt"/>
              </a:endParaRPr>
            </a:p>
          </p:txBody>
        </p:sp>
        <p:grpSp>
          <p:nvGrpSpPr>
            <p:cNvPr id="60" name="Gutter space"/>
            <p:cNvGrpSpPr/>
            <p:nvPr userDrawn="1"/>
          </p:nvGrpSpPr>
          <p:grpSpPr>
            <a:xfrm>
              <a:off x="1140950" y="623086"/>
              <a:ext cx="7624100" cy="5532930"/>
              <a:chOff x="1140950" y="623086"/>
              <a:chExt cx="7624100" cy="5532930"/>
            </a:xfrm>
          </p:grpSpPr>
          <p:sp>
            <p:nvSpPr>
              <p:cNvPr id="115" name="Gutter 11"/>
              <p:cNvSpPr>
                <a:spLocks noChangeArrowheads="1"/>
              </p:cNvSpPr>
              <p:nvPr/>
            </p:nvSpPr>
            <p:spPr bwMode="auto">
              <a:xfrm>
                <a:off x="85364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6" name="Gutter 10"/>
              <p:cNvSpPr>
                <a:spLocks noChangeArrowheads="1"/>
              </p:cNvSpPr>
              <p:nvPr/>
            </p:nvSpPr>
            <p:spPr bwMode="auto">
              <a:xfrm>
                <a:off x="77969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7" name="Gutter 9"/>
              <p:cNvSpPr>
                <a:spLocks noChangeArrowheads="1"/>
              </p:cNvSpPr>
              <p:nvPr/>
            </p:nvSpPr>
            <p:spPr bwMode="auto">
              <a:xfrm>
                <a:off x="70573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8" name="Gutter 8"/>
              <p:cNvSpPr>
                <a:spLocks noChangeArrowheads="1"/>
              </p:cNvSpPr>
              <p:nvPr/>
            </p:nvSpPr>
            <p:spPr bwMode="auto">
              <a:xfrm>
                <a:off x="63178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9" name="Gutter 7"/>
              <p:cNvSpPr>
                <a:spLocks noChangeArrowheads="1"/>
              </p:cNvSpPr>
              <p:nvPr/>
            </p:nvSpPr>
            <p:spPr bwMode="auto">
              <a:xfrm>
                <a:off x="55782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20" name="Gutter 6"/>
              <p:cNvSpPr>
                <a:spLocks noChangeArrowheads="1"/>
              </p:cNvSpPr>
              <p:nvPr/>
            </p:nvSpPr>
            <p:spPr bwMode="auto">
              <a:xfrm>
                <a:off x="48387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39" name="Gutter 5"/>
              <p:cNvSpPr>
                <a:spLocks noChangeArrowheads="1"/>
              </p:cNvSpPr>
              <p:nvPr/>
            </p:nvSpPr>
            <p:spPr bwMode="auto">
              <a:xfrm>
                <a:off x="40991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40" name="Gutter 4"/>
              <p:cNvSpPr>
                <a:spLocks noChangeArrowheads="1"/>
              </p:cNvSpPr>
              <p:nvPr/>
            </p:nvSpPr>
            <p:spPr bwMode="auto">
              <a:xfrm>
                <a:off x="33596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41" name="Gutter 3"/>
              <p:cNvSpPr>
                <a:spLocks noChangeArrowheads="1"/>
              </p:cNvSpPr>
              <p:nvPr/>
            </p:nvSpPr>
            <p:spPr bwMode="auto">
              <a:xfrm>
                <a:off x="26200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42" name="Gutter 2"/>
              <p:cNvSpPr>
                <a:spLocks noChangeArrowheads="1"/>
              </p:cNvSpPr>
              <p:nvPr/>
            </p:nvSpPr>
            <p:spPr bwMode="auto">
              <a:xfrm>
                <a:off x="18805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43" name="Gutter 1"/>
              <p:cNvSpPr>
                <a:spLocks noChangeArrowheads="1"/>
              </p:cNvSpPr>
              <p:nvPr/>
            </p:nvSpPr>
            <p:spPr bwMode="auto">
              <a:xfrm>
                <a:off x="11409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</p:grpSp>
        <p:grpSp>
          <p:nvGrpSpPr>
            <p:cNvPr id="61" name="Baselines/Anchors"/>
            <p:cNvGrpSpPr>
              <a:grpSpLocks noChangeAspect="1"/>
            </p:cNvGrpSpPr>
            <p:nvPr userDrawn="1"/>
          </p:nvGrpSpPr>
          <p:grpSpPr>
            <a:xfrm>
              <a:off x="0" y="623086"/>
              <a:ext cx="9906000" cy="5532931"/>
              <a:chOff x="0" y="623086"/>
              <a:chExt cx="9906000" cy="5532931"/>
            </a:xfrm>
          </p:grpSpPr>
          <p:sp>
            <p:nvSpPr>
              <p:cNvPr id="71" name="Line 20"/>
              <p:cNvSpPr>
                <a:spLocks noChangeShapeType="1"/>
              </p:cNvSpPr>
              <p:nvPr/>
            </p:nvSpPr>
            <p:spPr bwMode="auto">
              <a:xfrm>
                <a:off x="975" y="615601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2" name="Line 19"/>
              <p:cNvSpPr>
                <a:spLocks noChangeShapeType="1"/>
              </p:cNvSpPr>
              <p:nvPr/>
            </p:nvSpPr>
            <p:spPr bwMode="auto">
              <a:xfrm>
                <a:off x="975" y="586481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3" name="Line 18"/>
              <p:cNvSpPr>
                <a:spLocks noChangeShapeType="1"/>
              </p:cNvSpPr>
              <p:nvPr/>
            </p:nvSpPr>
            <p:spPr bwMode="auto">
              <a:xfrm>
                <a:off x="975" y="557360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4" name="Line 17"/>
              <p:cNvSpPr>
                <a:spLocks noChangeShapeType="1"/>
              </p:cNvSpPr>
              <p:nvPr/>
            </p:nvSpPr>
            <p:spPr bwMode="auto">
              <a:xfrm>
                <a:off x="975" y="528239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6" name="Line 16"/>
              <p:cNvSpPr>
                <a:spLocks noChangeShapeType="1"/>
              </p:cNvSpPr>
              <p:nvPr/>
            </p:nvSpPr>
            <p:spPr bwMode="auto">
              <a:xfrm>
                <a:off x="975" y="499119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9" name="Line 15"/>
              <p:cNvSpPr>
                <a:spLocks noChangeShapeType="1"/>
              </p:cNvSpPr>
              <p:nvPr/>
            </p:nvSpPr>
            <p:spPr bwMode="auto">
              <a:xfrm>
                <a:off x="975" y="469998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1" name="Line 14"/>
              <p:cNvSpPr>
                <a:spLocks noChangeShapeType="1"/>
              </p:cNvSpPr>
              <p:nvPr/>
            </p:nvSpPr>
            <p:spPr bwMode="auto">
              <a:xfrm>
                <a:off x="975" y="440877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975" y="411757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3" name="Line 12"/>
              <p:cNvSpPr>
                <a:spLocks noChangeShapeType="1"/>
              </p:cNvSpPr>
              <p:nvPr/>
            </p:nvSpPr>
            <p:spPr bwMode="auto">
              <a:xfrm>
                <a:off x="975" y="382636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4" name="Line 11"/>
              <p:cNvSpPr>
                <a:spLocks noChangeShapeType="1"/>
              </p:cNvSpPr>
              <p:nvPr/>
            </p:nvSpPr>
            <p:spPr bwMode="auto">
              <a:xfrm>
                <a:off x="975" y="3535156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5" name="Line 10"/>
              <p:cNvSpPr>
                <a:spLocks noChangeShapeType="1"/>
              </p:cNvSpPr>
              <p:nvPr/>
            </p:nvSpPr>
            <p:spPr bwMode="auto">
              <a:xfrm>
                <a:off x="975" y="3243949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6" name="Line 9"/>
              <p:cNvSpPr>
                <a:spLocks noChangeShapeType="1"/>
              </p:cNvSpPr>
              <p:nvPr/>
            </p:nvSpPr>
            <p:spPr bwMode="auto">
              <a:xfrm>
                <a:off x="975" y="295274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7" name="Line 8"/>
              <p:cNvSpPr>
                <a:spLocks noChangeShapeType="1"/>
              </p:cNvSpPr>
              <p:nvPr/>
            </p:nvSpPr>
            <p:spPr bwMode="auto">
              <a:xfrm>
                <a:off x="975" y="266153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8" name="Line 7"/>
              <p:cNvSpPr>
                <a:spLocks noChangeShapeType="1"/>
              </p:cNvSpPr>
              <p:nvPr/>
            </p:nvSpPr>
            <p:spPr bwMode="auto">
              <a:xfrm>
                <a:off x="975" y="237032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09" name="Line 6"/>
              <p:cNvSpPr>
                <a:spLocks noChangeShapeType="1"/>
              </p:cNvSpPr>
              <p:nvPr/>
            </p:nvSpPr>
            <p:spPr bwMode="auto">
              <a:xfrm>
                <a:off x="975" y="207912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0" name="Line 5"/>
              <p:cNvSpPr>
                <a:spLocks noChangeShapeType="1"/>
              </p:cNvSpPr>
              <p:nvPr/>
            </p:nvSpPr>
            <p:spPr bwMode="auto">
              <a:xfrm>
                <a:off x="975" y="178791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1" name="Line 4"/>
              <p:cNvSpPr>
                <a:spLocks noChangeShapeType="1"/>
              </p:cNvSpPr>
              <p:nvPr/>
            </p:nvSpPr>
            <p:spPr bwMode="auto">
              <a:xfrm>
                <a:off x="975" y="149670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2" name="Line 3"/>
              <p:cNvSpPr>
                <a:spLocks noChangeShapeType="1"/>
              </p:cNvSpPr>
              <p:nvPr/>
            </p:nvSpPr>
            <p:spPr bwMode="auto">
              <a:xfrm>
                <a:off x="975" y="120550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3" name="Line 2"/>
              <p:cNvSpPr>
                <a:spLocks noChangeShapeType="1"/>
              </p:cNvSpPr>
              <p:nvPr/>
            </p:nvSpPr>
            <p:spPr bwMode="auto">
              <a:xfrm>
                <a:off x="975" y="91429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114" name="Line 1"/>
              <p:cNvSpPr>
                <a:spLocks noChangeShapeType="1"/>
              </p:cNvSpPr>
              <p:nvPr/>
            </p:nvSpPr>
            <p:spPr bwMode="auto">
              <a:xfrm>
                <a:off x="0" y="623086"/>
                <a:ext cx="9906000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</p:grpSp>
        <p:grpSp>
          <p:nvGrpSpPr>
            <p:cNvPr id="62" name="Five column measure"/>
            <p:cNvGrpSpPr/>
            <p:nvPr userDrawn="1"/>
          </p:nvGrpSpPr>
          <p:grpSpPr>
            <a:xfrm>
              <a:off x="629400" y="5977077"/>
              <a:ext cx="8647200" cy="66674"/>
              <a:chOff x="629400" y="5977077"/>
              <a:chExt cx="8647200" cy="66674"/>
            </a:xfrm>
          </p:grpSpPr>
          <p:sp>
            <p:nvSpPr>
              <p:cNvPr id="65" name="Column 5"/>
              <p:cNvSpPr>
                <a:spLocks/>
              </p:cNvSpPr>
              <p:nvPr/>
            </p:nvSpPr>
            <p:spPr bwMode="auto">
              <a:xfrm>
                <a:off x="77466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66" name="Column 4"/>
              <p:cNvSpPr>
                <a:spLocks/>
              </p:cNvSpPr>
              <p:nvPr/>
            </p:nvSpPr>
            <p:spPr bwMode="auto">
              <a:xfrm>
                <a:off x="59673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67" name="Column 3"/>
              <p:cNvSpPr>
                <a:spLocks/>
              </p:cNvSpPr>
              <p:nvPr/>
            </p:nvSpPr>
            <p:spPr bwMode="auto">
              <a:xfrm>
                <a:off x="4188000" y="5977077"/>
                <a:ext cx="1530000" cy="66674"/>
              </a:xfrm>
              <a:custGeom>
                <a:avLst/>
                <a:gdLst>
                  <a:gd name="T0" fmla="*/ 0 w 1102"/>
                  <a:gd name="T1" fmla="*/ 0 h 42"/>
                  <a:gd name="T2" fmla="*/ 0 w 1102"/>
                  <a:gd name="T3" fmla="*/ 42 h 42"/>
                  <a:gd name="T4" fmla="*/ 1102 w 1102"/>
                  <a:gd name="T5" fmla="*/ 42 h 42"/>
                  <a:gd name="T6" fmla="*/ 1102 w 1102"/>
                  <a:gd name="T7" fmla="*/ 0 h 42"/>
                  <a:gd name="T8" fmla="*/ 0 w 1102"/>
                  <a:gd name="T9" fmla="*/ 0 h 42"/>
                  <a:gd name="T10" fmla="*/ 0 w 110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2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2" y="42"/>
                    </a:lnTo>
                    <a:lnTo>
                      <a:pt x="110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68" name="Column 2"/>
              <p:cNvSpPr>
                <a:spLocks/>
              </p:cNvSpPr>
              <p:nvPr/>
            </p:nvSpPr>
            <p:spPr bwMode="auto">
              <a:xfrm>
                <a:off x="24087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1103 w 1103"/>
                  <a:gd name="T3" fmla="*/ 0 h 42"/>
                  <a:gd name="T4" fmla="*/ 1103 w 1103"/>
                  <a:gd name="T5" fmla="*/ 42 h 42"/>
                  <a:gd name="T6" fmla="*/ 0 w 1103"/>
                  <a:gd name="T7" fmla="*/ 42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1103" y="0"/>
                    </a:lnTo>
                    <a:lnTo>
                      <a:pt x="1103" y="42"/>
                    </a:lnTo>
                    <a:lnTo>
                      <a:pt x="0" y="4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0" name="Column 1"/>
              <p:cNvSpPr>
                <a:spLocks/>
              </p:cNvSpPr>
              <p:nvPr/>
            </p:nvSpPr>
            <p:spPr bwMode="auto">
              <a:xfrm>
                <a:off x="6294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0 w 1103"/>
                  <a:gd name="T3" fmla="*/ 42 h 42"/>
                  <a:gd name="T4" fmla="*/ 1103 w 1103"/>
                  <a:gd name="T5" fmla="*/ 42 h 42"/>
                  <a:gd name="T6" fmla="*/ 1103 w 1103"/>
                  <a:gd name="T7" fmla="*/ 0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3" y="42"/>
                    </a:lnTo>
                    <a:lnTo>
                      <a:pt x="110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</p:grpSp>
        <p:sp>
          <p:nvSpPr>
            <p:cNvPr id="63" name="Live space"/>
            <p:cNvSpPr>
              <a:spLocks/>
            </p:cNvSpPr>
            <p:nvPr userDrawn="1"/>
          </p:nvSpPr>
          <p:spPr>
            <a:xfrm>
              <a:off x="629400" y="2079120"/>
              <a:ext cx="8647200" cy="4078877"/>
            </a:xfrm>
            <a:prstGeom prst="rect">
              <a:avLst/>
            </a:pr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923"/>
                </a:spcAft>
              </a:pPr>
              <a:endParaRPr lang="en-US" sz="1108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Footnote example"/>
            <p:cNvSpPr txBox="1">
              <a:spLocks noChangeAspect="1"/>
            </p:cNvSpPr>
            <p:nvPr userDrawn="1"/>
          </p:nvSpPr>
          <p:spPr>
            <a:xfrm>
              <a:off x="629398" y="6134619"/>
              <a:ext cx="7283401" cy="426079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IN" sz="923">
                  <a:solidFill>
                    <a:srgbClr val="A6A6A6"/>
                  </a:solidFill>
                  <a:latin typeface="+mn-lt"/>
                </a:rPr>
                <a:t>1. </a:t>
              </a:r>
              <a:r>
                <a:rPr lang="en-IN" sz="923" err="1">
                  <a:solidFill>
                    <a:srgbClr val="A6A6A6"/>
                  </a:solidFill>
                  <a:latin typeface="+mn-lt"/>
                </a:rPr>
                <a:t>xxxx</a:t>
              </a:r>
              <a:r>
                <a:rPr lang="en-IN" sz="923">
                  <a:solidFill>
                    <a:srgbClr val="A6A6A6"/>
                  </a:solidFill>
                  <a:latin typeface="+mn-lt"/>
                </a:rPr>
                <a:t>  2. </a:t>
              </a:r>
              <a:r>
                <a:rPr lang="en-IN" sz="923" err="1">
                  <a:solidFill>
                    <a:srgbClr val="A6A6A6"/>
                  </a:solidFill>
                  <a:latin typeface="+mn-lt"/>
                </a:rPr>
                <a:t>xxxx</a:t>
              </a:r>
              <a:r>
                <a:rPr lang="en-IN" sz="923">
                  <a:solidFill>
                    <a:srgbClr val="A6A6A6"/>
                  </a:solidFill>
                  <a:latin typeface="+mn-lt"/>
                </a:rPr>
                <a:t>  3. List footnotes in numerical order. Footnote numbers are not bracketed. Use 10pt font</a:t>
              </a:r>
            </a:p>
            <a:p>
              <a:r>
                <a:rPr lang="en-IN" sz="923">
                  <a:solidFill>
                    <a:srgbClr val="A6A6A6"/>
                  </a:solidFill>
                  <a:latin typeface="+mn-lt"/>
                </a:rPr>
                <a:t>Note: Do not put a period at the end of the note or the source</a:t>
              </a:r>
            </a:p>
            <a:p>
              <a:r>
                <a:rPr lang="en-IN" sz="923">
                  <a:solidFill>
                    <a:srgbClr val="A6A6A6"/>
                  </a:solidFill>
                  <a:latin typeface="+mn-lt"/>
                </a:rPr>
                <a:t>Source: Include a source for every chart that you use. Separate sources with a semicolon; BCG-related sources go at the end</a:t>
              </a:r>
              <a:endParaRPr kumimoji="0" lang="en-US" sz="923" b="0" i="0" u="none" strike="noStrike" kern="1200" cap="none" spc="0" normalizeH="0" baseline="0" noProof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Trebuchet MS" panose="020B0603020202020204" pitchFamily="34" charset="0"/>
              </a:endParaRPr>
            </a:p>
          </p:txBody>
        </p:sp>
      </p:grpSp>
      <p:sp>
        <p:nvSpPr>
          <p:cNvPr id="57" name="Date Placeholder 1"/>
          <p:cNvSpPr>
            <a:spLocks noGrp="1"/>
          </p:cNvSpPr>
          <p:nvPr userDrawn="1">
            <p:ph type="dt" sz="half" idx="10"/>
          </p:nvPr>
        </p:nvSpPr>
        <p:spPr>
          <a:xfrm>
            <a:off x="7304122" y="6416897"/>
            <a:ext cx="953724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9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246485"/>
            <a:ext cx="1746738" cy="100503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22031" y="1905000"/>
            <a:ext cx="6518031" cy="1472184"/>
          </a:xfrm>
        </p:spPr>
        <p:txBody>
          <a:bodyPr lIns="91440" tIns="45720" rIns="91440" bIns="45720" anchor="t" anchorCtr="0">
            <a:noAutofit/>
          </a:bodyPr>
          <a:lstStyle>
            <a:lvl1pPr algn="l">
              <a:buNone/>
              <a:defRPr sz="2954" b="1" baseline="0">
                <a:solidFill>
                  <a:srgbClr val="002F6D"/>
                </a:solidFill>
              </a:defRPr>
            </a:lvl1pPr>
            <a:lvl2pPr>
              <a:defRPr sz="2954" baseline="0"/>
            </a:lvl2pPr>
            <a:lvl3pPr>
              <a:defRPr sz="2954" baseline="0"/>
            </a:lvl3pPr>
            <a:lvl4pPr>
              <a:defRPr sz="2954" baseline="0"/>
            </a:lvl4pPr>
            <a:lvl5pPr>
              <a:defRPr sz="2954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2031" y="3454400"/>
            <a:ext cx="6518031" cy="1346200"/>
          </a:xfrm>
        </p:spPr>
        <p:txBody>
          <a:bodyPr lIns="91440" tIns="45720" rIns="91440" bIns="45720" anchor="t" anchorCtr="0"/>
          <a:lstStyle>
            <a:lvl1pPr algn="l">
              <a:buNone/>
              <a:defRPr baseline="0">
                <a:solidFill>
                  <a:srgbClr val="898EA7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18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645020"/>
            <a:ext cx="9144000" cy="1212980"/>
          </a:xfrm>
          <a:prstGeom prst="rect">
            <a:avLst/>
          </a:prstGeom>
          <a:solidFill>
            <a:srgbClr val="002F6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62" noProof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22031" y="6045200"/>
            <a:ext cx="2743200" cy="317500"/>
          </a:xfrm>
        </p:spPr>
        <p:txBody>
          <a:bodyPr lIns="91440" tIns="45720" rIns="91440" bIns="45720" anchor="t" anchorCtr="0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28" name="Picture 27" descr="Department for Business, Energy and Industrial Strategy crest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6" y="5874846"/>
            <a:ext cx="1309287" cy="75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1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3552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81538" y="622801"/>
            <a:ext cx="7982031" cy="306751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4" name="TextBox 63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04408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nelGray"/>
          <p:cNvSpPr/>
          <p:nvPr userDrawn="1"/>
        </p:nvSpPr>
        <p:spPr bwMode="white">
          <a:xfrm>
            <a:off x="1" y="-1309"/>
            <a:ext cx="3552369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581539" y="2158989"/>
            <a:ext cx="2730092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77">
                <a:solidFill>
                  <a:schemeClr val="tx2"/>
                </a:solidFill>
                <a:latin typeface="+mn-lt"/>
                <a:sym typeface="Trebuchet MS" panose="020B0603020202020204" pitchFamily="34" charset="0"/>
              </a:defRPr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en-US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581539" y="1227050"/>
            <a:ext cx="2730092" cy="664797"/>
          </a:xfrm>
        </p:spPr>
        <p:txBody>
          <a:bodyPr anchor="t">
            <a:noAutofit/>
          </a:bodyPr>
          <a:lstStyle>
            <a:lvl1pPr>
              <a:defRPr sz="221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6" name="TextBox 65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4586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817477" y="2668041"/>
            <a:ext cx="7510154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844083" rtl="0" eaLnBrk="1" fontAlgn="auto" latinLnBrk="0" hangingPunct="1">
              <a:lnSpc>
                <a:spcPts val="5539"/>
              </a:lnSpc>
              <a:spcBef>
                <a:spcPts val="0"/>
              </a:spcBef>
              <a:spcAft>
                <a:spcPts val="0"/>
              </a:spcAft>
              <a:defRPr lang="en-US" sz="4062" kern="1200" baseline="0" dirty="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section title</a:t>
            </a:r>
          </a:p>
        </p:txBody>
      </p:sp>
      <p:sp>
        <p:nvSpPr>
          <p:cNvPr id="11" name="Square"/>
          <p:cNvSpPr>
            <a:spLocks noChangeAspect="1"/>
          </p:cNvSpPr>
          <p:nvPr userDrawn="1"/>
        </p:nvSpPr>
        <p:spPr bwMode="white">
          <a:xfrm>
            <a:off x="817477" y="1457803"/>
            <a:ext cx="846209" cy="91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6" name="TextBox 65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73764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581538" y="3826800"/>
            <a:ext cx="7982031" cy="2041200"/>
          </a:xfrm>
        </p:spPr>
        <p:txBody>
          <a:bodyPr anchor="t">
            <a:noAutofit/>
          </a:bodyPr>
          <a:lstStyle>
            <a:lvl1pPr>
              <a:defRPr sz="4062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section title</a:t>
            </a:r>
          </a:p>
        </p:txBody>
      </p:sp>
      <p:cxnSp>
        <p:nvCxnSpPr>
          <p:cNvPr id="10" name="Line"/>
          <p:cNvCxnSpPr/>
          <p:nvPr userDrawn="1"/>
        </p:nvCxnSpPr>
        <p:spPr bwMode="white">
          <a:xfrm>
            <a:off x="581539" y="3682800"/>
            <a:ext cx="8563569" cy="0"/>
          </a:xfrm>
          <a:prstGeom prst="line">
            <a:avLst/>
          </a:prstGeom>
          <a:ln w="19050" cmpd="sng">
            <a:solidFill>
              <a:schemeClr val="tx2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3" name="TextBox 62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51946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3088662" y="0"/>
            <a:ext cx="385477" cy="6858000"/>
          </a:xfrm>
          <a:prstGeom prst="rect">
            <a:avLst/>
          </a:prstGeom>
        </p:spPr>
      </p:pic>
      <p:sp>
        <p:nvSpPr>
          <p:cNvPr id="65" name="PanelGray"/>
          <p:cNvSpPr/>
          <p:nvPr userDrawn="1"/>
        </p:nvSpPr>
        <p:spPr bwMode="white">
          <a:xfrm>
            <a:off x="1" y="0"/>
            <a:ext cx="309954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581538" y="2681103"/>
            <a:ext cx="2282954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21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49319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5358992" y="0"/>
            <a:ext cx="385477" cy="6858000"/>
          </a:xfrm>
          <a:prstGeom prst="rect">
            <a:avLst/>
          </a:prstGeom>
        </p:spPr>
      </p:pic>
      <p:sp>
        <p:nvSpPr>
          <p:cNvPr id="64" name="PanelWhite"/>
          <p:cNvSpPr/>
          <p:nvPr userDrawn="1"/>
        </p:nvSpPr>
        <p:spPr bwMode="white">
          <a:xfrm>
            <a:off x="1" y="0"/>
            <a:ext cx="53646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9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622801"/>
            <a:ext cx="4563113" cy="30675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89264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6720484" y="0"/>
            <a:ext cx="385477" cy="6858000"/>
          </a:xfrm>
          <a:prstGeom prst="rect">
            <a:avLst/>
          </a:prstGeom>
        </p:spPr>
      </p:pic>
      <p:sp>
        <p:nvSpPr>
          <p:cNvPr id="63" name="PanelWhite"/>
          <p:cNvSpPr/>
          <p:nvPr userDrawn="1"/>
        </p:nvSpPr>
        <p:spPr bwMode="white">
          <a:xfrm>
            <a:off x="0" y="0"/>
            <a:ext cx="672616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 userDrawn="1">
            <p:ph type="dt" sz="half" idx="10"/>
          </p:nvPr>
        </p:nvSpPr>
        <p:spPr>
          <a:xfrm>
            <a:off x="7304123" y="6416897"/>
            <a:ext cx="953723" cy="14202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81539" y="622801"/>
            <a:ext cx="5932266" cy="30675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69784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2716391" y="0"/>
            <a:ext cx="384878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 bwMode="white">
          <a:xfrm>
            <a:off x="3102278" y="-1309"/>
            <a:ext cx="6041722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8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581538" y="2681103"/>
            <a:ext cx="2282954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215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89767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4194424" y="0"/>
            <a:ext cx="385477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4571446" y="0"/>
            <a:ext cx="4572554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662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738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581539" y="1785600"/>
            <a:ext cx="3203446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2954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2" name="TextBox 71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407966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452714" y="0"/>
            <a:ext cx="384878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 bwMode="gray">
          <a:xfrm>
            <a:off x="5830892" y="0"/>
            <a:ext cx="3313108" cy="6858000"/>
          </a:xfrm>
          <a:custGeom>
            <a:avLst/>
            <a:gdLst>
              <a:gd name="connsiteX0" fmla="*/ 0 w 3584692"/>
              <a:gd name="connsiteY0" fmla="*/ 0 h 6858000"/>
              <a:gd name="connsiteX1" fmla="*/ 3584692 w 3584692"/>
              <a:gd name="connsiteY1" fmla="*/ 0 h 6858000"/>
              <a:gd name="connsiteX2" fmla="*/ 3584692 w 3584692"/>
              <a:gd name="connsiteY2" fmla="*/ 6858000 h 6858000"/>
              <a:gd name="connsiteX3" fmla="*/ 0 w 35846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4692" h="6858000">
                <a:moveTo>
                  <a:pt x="0" y="0"/>
                </a:moveTo>
                <a:lnTo>
                  <a:pt x="3584692" y="0"/>
                </a:lnTo>
                <a:lnTo>
                  <a:pt x="35846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6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5832000" y="0"/>
            <a:ext cx="3312000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62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icon below to insert an image or remove this placeholder to use the whitespace in another way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738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581538" y="1785600"/>
            <a:ext cx="4565908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954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2" name="TextBox 71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23798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1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463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ArrowPanelWhite"/>
          <p:cNvSpPr/>
          <p:nvPr userDrawn="1"/>
        </p:nvSpPr>
        <p:spPr bwMode="ltGray">
          <a:xfrm>
            <a:off x="0" y="0"/>
            <a:ext cx="3099185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8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581539" y="2771846"/>
            <a:ext cx="1831015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215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6548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rrowPanelWhite"/>
          <p:cNvSpPr/>
          <p:nvPr userDrawn="1"/>
        </p:nvSpPr>
        <p:spPr bwMode="ltGray">
          <a:xfrm>
            <a:off x="0" y="0"/>
            <a:ext cx="3099185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581539" y="2771846"/>
            <a:ext cx="1831015" cy="1314311"/>
          </a:xfrm>
        </p:spPr>
        <p:txBody>
          <a:bodyPr anchor="ctr" anchorCtr="0">
            <a:noAutofit/>
          </a:bodyPr>
          <a:lstStyle>
            <a:lvl1pPr>
              <a:defRPr sz="2585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1301049" y="3402829"/>
            <a:ext cx="2487384" cy="346174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6013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942" y="3395663"/>
            <a:ext cx="119868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ArrowPanelWhite"/>
          <p:cNvSpPr>
            <a:spLocks noChangeArrowheads="1"/>
          </p:cNvSpPr>
          <p:nvPr userDrawn="1"/>
        </p:nvSpPr>
        <p:spPr bwMode="auto">
          <a:xfrm>
            <a:off x="-1" y="0"/>
            <a:ext cx="4118269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738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1785600"/>
            <a:ext cx="2967508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954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4248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rrowPanelWhite"/>
          <p:cNvSpPr>
            <a:spLocks noChangeArrowheads="1"/>
          </p:cNvSpPr>
          <p:nvPr userDrawn="1"/>
        </p:nvSpPr>
        <p:spPr bwMode="auto">
          <a:xfrm>
            <a:off x="-1" y="0"/>
            <a:ext cx="4118269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1785600"/>
            <a:ext cx="2967508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954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2385805" y="3416300"/>
            <a:ext cx="2487384" cy="34417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40740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397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rrowPanelWhite"/>
          <p:cNvSpPr/>
          <p:nvPr userDrawn="1"/>
        </p:nvSpPr>
        <p:spPr bwMode="white">
          <a:xfrm>
            <a:off x="2" y="0"/>
            <a:ext cx="4819432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81539" y="622801"/>
            <a:ext cx="3412754" cy="30675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0321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rrowPanelWhite"/>
          <p:cNvSpPr/>
          <p:nvPr userDrawn="1"/>
        </p:nvSpPr>
        <p:spPr bwMode="white">
          <a:xfrm>
            <a:off x="2" y="0"/>
            <a:ext cx="4819432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81539" y="622801"/>
            <a:ext cx="3412754" cy="3067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3033319" y="3407804"/>
            <a:ext cx="2487384" cy="345655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49146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25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rrowPanelWhite"/>
          <p:cNvSpPr/>
          <p:nvPr userDrawn="1"/>
        </p:nvSpPr>
        <p:spPr bwMode="white">
          <a:xfrm>
            <a:off x="0" y="0"/>
            <a:ext cx="6279092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539" y="622801"/>
            <a:ext cx="4567614" cy="30675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424959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rrowPanelWhite"/>
          <p:cNvSpPr/>
          <p:nvPr userDrawn="1"/>
        </p:nvSpPr>
        <p:spPr bwMode="white">
          <a:xfrm>
            <a:off x="0" y="0"/>
            <a:ext cx="6279092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923"/>
              </a:spcAft>
            </a:pPr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539" y="622801"/>
            <a:ext cx="4567614" cy="3067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505250" y="3407804"/>
            <a:ext cx="2487384" cy="345655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75065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3826333"/>
            <a:ext cx="7982031" cy="1606550"/>
          </a:xfrm>
        </p:spPr>
        <p:txBody>
          <a:bodyPr anchor="b">
            <a:noAutofit/>
          </a:bodyPr>
          <a:lstStyle>
            <a:lvl1pPr marL="0" algn="l" defTabSz="844083" rtl="0" eaLnBrk="1" fontAlgn="auto" latinLnBrk="0" hangingPunct="1">
              <a:lnSpc>
                <a:spcPts val="5539"/>
              </a:lnSpc>
              <a:spcBef>
                <a:spcPts val="0"/>
              </a:spcBef>
              <a:spcAft>
                <a:spcPts val="0"/>
              </a:spcAft>
              <a:defRPr lang="en-US" sz="4062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6" name="TextBox 65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989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3826333"/>
            <a:ext cx="7982031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844083" rtl="0" eaLnBrk="1" fontAlgn="auto" latinLnBrk="0" hangingPunct="1">
              <a:lnSpc>
                <a:spcPts val="5539"/>
              </a:lnSpc>
              <a:spcBef>
                <a:spcPts val="0"/>
              </a:spcBef>
              <a:spcAft>
                <a:spcPts val="0"/>
              </a:spcAft>
              <a:defRPr lang="en-US" sz="4062" kern="1200" baseline="0" dirty="0">
                <a:solidFill>
                  <a:schemeClr val="accent4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big statement text</a:t>
            </a:r>
          </a:p>
        </p:txBody>
      </p:sp>
      <p:sp>
        <p:nvSpPr>
          <p:cNvPr id="6" name="Square"/>
          <p:cNvSpPr>
            <a:spLocks noChangeAspect="1"/>
          </p:cNvSpPr>
          <p:nvPr userDrawn="1"/>
        </p:nvSpPr>
        <p:spPr bwMode="white">
          <a:xfrm>
            <a:off x="581539" y="622800"/>
            <a:ext cx="847123" cy="9180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5" name="TextBox 64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96919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0744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Quote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dow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633" b="23083"/>
          <a:stretch/>
        </p:blipFill>
        <p:spPr>
          <a:xfrm rot="16200000" flipH="1">
            <a:off x="5157008" y="1566641"/>
            <a:ext cx="769257" cy="7204727"/>
          </a:xfrm>
          <a:prstGeom prst="rect">
            <a:avLst/>
          </a:prstGeom>
        </p:spPr>
      </p:pic>
      <p:sp>
        <p:nvSpPr>
          <p:cNvPr id="6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Bubble"/>
          <p:cNvGrpSpPr/>
          <p:nvPr userDrawn="1"/>
        </p:nvGrpSpPr>
        <p:grpSpPr>
          <a:xfrm>
            <a:off x="1" y="1"/>
            <a:ext cx="9143998" cy="5859885"/>
            <a:chOff x="1" y="0"/>
            <a:chExt cx="9905998" cy="5859885"/>
          </a:xfrm>
        </p:grpSpPr>
        <p:sp>
          <p:nvSpPr>
            <p:cNvPr id="10" name="Rectangle 9"/>
            <p:cNvSpPr/>
            <p:nvPr userDrawn="1"/>
          </p:nvSpPr>
          <p:spPr>
            <a:xfrm>
              <a:off x="1" y="0"/>
              <a:ext cx="9905998" cy="4989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1662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Right Triangle 10"/>
            <p:cNvSpPr/>
            <p:nvPr userDrawn="1"/>
          </p:nvSpPr>
          <p:spPr>
            <a:xfrm rot="5400000">
              <a:off x="2109600" y="4820336"/>
              <a:ext cx="1039549" cy="1039549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1662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7" name="TextBox 66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53622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"/>
          <p:cNvSpPr txBox="1"/>
          <p:nvPr/>
        </p:nvSpPr>
        <p:spPr bwMode="white">
          <a:xfrm>
            <a:off x="8264493" y="6416262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538" y="622801"/>
            <a:ext cx="7982031" cy="30675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3" name="TextBox 62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40421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463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ArrowPanelWhite"/>
          <p:cNvSpPr/>
          <p:nvPr userDrawn="1"/>
        </p:nvSpPr>
        <p:spPr bwMode="ltGray">
          <a:xfrm>
            <a:off x="0" y="0"/>
            <a:ext cx="3099185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9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71086" y="2789402"/>
            <a:ext cx="2053662" cy="12791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646"/>
              </a:spcAft>
              <a:buFontTx/>
              <a:buNone/>
            </a:pPr>
            <a:r>
              <a:rPr lang="en-US" sz="4062">
                <a:solidFill>
                  <a:schemeClr val="tx2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70" name="TextBox 69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8407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04123" y="6416897"/>
            <a:ext cx="953723" cy="14202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4" name="TextBox 63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09500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378236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59" name="TextBox 5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67192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246485"/>
            <a:ext cx="1746738" cy="100503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22031" y="1905000"/>
            <a:ext cx="6518031" cy="1472184"/>
          </a:xfrm>
        </p:spPr>
        <p:txBody>
          <a:bodyPr lIns="91440" tIns="45720" rIns="91440" bIns="45720" anchor="t" anchorCtr="0">
            <a:noAutofit/>
          </a:bodyPr>
          <a:lstStyle>
            <a:lvl1pPr algn="l">
              <a:buNone/>
              <a:defRPr sz="6646" b="1" baseline="0">
                <a:solidFill>
                  <a:srgbClr val="002F6D"/>
                </a:solidFill>
              </a:defRPr>
            </a:lvl1pPr>
            <a:lvl2pPr>
              <a:defRPr sz="2954" baseline="0"/>
            </a:lvl2pPr>
            <a:lvl3pPr>
              <a:defRPr sz="2954" baseline="0"/>
            </a:lvl3pPr>
            <a:lvl4pPr>
              <a:defRPr sz="2954" baseline="0"/>
            </a:lvl4pPr>
            <a:lvl5pPr>
              <a:defRPr sz="2954" baseline="0"/>
            </a:lvl5pPr>
          </a:lstStyle>
          <a:p>
            <a:pPr lvl="0"/>
            <a:r>
              <a:rPr lang="en-US"/>
              <a:t>Thank you</a:t>
            </a:r>
          </a:p>
        </p:txBody>
      </p:sp>
      <p:sp>
        <p:nvSpPr>
          <p:cNvPr id="17" name="Rectangle 13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5645020"/>
            <a:ext cx="9144000" cy="1212980"/>
          </a:xfrm>
          <a:prstGeom prst="rect">
            <a:avLst/>
          </a:prstGeom>
          <a:solidFill>
            <a:srgbClr val="002F6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62" noProof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22031" y="6045200"/>
            <a:ext cx="2743200" cy="317500"/>
          </a:xfrm>
        </p:spPr>
        <p:txBody>
          <a:bodyPr lIns="91440" tIns="45720" rIns="91440" bIns="45720" anchor="t" anchorCtr="0"/>
          <a:lstStyle>
            <a:lvl1pPr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19" name="Picture 18" descr="Department for Business, Energy and Industrial Strategy crest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6" y="5874846"/>
            <a:ext cx="1309287" cy="753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0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A4Grid"/>
          <p:cNvGrpSpPr/>
          <p:nvPr userDrawn="1"/>
        </p:nvGrpSpPr>
        <p:grpSpPr>
          <a:xfrm>
            <a:off x="0" y="0"/>
            <a:ext cx="9144000" cy="6858000"/>
            <a:chOff x="0" y="0"/>
            <a:chExt cx="9906000" cy="6858000"/>
          </a:xfrm>
        </p:grpSpPr>
        <p:sp>
          <p:nvSpPr>
            <p:cNvPr id="53" name="Slide edges"/>
            <p:cNvSpPr>
              <a:spLocks noChangeAspect="1"/>
            </p:cNvSpPr>
            <p:nvPr/>
          </p:nvSpPr>
          <p:spPr bwMode="auto">
            <a:xfrm>
              <a:off x="0" y="0"/>
              <a:ext cx="9905999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108" b="0" i="0" u="none" strike="noStrike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54" name="No-fly zone"/>
            <p:cNvSpPr/>
            <p:nvPr userDrawn="1"/>
          </p:nvSpPr>
          <p:spPr>
            <a:xfrm>
              <a:off x="0" y="0"/>
              <a:ext cx="9906000" cy="6858000"/>
            </a:xfrm>
            <a:custGeom>
              <a:avLst/>
              <a:gdLst>
                <a:gd name="connsiteX0" fmla="*/ 629400 w 9906000"/>
                <a:gd name="connsiteY0" fmla="*/ 622800 h 6858000"/>
                <a:gd name="connsiteX1" fmla="*/ 629400 w 9906000"/>
                <a:gd name="connsiteY1" fmla="*/ 6156000 h 6858000"/>
                <a:gd name="connsiteX2" fmla="*/ 9276600 w 9906000"/>
                <a:gd name="connsiteY2" fmla="*/ 6156000 h 6858000"/>
                <a:gd name="connsiteX3" fmla="*/ 9276600 w 9906000"/>
                <a:gd name="connsiteY3" fmla="*/ 622800 h 6858000"/>
                <a:gd name="connsiteX4" fmla="*/ 0 w 9906000"/>
                <a:gd name="connsiteY4" fmla="*/ 0 h 6858000"/>
                <a:gd name="connsiteX5" fmla="*/ 629400 w 9906000"/>
                <a:gd name="connsiteY5" fmla="*/ 0 h 6858000"/>
                <a:gd name="connsiteX6" fmla="*/ 629400 w 9906000"/>
                <a:gd name="connsiteY6" fmla="*/ 0 h 6858000"/>
                <a:gd name="connsiteX7" fmla="*/ 9276600 w 9906000"/>
                <a:gd name="connsiteY7" fmla="*/ 0 h 6858000"/>
                <a:gd name="connsiteX8" fmla="*/ 9906000 w 9906000"/>
                <a:gd name="connsiteY8" fmla="*/ 0 h 6858000"/>
                <a:gd name="connsiteX9" fmla="*/ 9906000 w 9906000"/>
                <a:gd name="connsiteY9" fmla="*/ 622800 h 6858000"/>
                <a:gd name="connsiteX10" fmla="*/ 9906000 w 9906000"/>
                <a:gd name="connsiteY10" fmla="*/ 6156000 h 6858000"/>
                <a:gd name="connsiteX11" fmla="*/ 9906000 w 9906000"/>
                <a:gd name="connsiteY11" fmla="*/ 6858000 h 6858000"/>
                <a:gd name="connsiteX12" fmla="*/ 9276600 w 9906000"/>
                <a:gd name="connsiteY12" fmla="*/ 6858000 h 6858000"/>
                <a:gd name="connsiteX13" fmla="*/ 629400 w 9906000"/>
                <a:gd name="connsiteY13" fmla="*/ 6858000 h 6858000"/>
                <a:gd name="connsiteX14" fmla="*/ 0 w 9906000"/>
                <a:gd name="connsiteY14" fmla="*/ 6858000 h 6858000"/>
                <a:gd name="connsiteX15" fmla="*/ 0 w 9906000"/>
                <a:gd name="connsiteY1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06000" h="6858000">
                  <a:moveTo>
                    <a:pt x="629400" y="622800"/>
                  </a:moveTo>
                  <a:lnTo>
                    <a:pt x="629400" y="6156000"/>
                  </a:lnTo>
                  <a:lnTo>
                    <a:pt x="9276600" y="6156000"/>
                  </a:lnTo>
                  <a:lnTo>
                    <a:pt x="9276600" y="622800"/>
                  </a:lnTo>
                  <a:close/>
                  <a:moveTo>
                    <a:pt x="0" y="0"/>
                  </a:moveTo>
                  <a:lnTo>
                    <a:pt x="629400" y="0"/>
                  </a:lnTo>
                  <a:lnTo>
                    <a:pt x="629400" y="0"/>
                  </a:lnTo>
                  <a:lnTo>
                    <a:pt x="9276600" y="0"/>
                  </a:lnTo>
                  <a:lnTo>
                    <a:pt x="9906000" y="0"/>
                  </a:lnTo>
                  <a:lnTo>
                    <a:pt x="9906000" y="622800"/>
                  </a:lnTo>
                  <a:lnTo>
                    <a:pt x="9906000" y="6156000"/>
                  </a:lnTo>
                  <a:lnTo>
                    <a:pt x="9906000" y="6858000"/>
                  </a:lnTo>
                  <a:lnTo>
                    <a:pt x="9276600" y="6858000"/>
                  </a:lnTo>
                  <a:lnTo>
                    <a:pt x="629400" y="6858000"/>
                  </a:lnTo>
                  <a:lnTo>
                    <a:pt x="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 sz="1108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7" name="Footnote measure"/>
            <p:cNvSpPr>
              <a:spLocks noChangeArrowheads="1"/>
            </p:cNvSpPr>
            <p:nvPr/>
          </p:nvSpPr>
          <p:spPr bwMode="auto">
            <a:xfrm>
              <a:off x="629400" y="6156016"/>
              <a:ext cx="8647200" cy="378303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8">
                <a:latin typeface="+mn-lt"/>
              </a:endParaRPr>
            </a:p>
          </p:txBody>
        </p:sp>
        <p:sp>
          <p:nvSpPr>
            <p:cNvPr id="58" name="Whitespace measure"/>
            <p:cNvSpPr>
              <a:spLocks noChangeArrowheads="1"/>
            </p:cNvSpPr>
            <p:nvPr/>
          </p:nvSpPr>
          <p:spPr bwMode="auto">
            <a:xfrm>
              <a:off x="629400" y="1496705"/>
              <a:ext cx="8647200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8">
                <a:latin typeface="+mn-lt"/>
              </a:endParaRPr>
            </a:p>
          </p:txBody>
        </p:sp>
        <p:grpSp>
          <p:nvGrpSpPr>
            <p:cNvPr id="59" name="Gutter space"/>
            <p:cNvGrpSpPr/>
            <p:nvPr userDrawn="1"/>
          </p:nvGrpSpPr>
          <p:grpSpPr>
            <a:xfrm>
              <a:off x="1140950" y="623086"/>
              <a:ext cx="7624100" cy="5532930"/>
              <a:chOff x="1140950" y="623086"/>
              <a:chExt cx="7624100" cy="5532930"/>
            </a:xfrm>
          </p:grpSpPr>
          <p:sp>
            <p:nvSpPr>
              <p:cNvPr id="89" name="Gutter 11"/>
              <p:cNvSpPr>
                <a:spLocks noChangeArrowheads="1"/>
              </p:cNvSpPr>
              <p:nvPr/>
            </p:nvSpPr>
            <p:spPr bwMode="auto">
              <a:xfrm>
                <a:off x="85364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0" name="Gutter 10"/>
              <p:cNvSpPr>
                <a:spLocks noChangeArrowheads="1"/>
              </p:cNvSpPr>
              <p:nvPr/>
            </p:nvSpPr>
            <p:spPr bwMode="auto">
              <a:xfrm>
                <a:off x="77969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1" name="Gutter 9"/>
              <p:cNvSpPr>
                <a:spLocks noChangeArrowheads="1"/>
              </p:cNvSpPr>
              <p:nvPr/>
            </p:nvSpPr>
            <p:spPr bwMode="auto">
              <a:xfrm>
                <a:off x="70573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2" name="Gutter 8"/>
              <p:cNvSpPr>
                <a:spLocks noChangeArrowheads="1"/>
              </p:cNvSpPr>
              <p:nvPr/>
            </p:nvSpPr>
            <p:spPr bwMode="auto">
              <a:xfrm>
                <a:off x="63178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3" name="Gutter 7"/>
              <p:cNvSpPr>
                <a:spLocks noChangeArrowheads="1"/>
              </p:cNvSpPr>
              <p:nvPr/>
            </p:nvSpPr>
            <p:spPr bwMode="auto">
              <a:xfrm>
                <a:off x="55782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4" name="Gutter 6"/>
              <p:cNvSpPr>
                <a:spLocks noChangeArrowheads="1"/>
              </p:cNvSpPr>
              <p:nvPr/>
            </p:nvSpPr>
            <p:spPr bwMode="auto">
              <a:xfrm>
                <a:off x="48387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5" name="Gutter 5"/>
              <p:cNvSpPr>
                <a:spLocks noChangeArrowheads="1"/>
              </p:cNvSpPr>
              <p:nvPr/>
            </p:nvSpPr>
            <p:spPr bwMode="auto">
              <a:xfrm>
                <a:off x="40991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6" name="Gutter 4"/>
              <p:cNvSpPr>
                <a:spLocks noChangeArrowheads="1"/>
              </p:cNvSpPr>
              <p:nvPr/>
            </p:nvSpPr>
            <p:spPr bwMode="auto">
              <a:xfrm>
                <a:off x="33596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7" name="Gutter 3"/>
              <p:cNvSpPr>
                <a:spLocks noChangeArrowheads="1"/>
              </p:cNvSpPr>
              <p:nvPr/>
            </p:nvSpPr>
            <p:spPr bwMode="auto">
              <a:xfrm>
                <a:off x="26200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8" name="Gutter 2"/>
              <p:cNvSpPr>
                <a:spLocks noChangeArrowheads="1"/>
              </p:cNvSpPr>
              <p:nvPr/>
            </p:nvSpPr>
            <p:spPr bwMode="auto">
              <a:xfrm>
                <a:off x="18805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99" name="Gutter 1"/>
              <p:cNvSpPr>
                <a:spLocks noChangeArrowheads="1"/>
              </p:cNvSpPr>
              <p:nvPr/>
            </p:nvSpPr>
            <p:spPr bwMode="auto">
              <a:xfrm>
                <a:off x="11409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</p:grpSp>
        <p:grpSp>
          <p:nvGrpSpPr>
            <p:cNvPr id="60" name="Baselines/Anchors"/>
            <p:cNvGrpSpPr>
              <a:grpSpLocks noChangeAspect="1"/>
            </p:cNvGrpSpPr>
            <p:nvPr userDrawn="1"/>
          </p:nvGrpSpPr>
          <p:grpSpPr>
            <a:xfrm>
              <a:off x="0" y="623086"/>
              <a:ext cx="9906000" cy="5532931"/>
              <a:chOff x="0" y="623086"/>
              <a:chExt cx="9906000" cy="5532931"/>
            </a:xfrm>
          </p:grpSpPr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>
                <a:off x="975" y="615601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0" name="Line 19"/>
              <p:cNvSpPr>
                <a:spLocks noChangeShapeType="1"/>
              </p:cNvSpPr>
              <p:nvPr/>
            </p:nvSpPr>
            <p:spPr bwMode="auto">
              <a:xfrm>
                <a:off x="975" y="586481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975" y="557360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2" name="Line 17"/>
              <p:cNvSpPr>
                <a:spLocks noChangeShapeType="1"/>
              </p:cNvSpPr>
              <p:nvPr/>
            </p:nvSpPr>
            <p:spPr bwMode="auto">
              <a:xfrm>
                <a:off x="975" y="528239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3" name="Line 16"/>
              <p:cNvSpPr>
                <a:spLocks noChangeShapeType="1"/>
              </p:cNvSpPr>
              <p:nvPr/>
            </p:nvSpPr>
            <p:spPr bwMode="auto">
              <a:xfrm>
                <a:off x="975" y="499119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>
                <a:off x="975" y="469998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>
                <a:off x="975" y="440877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6" name="Line 13"/>
              <p:cNvSpPr>
                <a:spLocks noChangeShapeType="1"/>
              </p:cNvSpPr>
              <p:nvPr/>
            </p:nvSpPr>
            <p:spPr bwMode="auto">
              <a:xfrm>
                <a:off x="975" y="411757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>
                <a:off x="975" y="382636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8" name="Line 11"/>
              <p:cNvSpPr>
                <a:spLocks noChangeShapeType="1"/>
              </p:cNvSpPr>
              <p:nvPr/>
            </p:nvSpPr>
            <p:spPr bwMode="auto">
              <a:xfrm>
                <a:off x="975" y="3535156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>
                <a:off x="975" y="3243949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0" name="Line 9"/>
              <p:cNvSpPr>
                <a:spLocks noChangeShapeType="1"/>
              </p:cNvSpPr>
              <p:nvPr/>
            </p:nvSpPr>
            <p:spPr bwMode="auto">
              <a:xfrm>
                <a:off x="975" y="295274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1" name="Line 8"/>
              <p:cNvSpPr>
                <a:spLocks noChangeShapeType="1"/>
              </p:cNvSpPr>
              <p:nvPr/>
            </p:nvSpPr>
            <p:spPr bwMode="auto">
              <a:xfrm>
                <a:off x="975" y="266153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2" name="Line 7"/>
              <p:cNvSpPr>
                <a:spLocks noChangeShapeType="1"/>
              </p:cNvSpPr>
              <p:nvPr/>
            </p:nvSpPr>
            <p:spPr bwMode="auto">
              <a:xfrm>
                <a:off x="975" y="237032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3" name="Line 6"/>
              <p:cNvSpPr>
                <a:spLocks noChangeShapeType="1"/>
              </p:cNvSpPr>
              <p:nvPr/>
            </p:nvSpPr>
            <p:spPr bwMode="auto">
              <a:xfrm>
                <a:off x="975" y="207912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4" name="Line 5"/>
              <p:cNvSpPr>
                <a:spLocks noChangeShapeType="1"/>
              </p:cNvSpPr>
              <p:nvPr/>
            </p:nvSpPr>
            <p:spPr bwMode="auto">
              <a:xfrm>
                <a:off x="975" y="178791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5" name="Line 4"/>
              <p:cNvSpPr>
                <a:spLocks noChangeShapeType="1"/>
              </p:cNvSpPr>
              <p:nvPr/>
            </p:nvSpPr>
            <p:spPr bwMode="auto">
              <a:xfrm>
                <a:off x="975" y="149670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6" name="Line 3"/>
              <p:cNvSpPr>
                <a:spLocks noChangeShapeType="1"/>
              </p:cNvSpPr>
              <p:nvPr/>
            </p:nvSpPr>
            <p:spPr bwMode="auto">
              <a:xfrm>
                <a:off x="975" y="120550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7" name="Line 2"/>
              <p:cNvSpPr>
                <a:spLocks noChangeShapeType="1"/>
              </p:cNvSpPr>
              <p:nvPr/>
            </p:nvSpPr>
            <p:spPr bwMode="auto">
              <a:xfrm>
                <a:off x="975" y="91429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88" name="Line 1"/>
              <p:cNvSpPr>
                <a:spLocks noChangeShapeType="1"/>
              </p:cNvSpPr>
              <p:nvPr/>
            </p:nvSpPr>
            <p:spPr bwMode="auto">
              <a:xfrm>
                <a:off x="0" y="623086"/>
                <a:ext cx="9906000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</p:grpSp>
        <p:grpSp>
          <p:nvGrpSpPr>
            <p:cNvPr id="61" name="Five column measure"/>
            <p:cNvGrpSpPr/>
            <p:nvPr userDrawn="1"/>
          </p:nvGrpSpPr>
          <p:grpSpPr>
            <a:xfrm>
              <a:off x="629400" y="5977077"/>
              <a:ext cx="8647200" cy="66674"/>
              <a:chOff x="629400" y="5977077"/>
              <a:chExt cx="8647200" cy="66674"/>
            </a:xfrm>
          </p:grpSpPr>
          <p:sp>
            <p:nvSpPr>
              <p:cNvPr id="64" name="Column 5"/>
              <p:cNvSpPr>
                <a:spLocks/>
              </p:cNvSpPr>
              <p:nvPr/>
            </p:nvSpPr>
            <p:spPr bwMode="auto">
              <a:xfrm>
                <a:off x="77466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65" name="Column 4"/>
              <p:cNvSpPr>
                <a:spLocks/>
              </p:cNvSpPr>
              <p:nvPr/>
            </p:nvSpPr>
            <p:spPr bwMode="auto">
              <a:xfrm>
                <a:off x="59673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66" name="Column 3"/>
              <p:cNvSpPr>
                <a:spLocks/>
              </p:cNvSpPr>
              <p:nvPr/>
            </p:nvSpPr>
            <p:spPr bwMode="auto">
              <a:xfrm>
                <a:off x="4188000" y="5977077"/>
                <a:ext cx="1530000" cy="66674"/>
              </a:xfrm>
              <a:custGeom>
                <a:avLst/>
                <a:gdLst>
                  <a:gd name="T0" fmla="*/ 0 w 1102"/>
                  <a:gd name="T1" fmla="*/ 0 h 42"/>
                  <a:gd name="T2" fmla="*/ 0 w 1102"/>
                  <a:gd name="T3" fmla="*/ 42 h 42"/>
                  <a:gd name="T4" fmla="*/ 1102 w 1102"/>
                  <a:gd name="T5" fmla="*/ 42 h 42"/>
                  <a:gd name="T6" fmla="*/ 1102 w 1102"/>
                  <a:gd name="T7" fmla="*/ 0 h 42"/>
                  <a:gd name="T8" fmla="*/ 0 w 1102"/>
                  <a:gd name="T9" fmla="*/ 0 h 42"/>
                  <a:gd name="T10" fmla="*/ 0 w 110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2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2" y="42"/>
                    </a:lnTo>
                    <a:lnTo>
                      <a:pt x="110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67" name="Column 2"/>
              <p:cNvSpPr>
                <a:spLocks/>
              </p:cNvSpPr>
              <p:nvPr/>
            </p:nvSpPr>
            <p:spPr bwMode="auto">
              <a:xfrm>
                <a:off x="24087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1103 w 1103"/>
                  <a:gd name="T3" fmla="*/ 0 h 42"/>
                  <a:gd name="T4" fmla="*/ 1103 w 1103"/>
                  <a:gd name="T5" fmla="*/ 42 h 42"/>
                  <a:gd name="T6" fmla="*/ 0 w 1103"/>
                  <a:gd name="T7" fmla="*/ 42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1103" y="0"/>
                    </a:lnTo>
                    <a:lnTo>
                      <a:pt x="1103" y="42"/>
                    </a:lnTo>
                    <a:lnTo>
                      <a:pt x="0" y="4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  <p:sp>
            <p:nvSpPr>
              <p:cNvPr id="68" name="Column 1"/>
              <p:cNvSpPr>
                <a:spLocks/>
              </p:cNvSpPr>
              <p:nvPr/>
            </p:nvSpPr>
            <p:spPr bwMode="auto">
              <a:xfrm>
                <a:off x="6294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0 w 1103"/>
                  <a:gd name="T3" fmla="*/ 42 h 42"/>
                  <a:gd name="T4" fmla="*/ 1103 w 1103"/>
                  <a:gd name="T5" fmla="*/ 42 h 42"/>
                  <a:gd name="T6" fmla="*/ 1103 w 1103"/>
                  <a:gd name="T7" fmla="*/ 0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3" y="42"/>
                    </a:lnTo>
                    <a:lnTo>
                      <a:pt x="110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8">
                  <a:latin typeface="+mn-lt"/>
                </a:endParaRPr>
              </a:p>
            </p:txBody>
          </p:sp>
        </p:grpSp>
        <p:sp>
          <p:nvSpPr>
            <p:cNvPr id="62" name="Live space"/>
            <p:cNvSpPr>
              <a:spLocks/>
            </p:cNvSpPr>
            <p:nvPr userDrawn="1"/>
          </p:nvSpPr>
          <p:spPr>
            <a:xfrm>
              <a:off x="629400" y="2079120"/>
              <a:ext cx="8647200" cy="4078877"/>
            </a:xfrm>
            <a:prstGeom prst="rect">
              <a:avLst/>
            </a:pr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923"/>
                </a:spcAft>
              </a:pPr>
              <a:endParaRPr lang="en-US" sz="1108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Footnote example"/>
            <p:cNvSpPr txBox="1">
              <a:spLocks noChangeAspect="1"/>
            </p:cNvSpPr>
            <p:nvPr userDrawn="1"/>
          </p:nvSpPr>
          <p:spPr>
            <a:xfrm>
              <a:off x="629398" y="6134619"/>
              <a:ext cx="7283401" cy="426079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IN" sz="923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1. </a:t>
              </a:r>
              <a:r>
                <a:rPr lang="en-IN" sz="923" err="1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xxxx</a:t>
              </a:r>
              <a:r>
                <a:rPr lang="en-IN" sz="923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  2. </a:t>
              </a:r>
              <a:r>
                <a:rPr lang="en-IN" sz="923" err="1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xxxx</a:t>
              </a:r>
              <a:r>
                <a:rPr lang="en-IN" sz="923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  3. List footnotes in numerical order. Footnote numbers are not bracketed. Use 10pt font</a:t>
              </a:r>
            </a:p>
            <a:p>
              <a:r>
                <a:rPr lang="en-IN" sz="923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Note: Do not put a period at the end of the note or the source</a:t>
              </a:r>
            </a:p>
            <a:p>
              <a:r>
                <a:rPr lang="en-IN" sz="923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Source: Include a source for every chart that you use. Separate sources with a semicolon; BCG-related sources go at the end</a:t>
              </a:r>
              <a:endParaRPr kumimoji="0" lang="en-US" sz="923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Trebuchet MS" panose="020B0603020202020204" pitchFamily="34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71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age"/>
          <p:cNvSpPr txBox="1"/>
          <p:nvPr userDrawn="1"/>
        </p:nvSpPr>
        <p:spPr bwMode="white">
          <a:xfrm>
            <a:off x="8264493" y="6416262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4"/>
            </p:custDataLst>
          </p:nvPr>
        </p:nvSpPr>
        <p:spPr>
          <a:xfrm>
            <a:off x="1632117" y="4552779"/>
            <a:ext cx="804185" cy="872423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846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 userDrawn="1">
            <p:custDataLst>
              <p:tags r:id="rId5"/>
            </p:custDataLst>
          </p:nvPr>
        </p:nvSpPr>
        <p:spPr>
          <a:xfrm>
            <a:off x="2568605" y="4552778"/>
            <a:ext cx="1212923" cy="1312672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692" tIns="166154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846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 userDrawn="1">
            <p:custDataLst>
              <p:tags r:id="rId6"/>
            </p:custDataLst>
          </p:nvPr>
        </p:nvSpPr>
        <p:spPr>
          <a:xfrm>
            <a:off x="581539" y="914400"/>
            <a:ext cx="3199989" cy="3494377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32308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4062">
                <a:solidFill>
                  <a:srgbClr val="FFFFFF">
                    <a:lumMod val="100000"/>
                  </a:srgbClr>
                </a:solidFill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7" name="TextBox 66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89599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age"/>
          <p:cNvSpPr txBox="1"/>
          <p:nvPr userDrawn="1"/>
        </p:nvSpPr>
        <p:spPr bwMode="white">
          <a:xfrm>
            <a:off x="8264493" y="6416262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4"/>
            </p:custDataLst>
          </p:nvPr>
        </p:nvSpPr>
        <p:spPr>
          <a:xfrm>
            <a:off x="817478" y="2668041"/>
            <a:ext cx="7509600" cy="3201026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3218" tIns="253218" rIns="253218" bIns="126609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5539"/>
              </a:lnSpc>
            </a:pPr>
            <a:endParaRPr lang="en-US" sz="4062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 userDrawn="1">
            <p:custDataLst>
              <p:tags r:id="rId5"/>
            </p:custDataLst>
          </p:nvPr>
        </p:nvSpPr>
        <p:spPr>
          <a:xfrm>
            <a:off x="817478" y="1457802"/>
            <a:ext cx="846605" cy="918000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846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6" name="TextBox 65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154150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781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age"/>
          <p:cNvSpPr txBox="1"/>
          <p:nvPr userDrawn="1"/>
        </p:nvSpPr>
        <p:spPr bwMode="white">
          <a:xfrm>
            <a:off x="8264493" y="6416262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cxnSp>
        <p:nvCxnSpPr>
          <p:cNvPr id="10" name="Straight Connector 9"/>
          <p:cNvCxnSpPr/>
          <p:nvPr userDrawn="1">
            <p:custDataLst>
              <p:tags r:id="rId4"/>
            </p:custDataLst>
          </p:nvPr>
        </p:nvCxnSpPr>
        <p:spPr>
          <a:xfrm>
            <a:off x="580292" y="1206001"/>
            <a:ext cx="8563708" cy="0"/>
          </a:xfrm>
          <a:prstGeom prst="line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>
            <p:custDataLst>
              <p:tags r:id="rId5"/>
            </p:custDataLst>
          </p:nvPr>
        </p:nvSpPr>
        <p:spPr>
          <a:xfrm>
            <a:off x="580292" y="622800"/>
            <a:ext cx="6636921" cy="47089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585">
                <a:solidFill>
                  <a:schemeClr val="bg1">
                    <a:lumMod val="100000"/>
                  </a:schemeClr>
                </a:solidFill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6" name="TextBox 65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50682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2716391" y="0"/>
            <a:ext cx="384878" cy="6858000"/>
          </a:xfrm>
          <a:prstGeom prst="rect">
            <a:avLst/>
          </a:prstGeom>
        </p:spPr>
      </p:pic>
      <p:sp>
        <p:nvSpPr>
          <p:cNvPr id="66" name="PanelGray"/>
          <p:cNvSpPr/>
          <p:nvPr userDrawn="1"/>
        </p:nvSpPr>
        <p:spPr bwMode="white">
          <a:xfrm>
            <a:off x="3102278" y="-1309"/>
            <a:ext cx="6041722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81538" y="2682000"/>
            <a:ext cx="2282954" cy="1497600"/>
          </a:xfrm>
          <a:prstGeom prst="rect">
            <a:avLst/>
          </a:prstGeom>
          <a:noFill/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554"/>
              </a:spcAft>
            </a:pPr>
            <a:r>
              <a:rPr lang="en-US" sz="2585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8" name="TextBox 67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33639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Rectangle 7"/>
          <p:cNvSpPr/>
          <p:nvPr userDrawn="1">
            <p:custDataLst>
              <p:tags r:id="rId4"/>
            </p:custDataLst>
          </p:nvPr>
        </p:nvSpPr>
        <p:spPr>
          <a:xfrm>
            <a:off x="1632114" y="4552779"/>
            <a:ext cx="804185" cy="872423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108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/>
          <p:cNvSpPr/>
          <p:nvPr userDrawn="1">
            <p:custDataLst>
              <p:tags r:id="rId5"/>
            </p:custDataLst>
          </p:nvPr>
        </p:nvSpPr>
        <p:spPr>
          <a:xfrm>
            <a:off x="2568603" y="4552778"/>
            <a:ext cx="1212923" cy="1312672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692" tIns="166154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108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6"/>
            </p:custDataLst>
          </p:nvPr>
        </p:nvSpPr>
        <p:spPr>
          <a:xfrm>
            <a:off x="581536" y="914400"/>
            <a:ext cx="3199989" cy="3494377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32308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4062">
                <a:solidFill>
                  <a:schemeClr val="accent4">
                    <a:lumMod val="100000"/>
                  </a:schemeClr>
                </a:solidFill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6" name="TextBox 65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44911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Rectangle 7"/>
          <p:cNvSpPr/>
          <p:nvPr userDrawn="1">
            <p:custDataLst>
              <p:tags r:id="rId4"/>
            </p:custDataLst>
          </p:nvPr>
        </p:nvSpPr>
        <p:spPr>
          <a:xfrm>
            <a:off x="817475" y="2668041"/>
            <a:ext cx="7509600" cy="3201026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3218" tIns="253218" rIns="253218" bIns="126609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5539"/>
              </a:lnSpc>
            </a:pPr>
            <a:endParaRPr lang="en-US" sz="4062">
              <a:solidFill>
                <a:schemeClr val="accent4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/>
          <p:cNvSpPr/>
          <p:nvPr userDrawn="1">
            <p:custDataLst>
              <p:tags r:id="rId5"/>
            </p:custDataLst>
          </p:nvPr>
        </p:nvSpPr>
        <p:spPr>
          <a:xfrm>
            <a:off x="817475" y="1457802"/>
            <a:ext cx="846605" cy="918000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108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4" name="TextBox 63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428243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cxnSp>
        <p:nvCxnSpPr>
          <p:cNvPr id="8" name="Straight Connector 7"/>
          <p:cNvCxnSpPr/>
          <p:nvPr userDrawn="1">
            <p:custDataLst>
              <p:tags r:id="rId4"/>
            </p:custDataLst>
          </p:nvPr>
        </p:nvCxnSpPr>
        <p:spPr>
          <a:xfrm>
            <a:off x="580292" y="1205999"/>
            <a:ext cx="8563708" cy="0"/>
          </a:xfrm>
          <a:prstGeom prst="line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>
            <p:custDataLst>
              <p:tags r:id="rId5"/>
            </p:custDataLst>
          </p:nvPr>
        </p:nvSpPr>
        <p:spPr>
          <a:xfrm>
            <a:off x="580292" y="622799"/>
            <a:ext cx="6636921" cy="47089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215">
                <a:solidFill>
                  <a:schemeClr val="accent4">
                    <a:lumMod val="100000"/>
                  </a:schemeClr>
                </a:solidFill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4" name="TextBox 63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12134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2716391" y="0"/>
            <a:ext cx="384878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 bwMode="white">
          <a:xfrm>
            <a:off x="3102278" y="-1309"/>
            <a:ext cx="6041722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8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581538" y="2682000"/>
            <a:ext cx="2282954" cy="1497600"/>
          </a:xfrm>
          <a:prstGeom prst="rect">
            <a:avLst/>
          </a:prstGeom>
          <a:noFill/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554"/>
              </a:spcAft>
            </a:pPr>
            <a:r>
              <a:rPr lang="en-US" sz="2215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133370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8" name="TextBox 67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15554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gradFill>
          <a:gsLst>
            <a:gs pos="0">
              <a:schemeClr val="tx2"/>
            </a:gs>
            <a:gs pos="100000">
              <a:schemeClr val="tx2">
                <a:lumMod val="5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463" y="3594368"/>
            <a:ext cx="1260231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ArrowPanelWhite"/>
          <p:cNvSpPr/>
          <p:nvPr userDrawn="1"/>
        </p:nvSpPr>
        <p:spPr bwMode="ltGray">
          <a:xfrm>
            <a:off x="0" y="0"/>
            <a:ext cx="3099185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108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9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571086" y="2789402"/>
            <a:ext cx="2053662" cy="127919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646"/>
              </a:spcAft>
              <a:buFontTx/>
              <a:buNone/>
            </a:pPr>
            <a:r>
              <a:rPr lang="en-US" sz="4062">
                <a:solidFill>
                  <a:schemeClr val="tx2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7532634" y="5121637"/>
            <a:ext cx="2743200" cy="8944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554"/>
              </a:spcAft>
            </a:pPr>
            <a:r>
              <a:rPr lang="en-GB" sz="646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UK Marking - Business Readiness Forum - updated icons.pptx</a:t>
            </a:r>
            <a:endParaRPr lang="en-US" sz="646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103676" y="246486"/>
            <a:ext cx="1623920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8" b="1">
                <a:solidFill>
                  <a:srgbClr val="FFFFFF"/>
                </a:solidFill>
                <a:cs typeface="Arial" panose="020B0604020202020204" pitchFamily="34" charset="0"/>
              </a:rPr>
              <a:t>OFFICIAL-SENSITIVE</a:t>
            </a:r>
          </a:p>
        </p:txBody>
      </p:sp>
      <p:sp>
        <p:nvSpPr>
          <p:cNvPr id="69" name="TextBox 68"/>
          <p:cNvSpPr txBox="1"/>
          <p:nvPr userDrawn="1"/>
        </p:nvSpPr>
        <p:spPr>
          <a:xfrm>
            <a:off x="3649361" y="142876"/>
            <a:ext cx="1846385" cy="209550"/>
          </a:xfrm>
          <a:prstGeom prst="rect">
            <a:avLst/>
          </a:prstGeom>
          <a:solidFill>
            <a:srgbClr val="FFF3BF"/>
          </a:solidFill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554"/>
              </a:spcAft>
            </a:pPr>
            <a:r>
              <a:rPr lang="en-US" sz="969"/>
              <a:t>DRAFT – 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273358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6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00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63" Type="http://schemas.openxmlformats.org/officeDocument/2006/relationships/slideLayout" Target="../slideLayouts/slideLayout74.xml"/><Relationship Id="rId68" Type="http://schemas.openxmlformats.org/officeDocument/2006/relationships/vmlDrawing" Target="../drawings/vmlDrawing1.vml"/><Relationship Id="rId7" Type="http://schemas.openxmlformats.org/officeDocument/2006/relationships/slideLayout" Target="../slideLayouts/slideLayout18.xml"/><Relationship Id="rId71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66" Type="http://schemas.openxmlformats.org/officeDocument/2006/relationships/slideLayout" Target="../slideLayouts/slideLayout77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61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60" Type="http://schemas.openxmlformats.org/officeDocument/2006/relationships/slideLayout" Target="../slideLayouts/slideLayout71.xml"/><Relationship Id="rId65" Type="http://schemas.openxmlformats.org/officeDocument/2006/relationships/slideLayout" Target="../slideLayouts/slideLayout76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56" Type="http://schemas.openxmlformats.org/officeDocument/2006/relationships/slideLayout" Target="../slideLayouts/slideLayout67.xml"/><Relationship Id="rId64" Type="http://schemas.openxmlformats.org/officeDocument/2006/relationships/slideLayout" Target="../slideLayouts/slideLayout75.xml"/><Relationship Id="rId69" Type="http://schemas.openxmlformats.org/officeDocument/2006/relationships/tags" Target="../tags/tag1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70.xml"/><Relationship Id="rId67" Type="http://schemas.openxmlformats.org/officeDocument/2006/relationships/theme" Target="../theme/theme2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65.xml"/><Relationship Id="rId62" Type="http://schemas.openxmlformats.org/officeDocument/2006/relationships/slideLayout" Target="../slideLayouts/slideLayout73.xml"/><Relationship Id="rId70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5573-2FEE-41FC-A9D8-69E6A7D0C281}" type="datetimeFigureOut">
              <a:rPr lang="en-GB" smtClean="0"/>
              <a:t>24/01/2020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9"/>
            </p:custDataLst>
          </p:nvPr>
        </p:nvGraphicFramePr>
        <p:xfrm>
          <a:off x="1192" y="1590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70" imgW="270" imgH="270" progId="TCLayout.ActiveDocument.1">
                  <p:embed/>
                </p:oleObj>
              </mc:Choice>
              <mc:Fallback>
                <p:oleObj name="think-cell Slide" r:id="rId70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1192" y="1590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age"/>
          <p:cNvSpPr txBox="1"/>
          <p:nvPr userDrawn="1"/>
        </p:nvSpPr>
        <p:spPr>
          <a:xfrm>
            <a:off x="8264493" y="6416898"/>
            <a:ext cx="285750" cy="14202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923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8440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23" kern="120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04123" y="6416897"/>
            <a:ext cx="953723" cy="14202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923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1538" y="2080800"/>
            <a:ext cx="7982031" cy="3787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Level six</a:t>
            </a:r>
          </a:p>
          <a:p>
            <a:pPr lvl="6"/>
            <a:r>
              <a:rPr lang="en-US"/>
              <a:t>Level seven</a:t>
            </a:r>
          </a:p>
          <a:p>
            <a:pPr lvl="7"/>
            <a:r>
              <a:rPr lang="en-US"/>
              <a:t>Level eight</a:t>
            </a:r>
          </a:p>
          <a:p>
            <a:pPr lvl="8"/>
            <a:r>
              <a:rPr lang="en-US"/>
              <a:t>Level nine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81538" y="622801"/>
            <a:ext cx="7982031" cy="30675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4299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2215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844083" rtl="0" eaLnBrk="1" latinLnBrk="0" hangingPunct="1">
        <a:lnSpc>
          <a:spcPct val="110000"/>
        </a:lnSpc>
        <a:spcBef>
          <a:spcPts val="554"/>
        </a:spcBef>
        <a:spcAft>
          <a:spcPts val="277"/>
        </a:spcAft>
        <a:buFont typeface="Arial" panose="020B0604020202020204" pitchFamily="34" charset="0"/>
        <a:buChar char="​"/>
        <a:defRPr lang="en-US" sz="1108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62530" indent="-159512" algn="l" defTabSz="844083" rtl="0" eaLnBrk="1" latinLnBrk="0" hangingPunct="1">
        <a:lnSpc>
          <a:spcPct val="90000"/>
        </a:lnSpc>
        <a:spcBef>
          <a:spcPts val="0"/>
        </a:spcBef>
        <a:spcAft>
          <a:spcPts val="277"/>
        </a:spcAft>
        <a:buClr>
          <a:schemeClr val="tx2"/>
        </a:buClr>
        <a:buFont typeface="Arial" panose="020B0604020202020204" pitchFamily="34" charset="0"/>
        <a:buChar char="•"/>
        <a:defRPr lang="en-US" sz="1108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471889" indent="-152865" algn="l" defTabSz="844083" rtl="0" eaLnBrk="1" latinLnBrk="0" hangingPunct="1">
        <a:lnSpc>
          <a:spcPct val="90000"/>
        </a:lnSpc>
        <a:spcBef>
          <a:spcPts val="0"/>
        </a:spcBef>
        <a:spcAft>
          <a:spcPts val="277"/>
        </a:spcAft>
        <a:buClr>
          <a:schemeClr val="tx2"/>
        </a:buClr>
        <a:buFont typeface="Trebuchet MS" panose="020B0603020202020204" pitchFamily="34" charset="0"/>
        <a:buChar char="–"/>
        <a:defRPr lang="en-US" sz="1108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844083" rtl="0" eaLnBrk="1" latinLnBrk="0" hangingPunct="1">
        <a:lnSpc>
          <a:spcPct val="110000"/>
        </a:lnSpc>
        <a:spcBef>
          <a:spcPts val="277"/>
        </a:spcBef>
        <a:spcAft>
          <a:spcPts val="277"/>
        </a:spcAft>
        <a:buClr>
          <a:schemeClr val="tx2"/>
        </a:buClr>
        <a:buFont typeface="Arial" panose="020B0604020202020204" pitchFamily="34" charset="0"/>
        <a:buChar char="​"/>
        <a:defRPr lang="en-US" sz="1477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844083" rtl="0" eaLnBrk="1" latinLnBrk="0" hangingPunct="1">
        <a:lnSpc>
          <a:spcPct val="100000"/>
        </a:lnSpc>
        <a:spcBef>
          <a:spcPts val="0"/>
        </a:spcBef>
        <a:spcAft>
          <a:spcPts val="277"/>
        </a:spcAft>
        <a:buClrTx/>
        <a:buFont typeface="Arial" panose="020B0604020202020204" pitchFamily="34" charset="0"/>
        <a:buChar char="​"/>
        <a:defRPr lang="en-US" sz="1477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49122" indent="-140680" algn="l" defTabSz="844083" rtl="0" eaLnBrk="1" latinLnBrk="0" hangingPunct="1">
        <a:lnSpc>
          <a:spcPct val="90000"/>
        </a:lnSpc>
        <a:spcBef>
          <a:spcPts val="0"/>
        </a:spcBef>
        <a:spcAft>
          <a:spcPts val="554"/>
        </a:spcAft>
        <a:buClr>
          <a:schemeClr val="tx2"/>
        </a:buClr>
        <a:buFont typeface="Arial" panose="020B0604020202020204" pitchFamily="34" charset="0"/>
        <a:buChar char="•"/>
        <a:defRPr lang="en-US" sz="1477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844083" rtl="0" eaLnBrk="1" latinLnBrk="0" hangingPunct="1">
        <a:lnSpc>
          <a:spcPct val="90000"/>
        </a:lnSpc>
        <a:spcBef>
          <a:spcPts val="831"/>
        </a:spcBef>
        <a:spcAft>
          <a:spcPts val="831"/>
        </a:spcAft>
        <a:buFont typeface="Arial" panose="020B0604020202020204" pitchFamily="34" charset="0"/>
        <a:buChar char="​"/>
        <a:defRPr lang="en-US" sz="4062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844083" rtl="0" eaLnBrk="1" latinLnBrk="0" hangingPunct="1">
        <a:lnSpc>
          <a:spcPct val="90000"/>
        </a:lnSpc>
        <a:spcBef>
          <a:spcPts val="831"/>
        </a:spcBef>
        <a:spcAft>
          <a:spcPts val="0"/>
        </a:spcAft>
        <a:buFont typeface="Arial" panose="020B0604020202020204" pitchFamily="34" charset="0"/>
        <a:buChar char="​"/>
        <a:defRPr lang="en-US" sz="4985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844083" rtl="0" eaLnBrk="1" latinLnBrk="0" hangingPunct="1">
        <a:lnSpc>
          <a:spcPct val="100000"/>
        </a:lnSpc>
        <a:spcBef>
          <a:spcPts val="0"/>
        </a:spcBef>
        <a:spcAft>
          <a:spcPts val="831"/>
        </a:spcAft>
        <a:buFont typeface="Arial" panose="020B0604020202020204" pitchFamily="34" charset="0"/>
        <a:buChar char="​"/>
        <a:defRPr lang="en-US" sz="2215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0">
          <p15:clr>
            <a:srgbClr val="F26B43"/>
          </p15:clr>
        </p15:guide>
        <p15:guide id="2" pos="395">
          <p15:clr>
            <a:srgbClr val="F26B43"/>
          </p15:clr>
        </p15:guide>
        <p15:guide id="3" pos="5845">
          <p15:clr>
            <a:srgbClr val="F26B43"/>
          </p15:clr>
        </p15:guide>
        <p15:guide id="4" orient="horz" pos="38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v.uk/government/consultations/trade-with-japan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str.gov/sites/default/files/Summary_of_U.S.-UK_Negotiating_Objectives.pdf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erence.Boniface@BEIS.Gov.uk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erence.Boniface@BEIS.Gov.uk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1196752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684976"/>
            <a:ext cx="7776864" cy="2176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EU Relationship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90765" y="2492221"/>
            <a:ext cx="6480720" cy="2854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defTabSz="914400">
              <a:lnSpc>
                <a:spcPct val="150000"/>
              </a:lnSpc>
              <a:spcBef>
                <a:spcPts val="0"/>
              </a:spcBef>
            </a:pPr>
            <a:r>
              <a:rPr lang="en-GB" sz="1800" b="1" kern="0" dirty="0">
                <a:solidFill>
                  <a:srgbClr val="206DB5">
                    <a:lumMod val="50000"/>
                  </a:srgbClr>
                </a:solidFill>
              </a:rPr>
              <a:t>Department for Business, Energy and Industrial Strategy</a:t>
            </a: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2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67545" y="620688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80999" y="792482"/>
            <a:ext cx="7107325" cy="6439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BEIS: Business Movements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60AC34-3168-481E-AA50-DEE021C45A4F}"/>
              </a:ext>
            </a:extLst>
          </p:cNvPr>
          <p:cNvSpPr/>
          <p:nvPr/>
        </p:nvSpPr>
        <p:spPr>
          <a:xfrm>
            <a:off x="381000" y="1229438"/>
            <a:ext cx="7749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23171F-4914-46A3-8888-F3B448BE0672}"/>
              </a:ext>
            </a:extLst>
          </p:cNvPr>
          <p:cNvSpPr txBox="1"/>
          <p:nvPr/>
        </p:nvSpPr>
        <p:spPr>
          <a:xfrm>
            <a:off x="683568" y="1674361"/>
            <a:ext cx="756084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UK/ EU agreed Visitors </a:t>
            </a:r>
            <a:r>
              <a:rPr lang="en-GB" sz="2000" u="sng" dirty="0">
                <a:solidFill>
                  <a:schemeClr val="accent2">
                    <a:lumMod val="50000"/>
                  </a:schemeClr>
                </a:solidFill>
              </a:rPr>
              <a:t>Visa Free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– 90 days in 180.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CETA</a:t>
            </a:r>
          </a:p>
          <a:p>
            <a:pPr lvl="1"/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Activities of Short Term Business Visitors (Annex 10D)</a:t>
            </a:r>
          </a:p>
          <a:p>
            <a:pPr lvl="1"/>
            <a:r>
              <a:rPr lang="en-GB" sz="2000" i="1" dirty="0">
                <a:solidFill>
                  <a:schemeClr val="accent2">
                    <a:lumMod val="50000"/>
                  </a:schemeClr>
                </a:solidFill>
              </a:rPr>
              <a:t>“After sales or after-lease service: installers, repair and maintenance personnel…warranty or other services contract incidental to the sale or lease of commercial or industrial equipment or machinery  </a:t>
            </a:r>
          </a:p>
          <a:p>
            <a:pPr lvl="1"/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Contractual Service Suppliers</a:t>
            </a:r>
          </a:p>
          <a:p>
            <a:pPr lvl="1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“employees or an enterprise that has obtained a service contract for a period not exceeding 12 months…”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40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1196752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684976"/>
            <a:ext cx="7776864" cy="217607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World Trade </a:t>
            </a: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90765" y="2492221"/>
            <a:ext cx="6480720" cy="2854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defTabSz="914400">
              <a:lnSpc>
                <a:spcPct val="150000"/>
              </a:lnSpc>
              <a:spcBef>
                <a:spcPts val="0"/>
              </a:spcBef>
            </a:pPr>
            <a:r>
              <a:rPr lang="en-GB" sz="1800" b="1" kern="0" dirty="0">
                <a:solidFill>
                  <a:srgbClr val="206DB5">
                    <a:lumMod val="50000"/>
                  </a:srgbClr>
                </a:solidFill>
              </a:rPr>
              <a:t>Department for Business, Energy and Industrial Strategy</a:t>
            </a: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19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620688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828401"/>
            <a:ext cx="6624736" cy="6439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Trade Advisory Structures: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72948-ACCF-4E7D-A816-DDE7DA05E75E}"/>
              </a:ext>
            </a:extLst>
          </p:cNvPr>
          <p:cNvSpPr txBox="1"/>
          <p:nvPr/>
        </p:nvSpPr>
        <p:spPr>
          <a:xfrm>
            <a:off x="539552" y="1680018"/>
            <a:ext cx="7563277" cy="40934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Strategic Trade Advisory Group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(STAG) – includes CBI and BSI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Expert Trade Advisory Groups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(ETAGs) </a:t>
            </a:r>
            <a:r>
              <a:rPr lang="en-GB" sz="2000" dirty="0" err="1">
                <a:solidFill>
                  <a:schemeClr val="accent2">
                    <a:lumMod val="50000"/>
                  </a:schemeClr>
                </a:solidFill>
              </a:rPr>
              <a:t>eg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Professional and Business Services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Automotive,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Agri-Food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 Transport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 Etc.</a:t>
            </a:r>
          </a:p>
          <a:p>
            <a:pPr lvl="0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Cross cutting: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Customs ETAG – Make UK.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TAC ETAG – ADS, CBI, Make UK, SMMT.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SME ETAG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IP ETAG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457F289-29AC-48C9-964A-35505D5C6B15}"/>
              </a:ext>
            </a:extLst>
          </p:cNvPr>
          <p:cNvSpPr txBox="1">
            <a:spLocks/>
          </p:cNvSpPr>
          <p:nvPr/>
        </p:nvSpPr>
        <p:spPr>
          <a:xfrm>
            <a:off x="403920" y="64642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BPMA – Economic and Political Update</a:t>
            </a:r>
          </a:p>
        </p:txBody>
      </p:sp>
    </p:spTree>
    <p:extLst>
      <p:ext uri="{BB962C8B-B14F-4D97-AF65-F5344CB8AC3E}">
        <p14:creationId xmlns:p14="http://schemas.microsoft.com/office/powerpoint/2010/main" val="201434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58D3260-F54D-4754-BA81-01D4DC1BB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612094"/>
              </p:ext>
            </p:extLst>
          </p:nvPr>
        </p:nvGraphicFramePr>
        <p:xfrm>
          <a:off x="396174" y="726340"/>
          <a:ext cx="8280281" cy="5903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2D4B0D7A-D414-4318-BA68-F73A1C32486F}"/>
              </a:ext>
            </a:extLst>
          </p:cNvPr>
          <p:cNvSpPr txBox="1">
            <a:spLocks/>
          </p:cNvSpPr>
          <p:nvPr/>
        </p:nvSpPr>
        <p:spPr>
          <a:xfrm>
            <a:off x="423862" y="474579"/>
            <a:ext cx="8496305" cy="50352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41E4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600" b="1" dirty="0">
                <a:solidFill>
                  <a:schemeClr val="accent2">
                    <a:lumMod val="50000"/>
                  </a:schemeClr>
                </a:solidFill>
              </a:rPr>
              <a:t>UK trade covered by future FTAs</a:t>
            </a:r>
          </a:p>
        </p:txBody>
      </p:sp>
    </p:spTree>
    <p:extLst>
      <p:ext uri="{BB962C8B-B14F-4D97-AF65-F5344CB8AC3E}">
        <p14:creationId xmlns:p14="http://schemas.microsoft.com/office/powerpoint/2010/main" val="966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548680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95536" y="629767"/>
            <a:ext cx="6480720" cy="6439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World Trade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798705-D1C8-45CA-B316-4FCF66F81F5A}"/>
              </a:ext>
            </a:extLst>
          </p:cNvPr>
          <p:cNvSpPr/>
          <p:nvPr/>
        </p:nvSpPr>
        <p:spPr>
          <a:xfrm>
            <a:off x="467544" y="1604539"/>
            <a:ext cx="7704856" cy="3877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GB" sz="2400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 Agreements Continuity (TAC) Programme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 16 agreements to date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72% (or £100 bn) of the continuity trade sought.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55565A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2400" u="sng" dirty="0">
                <a:solidFill>
                  <a:srgbClr val="55565A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 Korea </a:t>
            </a: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(August 2019). Total UK trade £14.6 billion.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Conformity Assessment MRAs - US, </a:t>
            </a: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NZ and Japan.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Customs Co-operation agreed with Canada</a:t>
            </a: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AEO recognition expected – China, Japan (India, US)</a:t>
            </a:r>
          </a:p>
        </p:txBody>
      </p:sp>
    </p:spTree>
    <p:extLst>
      <p:ext uri="{BB962C8B-B14F-4D97-AF65-F5344CB8AC3E}">
        <p14:creationId xmlns:p14="http://schemas.microsoft.com/office/powerpoint/2010/main" val="3677749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548680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629767"/>
            <a:ext cx="6624736" cy="6439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Japan Trade Dialogue: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72948-ACCF-4E7D-A816-DDE7DA05E75E}"/>
              </a:ext>
            </a:extLst>
          </p:cNvPr>
          <p:cNvSpPr txBox="1"/>
          <p:nvPr/>
        </p:nvSpPr>
        <p:spPr>
          <a:xfrm>
            <a:off x="394447" y="1266937"/>
            <a:ext cx="8355105" cy="4924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2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UK/Japan trade estimated to be £29.5bn 2018.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1000 Japanese businesses in the UK.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UK/Japan dialogue seeking agreement that mirrors </a:t>
            </a:r>
            <a:r>
              <a:rPr lang="en-GB" sz="24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EU-Japan Economic Partnership Agreement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(EPA).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HoC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voted in 2018 to support the </a:t>
            </a:r>
            <a:r>
              <a:rPr lang="en-GB" sz="24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EU signature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of the EPA.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“Non-Paper” suggests Japan wish to re-explore </a:t>
            </a:r>
            <a:r>
              <a:rPr lang="en-GB" sz="24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EIF categories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Consultation.</a:t>
            </a:r>
          </a:p>
          <a:p>
            <a:pPr lvl="1">
              <a:spcBef>
                <a:spcPts val="600"/>
              </a:spcBef>
            </a:pPr>
            <a:r>
              <a:rPr lang="en-GB" sz="1200" dirty="0">
                <a:solidFill>
                  <a:schemeClr val="accent2">
                    <a:lumMod val="50000"/>
                  </a:schemeClr>
                </a:solidFill>
                <a:latin typeface="+mj-lt"/>
                <a:hlinkClick r:id="rId5"/>
              </a:rPr>
              <a:t>https://www.gov.uk/government/consultations/trade-with-japan</a:t>
            </a:r>
            <a:endParaRPr lang="en-GB" sz="1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15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548680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629767"/>
            <a:ext cx="6624736" cy="6439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US Trade Dialogue: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72948-ACCF-4E7D-A816-DDE7DA05E75E}"/>
              </a:ext>
            </a:extLst>
          </p:cNvPr>
          <p:cNvSpPr txBox="1"/>
          <p:nvPr/>
        </p:nvSpPr>
        <p:spPr>
          <a:xfrm>
            <a:off x="393358" y="1412776"/>
            <a:ext cx="8355105" cy="50880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UK-US trade was estimated to be £191 bn 2018.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A fifth of all UK exports. </a:t>
            </a:r>
            <a:r>
              <a:rPr lang="en-GB" sz="2400" u="sng" dirty="0">
                <a:solidFill>
                  <a:schemeClr val="accent2">
                    <a:lumMod val="50000"/>
                  </a:schemeClr>
                </a:solidFill>
              </a:rPr>
              <a:t>The top destination for UK FDI.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lvl="0" indent="-342900">
              <a:lnSpc>
                <a:spcPct val="10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Consultation July 2018 (results published July 2019).</a:t>
            </a:r>
          </a:p>
          <a:p>
            <a:pPr marL="342900" lvl="0" indent="-342900">
              <a:lnSpc>
                <a:spcPct val="10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US trade negotiating objectives. </a:t>
            </a:r>
          </a:p>
          <a:p>
            <a:pPr lvl="1">
              <a:lnSpc>
                <a:spcPct val="105000"/>
              </a:lnSpc>
              <a:spcAft>
                <a:spcPts val="720"/>
              </a:spcAft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  <a:hlinkClick r:id="rId5"/>
              </a:rPr>
              <a:t>https://ustr.gov/sites/default/files/Summary_of_U.S.-UK_Negotiating_Objectives.pdf</a:t>
            </a:r>
            <a:endParaRPr lang="en-GB" sz="1200" dirty="0">
              <a:solidFill>
                <a:schemeClr val="tx1">
                  <a:lumMod val="50000"/>
                </a:schemeClr>
              </a:solidFill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800100" lvl="1" indent="-342900">
              <a:lnSpc>
                <a:spcPct val="10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Duty free market access for goods</a:t>
            </a:r>
          </a:p>
          <a:p>
            <a:pPr marL="800100" lvl="1" indent="-342900">
              <a:lnSpc>
                <a:spcPct val="10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Address non-Tariff barriers</a:t>
            </a:r>
          </a:p>
          <a:p>
            <a:pPr marL="800100" lvl="1" indent="-342900">
              <a:lnSpc>
                <a:spcPct val="10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G</a:t>
            </a:r>
            <a:r>
              <a:rPr lang="en-GB" sz="2400" dirty="0">
                <a:solidFill>
                  <a:srgbClr val="000000"/>
                </a:solidFill>
              </a:rPr>
              <a:t>reater regulatory compatibility </a:t>
            </a:r>
          </a:p>
          <a:p>
            <a:pPr marL="342900" lvl="0" indent="-342900">
              <a:lnSpc>
                <a:spcPct val="10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en-GB" sz="2400" u="sng" dirty="0">
                <a:solidFill>
                  <a:schemeClr val="accent2">
                    <a:lumMod val="50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UK objectives to be published prior to negotiations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55565A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10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532" y="1340768"/>
            <a:ext cx="8424936" cy="269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kern="0" dirty="0">
                <a:solidFill>
                  <a:schemeClr val="accent2">
                    <a:lumMod val="50000"/>
                  </a:schemeClr>
                </a:solidFill>
              </a:rPr>
              <a:t>Terence Boniface</a:t>
            </a:r>
          </a:p>
          <a:p>
            <a:pPr lvl="0" algn="ctr"/>
            <a:endParaRPr lang="en-GB" sz="2000" kern="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GB" sz="2000" kern="0" dirty="0">
                <a:solidFill>
                  <a:schemeClr val="accent2">
                    <a:lumMod val="50000"/>
                  </a:schemeClr>
                </a:solidFill>
              </a:rPr>
              <a:t>Assistant Director, Electronics and Machinery </a:t>
            </a:r>
          </a:p>
          <a:p>
            <a:pPr lvl="0" algn="ctr">
              <a:lnSpc>
                <a:spcPct val="150000"/>
              </a:lnSpc>
            </a:pPr>
            <a:r>
              <a:rPr lang="en-GB" sz="2000" kern="0" dirty="0">
                <a:solidFill>
                  <a:schemeClr val="accent2">
                    <a:lumMod val="50000"/>
                  </a:schemeClr>
                </a:solidFill>
              </a:rPr>
              <a:t>Advanced Manufacturing Directorate </a:t>
            </a:r>
          </a:p>
          <a:p>
            <a:pPr lvl="0" algn="ctr">
              <a:lnSpc>
                <a:spcPct val="150000"/>
              </a:lnSpc>
            </a:pPr>
            <a:r>
              <a:rPr lang="en-GB" sz="2000" b="1" kern="0" dirty="0">
                <a:solidFill>
                  <a:schemeClr val="accent2">
                    <a:lumMod val="50000"/>
                  </a:schemeClr>
                </a:solidFill>
              </a:rPr>
              <a:t>Department for Business, Energy and Industrial Strategy</a:t>
            </a:r>
          </a:p>
          <a:p>
            <a:pPr lvl="0" algn="ctr">
              <a:lnSpc>
                <a:spcPct val="150000"/>
              </a:lnSpc>
            </a:pPr>
            <a:r>
              <a:rPr lang="en-GB" sz="2000" kern="0" dirty="0">
                <a:solidFill>
                  <a:schemeClr val="accent2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Terence.Boniface@BEIS.Gov.uk</a:t>
            </a:r>
            <a:endParaRPr lang="en-GB" sz="2000" kern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9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 lang="en-GB" dirty="0">
              <a:solidFill>
                <a:srgbClr val="004A7F"/>
              </a:solidFill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9532" y="1340768"/>
            <a:ext cx="8424936" cy="269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kern="0" dirty="0">
                <a:solidFill>
                  <a:schemeClr val="accent2">
                    <a:lumMod val="50000"/>
                  </a:schemeClr>
                </a:solidFill>
              </a:rPr>
              <a:t>Terence Boniface</a:t>
            </a:r>
          </a:p>
          <a:p>
            <a:pPr lvl="0" algn="ctr"/>
            <a:endParaRPr lang="en-GB" sz="2000" kern="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GB" sz="2000" kern="0" dirty="0">
                <a:solidFill>
                  <a:schemeClr val="accent2">
                    <a:lumMod val="50000"/>
                  </a:schemeClr>
                </a:solidFill>
              </a:rPr>
              <a:t>Assistant Director, Electronics and Machinery </a:t>
            </a:r>
          </a:p>
          <a:p>
            <a:pPr lvl="0" algn="ctr">
              <a:lnSpc>
                <a:spcPct val="150000"/>
              </a:lnSpc>
            </a:pPr>
            <a:r>
              <a:rPr lang="en-GB" sz="2000" kern="0" dirty="0">
                <a:solidFill>
                  <a:schemeClr val="accent2">
                    <a:lumMod val="50000"/>
                  </a:schemeClr>
                </a:solidFill>
              </a:rPr>
              <a:t>Advanced Manufacturing Directorate </a:t>
            </a:r>
          </a:p>
          <a:p>
            <a:pPr lvl="0" algn="ctr">
              <a:lnSpc>
                <a:spcPct val="150000"/>
              </a:lnSpc>
            </a:pPr>
            <a:r>
              <a:rPr lang="en-GB" sz="2000" b="1" kern="0" dirty="0">
                <a:solidFill>
                  <a:schemeClr val="accent2">
                    <a:lumMod val="50000"/>
                  </a:schemeClr>
                </a:solidFill>
              </a:rPr>
              <a:t>Department for Business, Energy and Industrial Strategy</a:t>
            </a:r>
          </a:p>
          <a:p>
            <a:pPr lvl="0" algn="ctr">
              <a:lnSpc>
                <a:spcPct val="150000"/>
              </a:lnSpc>
            </a:pPr>
            <a:r>
              <a:rPr lang="en-GB" sz="2000" kern="0" dirty="0">
                <a:solidFill>
                  <a:schemeClr val="accent2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Terence.Boniface@BEIS.Gov.uk</a:t>
            </a:r>
            <a:endParaRPr lang="en-GB" sz="2000" kern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82A85-00F8-4EE9-B7EE-C52987C2E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538" y="690243"/>
            <a:ext cx="7982031" cy="1738938"/>
          </a:xfrm>
        </p:spPr>
        <p:txBody>
          <a:bodyPr/>
          <a:lstStyle/>
          <a:p>
            <a:pPr algn="ctr"/>
            <a:r>
              <a:rPr lang="en-US" sz="2215" b="1" dirty="0"/>
              <a:t>Department for Business, Energy and Industrial Strategy</a:t>
            </a:r>
            <a:br>
              <a:rPr lang="en-US" dirty="0"/>
            </a:br>
            <a:br>
              <a:rPr lang="en-US" b="1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6296F5-BF64-43E2-A143-6674A7B85C45}"/>
              </a:ext>
            </a:extLst>
          </p:cNvPr>
          <p:cNvSpPr txBox="1"/>
          <p:nvPr/>
        </p:nvSpPr>
        <p:spPr>
          <a:xfrm>
            <a:off x="503309" y="2863069"/>
            <a:ext cx="5334783" cy="153440"/>
          </a:xfrm>
          <a:prstGeom prst="rect">
            <a:avLst/>
          </a:prstGeom>
          <a:noFill/>
          <a:ln cap="rnd">
            <a:noFill/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844083">
              <a:lnSpc>
                <a:spcPct val="90000"/>
              </a:lnSpc>
              <a:spcAft>
                <a:spcPts val="554"/>
              </a:spcAft>
              <a:defRPr/>
            </a:pPr>
            <a:endParaRPr lang="en-US" sz="1108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D098A-EAE9-4E9A-AB2B-79ADC594B170}"/>
              </a:ext>
            </a:extLst>
          </p:cNvPr>
          <p:cNvSpPr txBox="1"/>
          <p:nvPr/>
        </p:nvSpPr>
        <p:spPr>
          <a:xfrm>
            <a:off x="844062" y="1321067"/>
            <a:ext cx="2407796" cy="1542015"/>
          </a:xfrm>
          <a:prstGeom prst="rect">
            <a:avLst/>
          </a:prstGeom>
          <a:noFill/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 defTabSz="844083">
              <a:lnSpc>
                <a:spcPct val="90000"/>
              </a:lnSpc>
              <a:spcAft>
                <a:spcPts val="554"/>
              </a:spcAft>
            </a:pPr>
            <a:endParaRPr lang="en-GB" sz="1108" dirty="0" err="1">
              <a:solidFill>
                <a:srgbClr val="000000"/>
              </a:solidFill>
              <a:latin typeface="Trebuchet MS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B49BDD9-2536-4FEB-9A3A-E600D351DD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61476"/>
              </p:ext>
            </p:extLst>
          </p:nvPr>
        </p:nvGraphicFramePr>
        <p:xfrm>
          <a:off x="580431" y="1187795"/>
          <a:ext cx="7719508" cy="484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69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692696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848839"/>
            <a:ext cx="7848872" cy="56391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Arial"/>
                <a:cs typeface="Arial"/>
              </a:rPr>
              <a:t>Revised Political Declaration…</a:t>
            </a:r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.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72948-ACCF-4E7D-A816-DDE7DA05E75E}"/>
              </a:ext>
            </a:extLst>
          </p:cNvPr>
          <p:cNvSpPr txBox="1"/>
          <p:nvPr/>
        </p:nvSpPr>
        <p:spPr>
          <a:xfrm>
            <a:off x="539552" y="1668507"/>
            <a:ext cx="7752060" cy="51398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Comprehensive </a:t>
            </a:r>
            <a:r>
              <a:rPr lang="en-GB" sz="2400" b="1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FTA</a:t>
            </a: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 Tariffs, fees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“Deep Regulatory and Customs co-operation”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“Regulatory autonomy….avoid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unnecessary barriers to trade </a:t>
            </a:r>
            <a:r>
              <a:rPr lang="en-GB" sz="2400" u="sng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in goods</a:t>
            </a: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“ambitious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cus</a:t>
            </a: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toms arrangements”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“Common principals…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standardization, technical regulation, conformity assessment…labelling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”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5565A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A2B2D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lvl="0">
              <a:defRPr/>
            </a:pPr>
            <a:r>
              <a:rPr lang="en-GB" sz="2400" i="1" dirty="0">
                <a:solidFill>
                  <a:srgbClr val="FF0000"/>
                </a:solidFill>
                <a:cs typeface="Calibri"/>
              </a:rPr>
              <a:t>X </a:t>
            </a:r>
            <a:r>
              <a:rPr lang="en-GB" sz="2400" i="1" strike="sngStrike" dirty="0">
                <a:solidFill>
                  <a:srgbClr val="FF0000"/>
                </a:solidFill>
                <a:cs typeface="Calibri"/>
              </a:rPr>
              <a:t>“will consider aligning with union rules in relevant </a:t>
            </a:r>
            <a:r>
              <a:rPr lang="en-GB" sz="2400" i="1" strike="sngStrike" dirty="0" err="1">
                <a:solidFill>
                  <a:srgbClr val="FF0000"/>
                </a:solidFill>
                <a:cs typeface="Calibri"/>
              </a:rPr>
              <a:t>areas</a:t>
            </a:r>
            <a:r>
              <a:rPr lang="en-GB" sz="2400" i="1" dirty="0" err="1">
                <a:solidFill>
                  <a:srgbClr val="FF0000"/>
                </a:solidFill>
                <a:cs typeface="Calibri"/>
              </a:rPr>
              <a:t>”X</a:t>
            </a:r>
            <a:endParaRPr lang="en-GB" sz="2400" i="1" dirty="0">
              <a:solidFill>
                <a:srgbClr val="FF0000"/>
              </a:solidFill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BA08152-3DAC-40E8-831E-369890ACC64E}"/>
              </a:ext>
            </a:extLst>
          </p:cNvPr>
          <p:cNvSpPr txBox="1">
            <a:spLocks/>
          </p:cNvSpPr>
          <p:nvPr/>
        </p:nvSpPr>
        <p:spPr>
          <a:xfrm>
            <a:off x="323528" y="4614894"/>
            <a:ext cx="8226914" cy="563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783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Arial"/>
                <a:cs typeface="Arial"/>
              </a:rPr>
              <a:t>.</a:t>
            </a:r>
            <a:endParaRPr lang="en-GB" sz="36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47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692696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848839"/>
            <a:ext cx="7848872" cy="56391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Arial"/>
                <a:cs typeface="Arial"/>
              </a:rPr>
              <a:t>Government Manifesto Commitments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72948-ACCF-4E7D-A816-DDE7DA05E75E}"/>
              </a:ext>
            </a:extLst>
          </p:cNvPr>
          <p:cNvSpPr txBox="1"/>
          <p:nvPr/>
        </p:nvSpPr>
        <p:spPr>
          <a:xfrm>
            <a:off x="800581" y="1679192"/>
            <a:ext cx="7272808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 </a:t>
            </a:r>
            <a:r>
              <a:rPr lang="en-GB" sz="2400" u="sng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80% of UK Trade </a:t>
            </a: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covered by FTAs </a:t>
            </a:r>
            <a:r>
              <a:rPr lang="en-GB" sz="2400" u="sng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in next three years.</a:t>
            </a:r>
            <a:endParaRPr kumimoji="0" lang="en-GB" sz="2400" b="0" i="0" u="sng" strike="noStrike" kern="1200" cap="none" spc="0" normalizeH="0" baseline="0" noProof="0" dirty="0">
              <a:ln>
                <a:noFill/>
              </a:ln>
              <a:solidFill>
                <a:srgbClr val="55565A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Commence negotiations with the USA, Australia, New Zealand and Japan.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Open up trade in services.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i="1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Tailor trade deals to the needs of British Firms and the British Economy.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55565A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A2B2D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BA08152-3DAC-40E8-831E-369890ACC64E}"/>
              </a:ext>
            </a:extLst>
          </p:cNvPr>
          <p:cNvSpPr txBox="1">
            <a:spLocks/>
          </p:cNvSpPr>
          <p:nvPr/>
        </p:nvSpPr>
        <p:spPr>
          <a:xfrm>
            <a:off x="323528" y="4614894"/>
            <a:ext cx="8226914" cy="563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783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Arial"/>
                <a:cs typeface="Arial"/>
              </a:rPr>
              <a:t>.</a:t>
            </a:r>
            <a:endParaRPr lang="en-GB" sz="36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79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692696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39288" y="925792"/>
            <a:ext cx="8581183" cy="56391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Arial"/>
                <a:cs typeface="Arial"/>
              </a:rPr>
              <a:t>PM Meeting with Commission President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72948-ACCF-4E7D-A816-DDE7DA05E75E}"/>
              </a:ext>
            </a:extLst>
          </p:cNvPr>
          <p:cNvSpPr txBox="1"/>
          <p:nvPr/>
        </p:nvSpPr>
        <p:spPr>
          <a:xfrm>
            <a:off x="404537" y="1665020"/>
            <a:ext cx="8064896" cy="45550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2A2B2D"/>
                </a:solidFill>
                <a:latin typeface="Calibri"/>
                <a:cs typeface="Calibri"/>
              </a:rPr>
              <a:t>PM wants a broad Free Trade agreement covering goods and services…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2A2B2D"/>
                </a:solidFill>
                <a:latin typeface="Calibri"/>
                <a:cs typeface="Calibri"/>
              </a:rPr>
              <a:t>PM clear UK would </a:t>
            </a:r>
            <a:r>
              <a:rPr lang="en-GB" sz="2400" u="sng" dirty="0">
                <a:solidFill>
                  <a:srgbClr val="2A2B2D"/>
                </a:solidFill>
                <a:latin typeface="Calibri"/>
                <a:cs typeface="Calibri"/>
              </a:rPr>
              <a:t>not extend the Implementation Period </a:t>
            </a:r>
            <a:r>
              <a:rPr lang="en-GB" sz="2400" dirty="0">
                <a:solidFill>
                  <a:srgbClr val="2A2B2D"/>
                </a:solidFill>
                <a:latin typeface="Calibri"/>
                <a:cs typeface="Calibri"/>
              </a:rPr>
              <a:t>beyond 31 December 2020.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A2B2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UK ready to start negotiations…a </a:t>
            </a:r>
            <a:r>
              <a:rPr kumimoji="0" lang="en-GB" sz="2400" b="0" i="0" u="sng" strike="noStrike" kern="1200" cap="none" spc="0" normalizeH="0" baseline="0" noProof="0" dirty="0">
                <a:ln>
                  <a:noFill/>
                </a:ln>
                <a:solidFill>
                  <a:srgbClr val="2A2B2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Canada style FTA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A2B2D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defRPr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defRPr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President Von der </a:t>
            </a:r>
            <a:r>
              <a:rPr lang="en-GB" sz="2400" dirty="0" err="1">
                <a:solidFill>
                  <a:schemeClr val="accent2">
                    <a:lumMod val="50000"/>
                  </a:schemeClr>
                </a:solidFill>
              </a:rPr>
              <a:t>Leyen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GB" sz="2400" i="1" dirty="0">
                <a:solidFill>
                  <a:schemeClr val="accent2">
                    <a:lumMod val="50000"/>
                  </a:schemeClr>
                </a:solidFill>
              </a:rPr>
              <a:t>“…impossible for the UK to negotiate a comprehensive deal covering all aspects of Brexit within the timeframe set”.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BA08152-3DAC-40E8-831E-369890ACC64E}"/>
              </a:ext>
            </a:extLst>
          </p:cNvPr>
          <p:cNvSpPr txBox="1">
            <a:spLocks/>
          </p:cNvSpPr>
          <p:nvPr/>
        </p:nvSpPr>
        <p:spPr>
          <a:xfrm>
            <a:off x="323528" y="4614894"/>
            <a:ext cx="8226914" cy="563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783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15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1520" y="692696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848839"/>
            <a:ext cx="7848872" cy="56391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Arial"/>
                <a:cs typeface="Arial"/>
              </a:rPr>
              <a:t>Trade Discussion Mandates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72948-ACCF-4E7D-A816-DDE7DA05E75E}"/>
              </a:ext>
            </a:extLst>
          </p:cNvPr>
          <p:cNvSpPr txBox="1"/>
          <p:nvPr/>
        </p:nvSpPr>
        <p:spPr>
          <a:xfrm>
            <a:off x="800581" y="1679192"/>
            <a:ext cx="7272808" cy="52937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HMG to prioritize negotiations </a:t>
            </a:r>
          </a:p>
          <a:p>
            <a:pPr lvl="2">
              <a:spcBef>
                <a:spcPts val="1200"/>
              </a:spcBef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– EU, US, Japan, Australia &amp; NZ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 err="1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RoW</a:t>
            </a: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 negotiations to proceed </a:t>
            </a:r>
            <a:r>
              <a:rPr lang="en-GB" sz="2400" u="sng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in Parallel with EU Negotiations.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Structures in place to understand conflicts between negotiations.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Opening High level Mandates to be completed this month – </a:t>
            </a:r>
            <a:r>
              <a:rPr lang="en-GB" sz="2400" u="sng" dirty="0">
                <a:solidFill>
                  <a:srgbClr val="55565A">
                    <a:lumMod val="50000"/>
                  </a:srgbClr>
                </a:solidFill>
                <a:latin typeface="Calibri"/>
                <a:cs typeface="Calibri"/>
              </a:rPr>
              <a:t>negotiations to commence February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A2B2D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BA08152-3DAC-40E8-831E-369890ACC64E}"/>
              </a:ext>
            </a:extLst>
          </p:cNvPr>
          <p:cNvSpPr txBox="1">
            <a:spLocks/>
          </p:cNvSpPr>
          <p:nvPr/>
        </p:nvSpPr>
        <p:spPr>
          <a:xfrm>
            <a:off x="323528" y="4614894"/>
            <a:ext cx="8226914" cy="5639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783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Arial"/>
                <a:cs typeface="Arial"/>
              </a:rPr>
              <a:t>.</a:t>
            </a:r>
            <a:endParaRPr lang="en-GB" sz="36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882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95536" y="764704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59768" y="1002087"/>
            <a:ext cx="6624736" cy="6439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BEIS: Rules of Origin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60AC34-3168-481E-AA50-DEE021C45A4F}"/>
              </a:ext>
            </a:extLst>
          </p:cNvPr>
          <p:cNvSpPr/>
          <p:nvPr/>
        </p:nvSpPr>
        <p:spPr>
          <a:xfrm>
            <a:off x="395536" y="16977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BB0C09-2770-4C31-ADCC-B42356A67B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773" y="1883374"/>
            <a:ext cx="5128827" cy="378594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750558-141F-4745-8110-CADD0159586A}"/>
              </a:ext>
            </a:extLst>
          </p:cNvPr>
          <p:cNvSpPr/>
          <p:nvPr/>
        </p:nvSpPr>
        <p:spPr>
          <a:xfrm>
            <a:off x="6228183" y="2786982"/>
            <a:ext cx="2376265" cy="201017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329353D5-44DE-477D-8E3C-63689EB31DBB}"/>
              </a:ext>
            </a:extLst>
          </p:cNvPr>
          <p:cNvSpPr/>
          <p:nvPr/>
        </p:nvSpPr>
        <p:spPr>
          <a:xfrm>
            <a:off x="5690520" y="3489782"/>
            <a:ext cx="384352" cy="522366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rgbClr val="00B05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85BC28-8063-48A5-8C96-35BEE3DB4D85}"/>
              </a:ext>
            </a:extLst>
          </p:cNvPr>
          <p:cNvSpPr txBox="1"/>
          <p:nvPr/>
        </p:nvSpPr>
        <p:spPr>
          <a:xfrm>
            <a:off x="6300192" y="3033523"/>
            <a:ext cx="22270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Representatives </a:t>
            </a:r>
          </a:p>
          <a:p>
            <a:pPr algn="ctr"/>
            <a:r>
              <a:rPr lang="en-GB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Advised</a:t>
            </a:r>
          </a:p>
          <a:p>
            <a:pPr algn="ctr"/>
            <a:r>
              <a:rPr lang="en-GB" sz="20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402092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67545" y="620688"/>
            <a:ext cx="7020780" cy="0"/>
          </a:xfrm>
          <a:prstGeom prst="line">
            <a:avLst/>
          </a:prstGeom>
          <a:ln w="57150">
            <a:solidFill>
              <a:srgbClr val="5556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4A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80999" y="792482"/>
            <a:ext cx="7107325" cy="64390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Arial"/>
                <a:cs typeface="Arial"/>
              </a:rPr>
              <a:t>BEIS: Conformity Assessment</a:t>
            </a:r>
            <a:endParaRPr lang="en-GB" sz="40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60AC34-3168-481E-AA50-DEE021C45A4F}"/>
              </a:ext>
            </a:extLst>
          </p:cNvPr>
          <p:cNvSpPr/>
          <p:nvPr/>
        </p:nvSpPr>
        <p:spPr>
          <a:xfrm>
            <a:off x="381000" y="1229438"/>
            <a:ext cx="77497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23171F-4914-46A3-8888-F3B448BE0672}"/>
              </a:ext>
            </a:extLst>
          </p:cNvPr>
          <p:cNvSpPr txBox="1"/>
          <p:nvPr/>
        </p:nvSpPr>
        <p:spPr>
          <a:xfrm>
            <a:off x="683568" y="1674361"/>
            <a:ext cx="7560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Work continues to gauge the impact/costs of different types of </a:t>
            </a:r>
            <a:r>
              <a:rPr lang="en-GB" sz="2000" b="1" u="sng" dirty="0">
                <a:solidFill>
                  <a:schemeClr val="accent2">
                    <a:lumMod val="50000"/>
                  </a:schemeClr>
                </a:solidFill>
              </a:rPr>
              <a:t>conformity assessment requirements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On businesses..</a:t>
            </a:r>
          </a:p>
          <a:p>
            <a:pPr lvl="1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		…</a:t>
            </a:r>
            <a:r>
              <a:rPr lang="en-GB" sz="2000" u="sng" dirty="0">
                <a:solidFill>
                  <a:schemeClr val="accent2">
                    <a:lumMod val="50000"/>
                  </a:schemeClr>
                </a:solidFill>
              </a:rPr>
              <a:t>and the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UK Conformity assessment industry.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In the EU future relationship..</a:t>
            </a:r>
          </a:p>
          <a:p>
            <a:pPr lvl="4"/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…</a:t>
            </a:r>
            <a:r>
              <a:rPr lang="en-GB" sz="2000" u="sng" dirty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accent2">
                    <a:lumMod val="50000"/>
                  </a:schemeClr>
                </a:solidFill>
              </a:rPr>
              <a:t>RoW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 trade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u="sng" dirty="0">
                <a:solidFill>
                  <a:schemeClr val="accent2">
                    <a:lumMod val="50000"/>
                  </a:schemeClr>
                </a:solidFill>
              </a:rPr>
              <a:t>Relative importance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of Conformity Recognition to any trade agreement.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2">
                    <a:lumMod val="50000"/>
                  </a:schemeClr>
                </a:solidFill>
              </a:rPr>
              <a:t>Understanding costs and implications of scenarios.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6965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39.2226/358.4865/68.59843/68.6947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219.1067/358.4865/103.4646/103.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6063/71.99992/272.965/275.147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Eins"/>
  <p:tag name="EE4P_AGENDAWIZARD_PROPERTIES" val="69.73236/210.082/640.5827/252.049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69.73236/114.7876/72.21693/72.2834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49.5/94.96071/730.5/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5/49.03937/566.1416/37.0785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39.2224/358.4865/68.59843/68.6947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219.1065/358.4865/103.4646/103.3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60606/71.99992/272.965/275.147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Eins"/>
  <p:tag name="EE4P_AGENDAWIZARD_PROPERTIES" val="69.73212/210.082/640.5827/252.049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69.73212/114.7876/72.21693/72.2834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49.5/94.96055/730.5/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5/49.03929/566.1416/37.0785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heme/theme1.xml><?xml version="1.0" encoding="utf-8"?>
<a:theme xmlns:a="http://schemas.openxmlformats.org/drawingml/2006/main" name="4-3_RA">
  <a:themeElements>
    <a:clrScheme name="BEIS Colours">
      <a:dk1>
        <a:srgbClr val="004A7F"/>
      </a:dk1>
      <a:lt1>
        <a:srgbClr val="FFFFFF"/>
      </a:lt1>
      <a:dk2>
        <a:srgbClr val="FFFFFF"/>
      </a:dk2>
      <a:lt2>
        <a:srgbClr val="FFFFFF"/>
      </a:lt2>
      <a:accent1>
        <a:srgbClr val="004A7F"/>
      </a:accent1>
      <a:accent2>
        <a:srgbClr val="55565A"/>
      </a:accent2>
      <a:accent3>
        <a:srgbClr val="73B72B"/>
      </a:accent3>
      <a:accent4>
        <a:srgbClr val="EE751B"/>
      </a:accent4>
      <a:accent5>
        <a:srgbClr val="AA1580"/>
      </a:accent5>
      <a:accent6>
        <a:srgbClr val="CBC1AF"/>
      </a:accent6>
      <a:hlink>
        <a:srgbClr val="1C9CD9"/>
      </a:hlink>
      <a:folHlink>
        <a:srgbClr val="1C9C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IS-Powerpoint-template-standard-screen-narrow-logo" id="{8D526677-D585-47B1-870F-05844B84F359}" vid="{E8FA540D-7C60-40F8-B78F-6C0EFDE4389E}"/>
    </a:ext>
  </a:extLst>
</a:theme>
</file>

<file path=ppt/theme/theme2.xml><?xml version="1.0" encoding="utf-8"?>
<a:theme xmlns:a="http://schemas.openxmlformats.org/drawingml/2006/main" name="2_BCG Grid A4">
  <a:themeElements>
    <a:clrScheme name="tom moon">
      <a:dk1>
        <a:srgbClr val="000000"/>
      </a:dk1>
      <a:lt1>
        <a:srgbClr val="FFFFFF"/>
      </a:lt1>
      <a:dk2>
        <a:srgbClr val="002F6D"/>
      </a:dk2>
      <a:lt2>
        <a:srgbClr val="B2B2B2"/>
      </a:lt2>
      <a:accent1>
        <a:srgbClr val="E2E2E2"/>
      </a:accent1>
      <a:accent2>
        <a:srgbClr val="7FCFEC"/>
      </a:accent2>
      <a:accent3>
        <a:srgbClr val="FFFFFF"/>
      </a:accent3>
      <a:accent4>
        <a:srgbClr val="002F6D"/>
      </a:accent4>
      <a:accent5>
        <a:srgbClr val="FFD000"/>
      </a:accent5>
      <a:accent6>
        <a:srgbClr val="AEA79F"/>
      </a:accent6>
      <a:hlink>
        <a:srgbClr val="009FDA"/>
      </a:hlink>
      <a:folHlink>
        <a:srgbClr val="3FB7E3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2F6D"/>
        </a:solidFill>
        <a:ln w="9525" cap="rnd" cmpd="sng" algn="ctr">
          <a:solidFill>
            <a:srgbClr val="002F6D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cap="rnd">
          <a:noFill/>
          <a:prstDash val="solid"/>
        </a:ln>
      </a:spPr>
      <a:bodyPr wrap="square" lIns="0" tIns="0" rIns="0" bIns="0" rtlCol="0" anchor="ctr" anchorCtr="0">
        <a:noAutofit/>
      </a:bodyPr>
      <a:lstStyle>
        <a:defPPr algn="ctr">
          <a:lnSpc>
            <a:spcPct val="90000"/>
          </a:lnSpc>
          <a:spcAft>
            <a:spcPts val="600"/>
          </a:spcAft>
          <a:defRPr sz="1200" dirty="0" err="1" smtClean="0"/>
        </a:defPPr>
      </a:lst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_A4.potx" id="{FD128D5F-54C9-4660-96FD-399E95DF928D}" vid="{7EF5A221-22E9-434F-9846-7D43FE1E807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vernment_x0020_Body xmlns="b413c3fd-5a3b-4239-b985-69032e371c04">BEIS</Government_x0020_Body>
    <Date_x0020_Opened xmlns="b413c3fd-5a3b-4239-b985-69032e371c04">2018-11-16T12:53:01+00:00</Date_x0020_Opened>
    <LegacyRecordCategoryIdentifier xmlns="b67a7830-db79-4a49-bf27-2aff92a2201a" xsi:nil="true"/>
    <LegacyDateFileRequested xmlns="a172083e-e40c-4314-b43a-827352a1ed2c" xsi:nil="true"/>
    <LegacyFolderType xmlns="b67a7830-db79-4a49-bf27-2aff92a2201a" xsi:nil="true"/>
    <LegacyRecordFolderIdentifier xmlns="b67a7830-db79-4a49-bf27-2aff92a2201a" xsi:nil="true"/>
    <LegacyFolder xmlns="b67a7830-db79-4a49-bf27-2aff92a2201a" xsi:nil="true"/>
    <LegacyMP xmlns="a172083e-e40c-4314-b43a-827352a1ed2c" xsi:nil="true"/>
    <LegacyDocumentID xmlns="a172083e-e40c-4314-b43a-827352a1ed2c" xsi:nil="true"/>
    <LegacyFolderDocumentID xmlns="a172083e-e40c-4314-b43a-827352a1ed2c" xsi:nil="true"/>
    <ExternallyShared xmlns="b67a7830-db79-4a49-bf27-2aff92a2201a" xsi:nil="true"/>
    <Descriptor xmlns="0063f72e-ace3-48fb-9c1f-5b513408b31f" xsi:nil="true"/>
    <LegacyDateFileReceived xmlns="a172083e-e40c-4314-b43a-827352a1ed2c" xsi:nil="true"/>
    <LegacyFolderLink xmlns="b67a7830-db79-4a49-bf27-2aff92a2201a" xsi:nil="true"/>
    <Document_x0020_Notes xmlns="b413c3fd-5a3b-4239-b985-69032e371c04" xsi:nil="true"/>
    <LegacyAdditionalAuthors xmlns="b67a7830-db79-4a49-bf27-2aff92a2201a" xsi:nil="true"/>
    <LegacyDocumentLink xmlns="b67a7830-db79-4a49-bf27-2aff92a2201a" xsi:nil="true"/>
    <CIRRUSPreviousLocation xmlns="b413c3fd-5a3b-4239-b985-69032e371c04" xsi:nil="true"/>
    <LegacyPhysicalItemLocation xmlns="a172083e-e40c-4314-b43a-827352a1ed2c" xsi:nil="true"/>
    <LegacyRequestType xmlns="a172083e-e40c-4314-b43a-827352a1ed2c" xsi:nil="true"/>
    <LegacyDescriptor xmlns="a172083e-e40c-4314-b43a-827352a1ed2c" xsi:nil="true"/>
    <LegacyLastModifiedDate xmlns="b67a7830-db79-4a49-bf27-2aff92a2201a" xsi:nil="true"/>
    <LegacyDateClosed xmlns="b67a7830-db79-4a49-bf27-2aff92a2201a" xsi:nil="true"/>
    <LegacyHomeLocation xmlns="b67a7830-db79-4a49-bf27-2aff92a2201a" xsi:nil="true"/>
    <CIRRUSPreviousRetentionPolicy xmlns="e410407e-3917-489d-9e7a-d4bded267316" xsi:nil="true"/>
    <LegacyExpiryReviewDate xmlns="b67a7830-db79-4a49-bf27-2aff92a2201a" xsi:nil="true"/>
    <LegacyPhysicalFormat xmlns="a172083e-e40c-4314-b43a-827352a1ed2c">false</LegacyPhysicalFormat>
    <LegacyDocumentType xmlns="b67a7830-db79-4a49-bf27-2aff92a2201a" xsi:nil="true"/>
    <LegacyReferencesFromOtherItems xmlns="b67a7830-db79-4a49-bf27-2aff92a2201a" xsi:nil="true"/>
    <LegacyCaseReferenceNumber xmlns="e410407e-3917-489d-9e7a-d4bded267316" xsi:nil="true"/>
    <LegacyLastActionDate xmlns="b67a7830-db79-4a49-bf27-2aff92a2201a" xsi:nil="true"/>
    <m975189f4ba442ecbf67d4147307b177 xmlns="c963a4c1-1bb4-49f2-a011-9c776a7eed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Manufacturing, Defence and Marine</TermName>
          <TermId xmlns="http://schemas.microsoft.com/office/infopath/2007/PartnerControls">7fcddc0e-c63a-4ffa-83f0-d36c28f4b86c</TermId>
        </TermInfo>
      </Terms>
    </m975189f4ba442ecbf67d4147307b177>
    <Security_x0020_Classification xmlns="0063f72e-ace3-48fb-9c1f-5b513408b31f">OFFICIAL</Security_x0020_Classification>
    <CIRRUSPreviousID xmlns="b413c3fd-5a3b-4239-b985-69032e371c04" xsi:nil="true"/>
    <LegacyModifier xmlns="b67a7830-db79-4a49-bf27-2aff92a2201a">
      <UserInfo>
        <DisplayName/>
        <AccountId xsi:nil="true"/>
        <AccountType/>
      </UserInfo>
    </LegacyModifier>
    <LegacyStatusonTransfer xmlns="b67a7830-db79-4a49-bf27-2aff92a2201a" xsi:nil="true"/>
    <LegacyDispositionAsOfDate xmlns="b67a7830-db79-4a49-bf27-2aff92a2201a" xsi:nil="true"/>
    <LegacyMinister xmlns="a172083e-e40c-4314-b43a-827352a1ed2c" xsi:nil="true"/>
    <LegacyFileplanTarget xmlns="b67a7830-db79-4a49-bf27-2aff92a2201a" xsi:nil="true"/>
    <LegacyContentType xmlns="b67a7830-db79-4a49-bf27-2aff92a2201a" xsi:nil="true"/>
    <LegacyCustodian xmlns="b67a7830-db79-4a49-bf27-2aff92a2201a" xsi:nil="true"/>
    <National_x0020_Caveat xmlns="0063f72e-ace3-48fb-9c1f-5b513408b31f" xsi:nil="true"/>
    <LegacyProtectiveMarking xmlns="b67a7830-db79-4a49-bf27-2aff92a2201a" xsi:nil="true"/>
    <LegacyDateFileReturned xmlns="a172083e-e40c-4314-b43a-827352a1ed2c" xsi:nil="true"/>
    <LegacyReferencesToOtherItems xmlns="b67a7830-db79-4a49-bf27-2aff92a2201a" xsi:nil="true"/>
    <Retention_x0020_Label xmlns="a8f60570-4bd3-4f2b-950b-a996de8ab151">Corp PPP Review</Retention_x0020_Label>
    <LegacyCopyright xmlns="b67a7830-db79-4a49-bf27-2aff92a2201a" xsi:nil="true"/>
    <Handling_x0020_Instructions xmlns="b413c3fd-5a3b-4239-b985-69032e371c04" xsi:nil="true"/>
    <Date_x0020_Closed xmlns="b413c3fd-5a3b-4239-b985-69032e371c04" xsi:nil="true"/>
    <LegacyTags xmlns="b67a7830-db79-4a49-bf27-2aff92a2201a" xsi:nil="true"/>
    <LegacyFolderNotes xmlns="a172083e-e40c-4314-b43a-827352a1ed2c" xsi:nil="true"/>
    <TaxCatchAll xmlns="0063f72e-ace3-48fb-9c1f-5b513408b31f">
      <Value>186</Value>
    </TaxCatchAll>
    <LegacyNumericClass xmlns="b67a7830-db79-4a49-bf27-2aff92a2201a" xsi:nil="true"/>
    <LegacyCurrentLocation xmlns="b67a7830-db79-4a49-bf27-2aff92a2201a" xsi:nil="true"/>
    <_dlc_DocId xmlns="0063f72e-ace3-48fb-9c1f-5b513408b31f">2QFN7KK647Q6-1349183474-74105</_dlc_DocId>
    <_dlc_DocIdUrl xmlns="0063f72e-ace3-48fb-9c1f-5b513408b31f">
      <Url>https://beisgov.sharepoint.com/sites/beis/255/_layouts/15/DocIdRedir.aspx?ID=2QFN7KK647Q6-1349183474-74105</Url>
      <Description>2QFN7KK647Q6-1349183474-74105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597BDDBB4C449A54740D74BB8052C" ma:contentTypeVersion="16471" ma:contentTypeDescription="Create a new document." ma:contentTypeScope="" ma:versionID="b8e8140db67b694b571f46bac4a5d9ab">
  <xsd:schema xmlns:xsd="http://www.w3.org/2001/XMLSchema" xmlns:xs="http://www.w3.org/2001/XMLSchema" xmlns:p="http://schemas.microsoft.com/office/2006/metadata/properties" xmlns:ns2="b67a7830-db79-4a49-bf27-2aff92a2201a" xmlns:ns3="b413c3fd-5a3b-4239-b985-69032e371c04" xmlns:ns4="0063f72e-ace3-48fb-9c1f-5b513408b31f" xmlns:ns5="a8f60570-4bd3-4f2b-950b-a996de8ab151" xmlns:ns6="a172083e-e40c-4314-b43a-827352a1ed2c" xmlns:ns7="c963a4c1-1bb4-49f2-a011-9c776a7eed2a" xmlns:ns8="e410407e-3917-489d-9e7a-d4bded267316" targetNamespace="http://schemas.microsoft.com/office/2006/metadata/properties" ma:root="true" ma:fieldsID="73a41601e0cd13edcbaf0083a76963a5" ns2:_="" ns3:_="" ns4:_="" ns5:_="" ns6:_="" ns7:_="" ns8:_="">
    <xsd:import namespace="b67a7830-db79-4a49-bf27-2aff92a2201a"/>
    <xsd:import namespace="b413c3fd-5a3b-4239-b985-69032e371c04"/>
    <xsd:import namespace="0063f72e-ace3-48fb-9c1f-5b513408b31f"/>
    <xsd:import namespace="a8f60570-4bd3-4f2b-950b-a996de8ab151"/>
    <xsd:import namespace="a172083e-e40c-4314-b43a-827352a1ed2c"/>
    <xsd:import namespace="c963a4c1-1bb4-49f2-a011-9c776a7eed2a"/>
    <xsd:import namespace="e410407e-3917-489d-9e7a-d4bded267316"/>
    <xsd:element name="properties">
      <xsd:complexType>
        <xsd:sequence>
          <xsd:element name="documentManagement">
            <xsd:complexType>
              <xsd:all>
                <xsd:element ref="ns2:ExternallyShared" minOccurs="0"/>
                <xsd:element ref="ns3:Document_x0020_Notes" minOccurs="0"/>
                <xsd:element ref="ns4:Security_x0020_Classification" minOccurs="0"/>
                <xsd:element ref="ns3:Handling_x0020_Instructions" minOccurs="0"/>
                <xsd:element ref="ns4:Descriptor" minOccurs="0"/>
                <xsd:element ref="ns3:Government_x0020_Body" minOccurs="0"/>
                <xsd:element ref="ns5:Retention_x0020_Label" minOccurs="0"/>
                <xsd:element ref="ns3:Date_x0020_Opened" minOccurs="0"/>
                <xsd:element ref="ns3:Date_x0020_Closed" minOccurs="0"/>
                <xsd:element ref="ns4:National_x0020_Caveat" minOccurs="0"/>
                <xsd:element ref="ns3:CIRRUSPreviousLocation" minOccurs="0"/>
                <xsd:element ref="ns3:CIRRUSPreviousID" minOccurs="0"/>
                <xsd:element ref="ns2:LegacyDocumentType" minOccurs="0"/>
                <xsd:element ref="ns2:LegacyFileplanTarget" minOccurs="0"/>
                <xsd:element ref="ns2:LegacyNumericClass" minOccurs="0"/>
                <xsd:element ref="ns2:LegacyFolderType" minOccurs="0"/>
                <xsd:element ref="ns2:LegacyRecordFolderIdentifier" minOccurs="0"/>
                <xsd:element ref="ns2:LegacyCopyright" minOccurs="0"/>
                <xsd:element ref="ns2:LegacyLastModifiedDate" minOccurs="0"/>
                <xsd:element ref="ns2:LegacyModifier" minOccurs="0"/>
                <xsd:element ref="ns2:LegacyFolder" minOccurs="0"/>
                <xsd:element ref="ns2:LegacyContentType" minOccurs="0"/>
                <xsd:element ref="ns2:LegacyExpiryReviewDate" minOccurs="0"/>
                <xsd:element ref="ns2:LegacyLastActionDate" minOccurs="0"/>
                <xsd:element ref="ns2:LegacyProtectiveMarking" minOccurs="0"/>
                <xsd:element ref="ns2:LegacyTags" minOccurs="0"/>
                <xsd:element ref="ns2:LegacyReferencesFromOtherItems" minOccurs="0"/>
                <xsd:element ref="ns2:LegacyStatusonTransfer" minOccurs="0"/>
                <xsd:element ref="ns2:LegacyDateClosed" minOccurs="0"/>
                <xsd:element ref="ns2:LegacyRecordCategoryIdentifier" minOccurs="0"/>
                <xsd:element ref="ns2:LegacyDispositionAsOfDate" minOccurs="0"/>
                <xsd:element ref="ns2:LegacyHomeLocation" minOccurs="0"/>
                <xsd:element ref="ns2:LegacyCurrentLocation" minOccurs="0"/>
                <xsd:element ref="ns6:LegacyDateFileReceived" minOccurs="0"/>
                <xsd:element ref="ns6:LegacyDateFileRequested" minOccurs="0"/>
                <xsd:element ref="ns6:LegacyDateFileReturned" minOccurs="0"/>
                <xsd:element ref="ns6:LegacyMinister" minOccurs="0"/>
                <xsd:element ref="ns6:LegacyMP" minOccurs="0"/>
                <xsd:element ref="ns6:LegacyFolderNotes" minOccurs="0"/>
                <xsd:element ref="ns6:LegacyPhysicalItemLocation" minOccurs="0"/>
                <xsd:element ref="ns6:LegacyRequestType" minOccurs="0"/>
                <xsd:element ref="ns6:LegacyDescriptor" minOccurs="0"/>
                <xsd:element ref="ns6:LegacyFolderDocumentID" minOccurs="0"/>
                <xsd:element ref="ns6:LegacyDocumentID" minOccurs="0"/>
                <xsd:element ref="ns2:LegacyReferencesToOtherItems" minOccurs="0"/>
                <xsd:element ref="ns2:LegacyCustodian" minOccurs="0"/>
                <xsd:element ref="ns2:LegacyAdditionalAuthors" minOccurs="0"/>
                <xsd:element ref="ns2:LegacyDocumentLink" minOccurs="0"/>
                <xsd:element ref="ns2:LegacyFolderLink" minOccurs="0"/>
                <xsd:element ref="ns6:LegacyPhysicalFormat" minOccurs="0"/>
                <xsd:element ref="ns4:_dlc_DocIdUrl" minOccurs="0"/>
                <xsd:element ref="ns4:_dlc_DocIdPersistId" minOccurs="0"/>
                <xsd:element ref="ns7:m975189f4ba442ecbf67d4147307b177" minOccurs="0"/>
                <xsd:element ref="ns4:TaxCatchAll" minOccurs="0"/>
                <xsd:element ref="ns4:TaxCatchAllLabel" minOccurs="0"/>
                <xsd:element ref="ns4:_dlc_DocId" minOccurs="0"/>
                <xsd:element ref="ns8:MediaServiceMetadata" minOccurs="0"/>
                <xsd:element ref="ns8:MediaServiceFastMetadata" minOccurs="0"/>
                <xsd:element ref="ns8:MediaServiceDateTaken" minOccurs="0"/>
                <xsd:element ref="ns8:MediaServiceAutoTags" minOccurs="0"/>
                <xsd:element ref="ns8:MediaServiceOCR" minOccurs="0"/>
                <xsd:element ref="ns4:SharedWithUsers" minOccurs="0"/>
                <xsd:element ref="ns4:SharedWithDetails" minOccurs="0"/>
                <xsd:element ref="ns8:CIRRUSPreviousRetentionPolicy" minOccurs="0"/>
                <xsd:element ref="ns8:LegacyCaseReferenceNumber" minOccurs="0"/>
                <xsd:element ref="ns8:MediaServiceEventHashCode" minOccurs="0"/>
                <xsd:element ref="ns8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a7830-db79-4a49-bf27-2aff92a2201a" elementFormDefault="qualified">
    <xsd:import namespace="http://schemas.microsoft.com/office/2006/documentManagement/types"/>
    <xsd:import namespace="http://schemas.microsoft.com/office/infopath/2007/PartnerControls"/>
    <xsd:element name="ExternallyShared" ma:index="2" nillable="true" ma:displayName="External" ma:description="Used with SPFX field customizer, displays if the item is externally shared" ma:hidden="true" ma:internalName="ExternallyShared">
      <xsd:simpleType>
        <xsd:restriction base="dms:Text"/>
      </xsd:simpleType>
    </xsd:element>
    <xsd:element name="LegacyDocumentType" ma:index="15" nillable="true" ma:displayName="Legacy Document Type" ma:internalName="LegacyDocumentType">
      <xsd:simpleType>
        <xsd:restriction base="dms:Text">
          <xsd:maxLength value="255"/>
        </xsd:restriction>
      </xsd:simpleType>
    </xsd:element>
    <xsd:element name="LegacyFileplanTarget" ma:index="16" nillable="true" ma:displayName="Legacy Fileplan Target" ma:internalName="LegacyFileplanTarget">
      <xsd:simpleType>
        <xsd:restriction base="dms:Text">
          <xsd:maxLength value="255"/>
        </xsd:restriction>
      </xsd:simpleType>
    </xsd:element>
    <xsd:element name="LegacyNumericClass" ma:index="17" nillable="true" ma:displayName="Legacy Numeric Class" ma:internalName="LegacyNumericClass">
      <xsd:simpleType>
        <xsd:restriction base="dms:Text">
          <xsd:maxLength value="255"/>
        </xsd:restriction>
      </xsd:simpleType>
    </xsd:element>
    <xsd:element name="LegacyFolderType" ma:index="18" nillable="true" ma:displayName="Legacy Folder Type" ma:internalName="LegacyFolderType">
      <xsd:simpleType>
        <xsd:restriction base="dms:Text">
          <xsd:maxLength value="255"/>
        </xsd:restriction>
      </xsd:simpleType>
    </xsd:element>
    <xsd:element name="LegacyRecordFolderIdentifier" ma:index="19" nillable="true" ma:displayName="Legacy Record Folder Identifier" ma:internalName="LegacyRecordFolderIdentifier">
      <xsd:simpleType>
        <xsd:restriction base="dms:Text">
          <xsd:maxLength value="255"/>
        </xsd:restriction>
      </xsd:simpleType>
    </xsd:element>
    <xsd:element name="LegacyCopyright" ma:index="20" nillable="true" ma:displayName="Legacy Copyright" ma:internalName="LegacyCopyright">
      <xsd:simpleType>
        <xsd:restriction base="dms:Text">
          <xsd:maxLength value="255"/>
        </xsd:restriction>
      </xsd:simpleType>
    </xsd:element>
    <xsd:element name="LegacyLastModifiedDate" ma:index="21" nillable="true" ma:displayName="Legacy Last Modified Date" ma:format="DateTime" ma:internalName="LegacyLastModifiedDate">
      <xsd:simpleType>
        <xsd:restriction base="dms:DateTime"/>
      </xsd:simpleType>
    </xsd:element>
    <xsd:element name="LegacyModifier" ma:index="22" nillable="true" ma:displayName="Legacy Modifier" ma:SharePointGroup="0" ma:internalName="LegacyModifi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egacyFolder" ma:index="23" nillable="true" ma:displayName="Legacy Folder" ma:internalName="LegacyFolder">
      <xsd:simpleType>
        <xsd:restriction base="dms:Text">
          <xsd:maxLength value="255"/>
        </xsd:restriction>
      </xsd:simpleType>
    </xsd:element>
    <xsd:element name="LegacyContentType" ma:index="24" nillable="true" ma:displayName="Legacy Content Type" ma:internalName="LegacyContentType">
      <xsd:simpleType>
        <xsd:restriction base="dms:Text">
          <xsd:maxLength value="255"/>
        </xsd:restriction>
      </xsd:simpleType>
    </xsd:element>
    <xsd:element name="LegacyExpiryReviewDate" ma:index="25" nillable="true" ma:displayName="Legacy Expiry Review Date" ma:format="DateTime" ma:internalName="LegacyExpiryReviewDate">
      <xsd:simpleType>
        <xsd:restriction base="dms:DateTime"/>
      </xsd:simpleType>
    </xsd:element>
    <xsd:element name="LegacyLastActionDate" ma:index="26" nillable="true" ma:displayName="Legacy Last Action Date" ma:format="DateTime" ma:internalName="LegacyLastActionDate">
      <xsd:simpleType>
        <xsd:restriction base="dms:DateTime"/>
      </xsd:simpleType>
    </xsd:element>
    <xsd:element name="LegacyProtectiveMarking" ma:index="27" nillable="true" ma:displayName="Legacy Protective Marking" ma:internalName="LegacyProtectiveMarking">
      <xsd:simpleType>
        <xsd:restriction base="dms:Text">
          <xsd:maxLength value="255"/>
        </xsd:restriction>
      </xsd:simpleType>
    </xsd:element>
    <xsd:element name="LegacyTags" ma:index="28" nillable="true" ma:displayName="Legacy Tags" ma:internalName="LegacyTags">
      <xsd:simpleType>
        <xsd:restriction base="dms:Note">
          <xsd:maxLength value="255"/>
        </xsd:restriction>
      </xsd:simpleType>
    </xsd:element>
    <xsd:element name="LegacyReferencesFromOtherItems" ma:index="29" nillable="true" ma:displayName="Legacy References From Other Items" ma:internalName="LegacyReferencesFromOtherItems">
      <xsd:simpleType>
        <xsd:restriction base="dms:Text">
          <xsd:maxLength value="255"/>
        </xsd:restriction>
      </xsd:simpleType>
    </xsd:element>
    <xsd:element name="LegacyStatusonTransfer" ma:index="30" nillable="true" ma:displayName="Legacy Status on Transfer" ma:internalName="LegacyStatusonTransfer">
      <xsd:simpleType>
        <xsd:restriction base="dms:Text">
          <xsd:maxLength value="255"/>
        </xsd:restriction>
      </xsd:simpleType>
    </xsd:element>
    <xsd:element name="LegacyDateClosed" ma:index="31" nillable="true" ma:displayName="Legacy Date Closed" ma:format="DateOnly" ma:internalName="LegacyDateClosed">
      <xsd:simpleType>
        <xsd:restriction base="dms:DateTime"/>
      </xsd:simpleType>
    </xsd:element>
    <xsd:element name="LegacyRecordCategoryIdentifier" ma:index="32" nillable="true" ma:displayName="Legacy Record Category Identifier" ma:internalName="LegacyRecordCategoryIdentifier">
      <xsd:simpleType>
        <xsd:restriction base="dms:Text">
          <xsd:maxLength value="255"/>
        </xsd:restriction>
      </xsd:simpleType>
    </xsd:element>
    <xsd:element name="LegacyDispositionAsOfDate" ma:index="33" nillable="true" ma:displayName="Legacy Disposition as of Date" ma:format="DateOnly" ma:internalName="LegacyDispositionAsOfDate">
      <xsd:simpleType>
        <xsd:restriction base="dms:DateTime"/>
      </xsd:simpleType>
    </xsd:element>
    <xsd:element name="LegacyHomeLocation" ma:index="34" nillable="true" ma:displayName="Legacy Home Location" ma:internalName="LegacyHomeLocation">
      <xsd:simpleType>
        <xsd:restriction base="dms:Text">
          <xsd:maxLength value="255"/>
        </xsd:restriction>
      </xsd:simpleType>
    </xsd:element>
    <xsd:element name="LegacyCurrentLocation" ma:index="35" nillable="true" ma:displayName="Legacy Current Location" ma:internalName="LegacyCurrentLocation">
      <xsd:simpleType>
        <xsd:restriction base="dms:Text">
          <xsd:maxLength value="255"/>
        </xsd:restriction>
      </xsd:simpleType>
    </xsd:element>
    <xsd:element name="LegacyReferencesToOtherItems" ma:index="47" nillable="true" ma:displayName="Legacy References To Other Items" ma:internalName="LegacyReferencesToOtherItems">
      <xsd:simpleType>
        <xsd:restriction base="dms:Note">
          <xsd:maxLength value="255"/>
        </xsd:restriction>
      </xsd:simpleType>
    </xsd:element>
    <xsd:element name="LegacyCustodian" ma:index="48" nillable="true" ma:displayName="Legacy Custodian" ma:internalName="LegacyCustodian">
      <xsd:simpleType>
        <xsd:restriction base="dms:Note">
          <xsd:maxLength value="255"/>
        </xsd:restriction>
      </xsd:simpleType>
    </xsd:element>
    <xsd:element name="LegacyAdditionalAuthors" ma:index="49" nillable="true" ma:displayName="Legacy Additional Authors" ma:internalName="LegacyAdditionalAuthors">
      <xsd:simpleType>
        <xsd:restriction base="dms:Note">
          <xsd:maxLength value="255"/>
        </xsd:restriction>
      </xsd:simpleType>
    </xsd:element>
    <xsd:element name="LegacyDocumentLink" ma:index="50" nillable="true" ma:displayName="Legacy Document Link" ma:internalName="LegacyDocumentLink">
      <xsd:simpleType>
        <xsd:restriction base="dms:Text">
          <xsd:maxLength value="255"/>
        </xsd:restriction>
      </xsd:simpleType>
    </xsd:element>
    <xsd:element name="LegacyFolderLink" ma:index="51" nillable="true" ma:displayName="Legacy Folder Link" ma:internalName="LegacyFolder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c3fd-5a3b-4239-b985-69032e371c04" elementFormDefault="qualified">
    <xsd:import namespace="http://schemas.microsoft.com/office/2006/documentManagement/types"/>
    <xsd:import namespace="http://schemas.microsoft.com/office/infopath/2007/PartnerControls"/>
    <xsd:element name="Document_x0020_Notes" ma:index="3" nillable="true" ma:displayName="Document Notes" ma:internalName="Document_0x0020_Notes">
      <xsd:simpleType>
        <xsd:restriction base="dms:Note">
          <xsd:maxLength value="255"/>
        </xsd:restriction>
      </xsd:simpleType>
    </xsd:element>
    <xsd:element name="Handling_x0020_Instructions" ma:index="5" nillable="true" ma:displayName="Handling Instructions" ma:internalName="Handling_x0020_Instructions">
      <xsd:simpleType>
        <xsd:restriction base="dms:Text">
          <xsd:maxLength value="255"/>
        </xsd:restriction>
      </xsd:simpleType>
    </xsd:element>
    <xsd:element name="Government_x0020_Body" ma:index="7" nillable="true" ma:displayName="Government Body" ma:default="BEIS" ma:internalName="Government_x0020_Body">
      <xsd:simpleType>
        <xsd:restriction base="dms:Text">
          <xsd:maxLength value="255"/>
        </xsd:restriction>
      </xsd:simpleType>
    </xsd:element>
    <xsd:element name="Date_x0020_Opened" ma:index="10" nillable="true" ma:displayName="Date Opened" ma:default="[Today]" ma:format="DateOnly" ma:internalName="Date_x0020_Opened">
      <xsd:simpleType>
        <xsd:restriction base="dms:DateTime"/>
      </xsd:simpleType>
    </xsd:element>
    <xsd:element name="Date_x0020_Closed" ma:index="11" nillable="true" ma:displayName="Date Closed" ma:format="DateOnly" ma:internalName="Date_x0020_Closed">
      <xsd:simpleType>
        <xsd:restriction base="dms:DateTime"/>
      </xsd:simpleType>
    </xsd:element>
    <xsd:element name="CIRRUSPreviousLocation" ma:index="13" nillable="true" ma:displayName="Previous Location" ma:description="The location the document previously resided in." ma:internalName="CIRRUSPreviousLocation">
      <xsd:simpleType>
        <xsd:restriction base="dms:Text">
          <xsd:maxLength value="255"/>
        </xsd:restriction>
      </xsd:simpleType>
    </xsd:element>
    <xsd:element name="CIRRUSPreviousID" ma:index="14" nillable="true" ma:displayName="Previous Id" ma:description="The id of the document in its previous location." ma:internalName="CIRRUSPrevious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3f72e-ace3-48fb-9c1f-5b513408b31f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4" nillable="true" ma:displayName="Security Classification" ma:default="OFFICIAL" ma:format="Dropdown" ma:indexed="true" ma:internalName="Security_x0020_Classification">
      <xsd:simpleType>
        <xsd:restriction base="dms:Choice">
          <xsd:enumeration value="OFFICIAL"/>
          <xsd:enumeration value="OFFICIAL - SENSITIVE"/>
        </xsd:restriction>
      </xsd:simpleType>
    </xsd:element>
    <xsd:element name="Descriptor" ma:index="6" nillable="true" ma:displayName="Descriptor" ma:default="" ma:format="Dropdown" ma:indexed="true" ma:internalName="Descriptor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  <xsd:element name="National_x0020_Caveat" ma:index="12" nillable="true" ma:displayName="National Caveat" ma:default="" ma:format="Dropdown" ma:indexed="true" ma:internalName="National_x0020_Caveat">
      <xsd:simpleType>
        <xsd:restriction base="dms:Choice">
          <xsd:enumeration value="UK EYES ONLY"/>
        </xsd:restriction>
      </xsd:simpleType>
    </xsd:element>
    <xsd:element name="_dlc_DocIdUrl" ma:index="5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60" nillable="true" ma:displayName="Taxonomy Catch All Column" ma:hidden="true" ma:list="{7a443858-fa6e-4cf2-b840-4d0a346eeaf3}" ma:internalName="TaxCatchAll" ma:showField="CatchAllData" ma:web="0063f72e-ace3-48fb-9c1f-5b513408b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61" nillable="true" ma:displayName="Taxonomy Catch All Column1" ma:hidden="true" ma:list="{7a443858-fa6e-4cf2-b840-4d0a346eeaf3}" ma:internalName="TaxCatchAllLabel" ma:readOnly="true" ma:showField="CatchAllDataLabel" ma:web="0063f72e-ace3-48fb-9c1f-5b513408b3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6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SharedWithUsers" ma:index="6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60570-4bd3-4f2b-950b-a996de8ab151" elementFormDefault="qualified">
    <xsd:import namespace="http://schemas.microsoft.com/office/2006/documentManagement/types"/>
    <xsd:import namespace="http://schemas.microsoft.com/office/infopath/2007/PartnerControls"/>
    <xsd:element name="Retention_x0020_Label" ma:index="9" nillable="true" ma:displayName="Retention Label" ma:internalName="Retention_x0020_Labe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2083e-e40c-4314-b43a-827352a1ed2c" elementFormDefault="qualified">
    <xsd:import namespace="http://schemas.microsoft.com/office/2006/documentManagement/types"/>
    <xsd:import namespace="http://schemas.microsoft.com/office/infopath/2007/PartnerControls"/>
    <xsd:element name="LegacyDateFileReceived" ma:index="36" nillable="true" ma:displayName="Legacy Date File Received" ma:format="DateOnly" ma:internalName="LegacyDateFileReceived">
      <xsd:simpleType>
        <xsd:restriction base="dms:DateTime"/>
      </xsd:simpleType>
    </xsd:element>
    <xsd:element name="LegacyDateFileRequested" ma:index="37" nillable="true" ma:displayName="Legacy Date File Requested" ma:format="DateOnly" ma:internalName="LegacyDateFileRequested">
      <xsd:simpleType>
        <xsd:restriction base="dms:DateTime"/>
      </xsd:simpleType>
    </xsd:element>
    <xsd:element name="LegacyDateFileReturned" ma:index="38" nillable="true" ma:displayName="Legacy Date File Returned" ma:format="DateOnly" ma:internalName="LegacyDateFileReturned">
      <xsd:simpleType>
        <xsd:restriction base="dms:DateTime"/>
      </xsd:simpleType>
    </xsd:element>
    <xsd:element name="LegacyMinister" ma:index="39" nillable="true" ma:displayName="Legacy Minister" ma:internalName="LegacyMinister">
      <xsd:simpleType>
        <xsd:restriction base="dms:Text">
          <xsd:maxLength value="255"/>
        </xsd:restriction>
      </xsd:simpleType>
    </xsd:element>
    <xsd:element name="LegacyMP" ma:index="40" nillable="true" ma:displayName="Legacy MP" ma:internalName="LegacyMP">
      <xsd:simpleType>
        <xsd:restriction base="dms:Text">
          <xsd:maxLength value="255"/>
        </xsd:restriction>
      </xsd:simpleType>
    </xsd:element>
    <xsd:element name="LegacyFolderNotes" ma:index="41" nillable="true" ma:displayName="Legacy Folder Notes" ma:internalName="LegacyFolderNotes">
      <xsd:simpleType>
        <xsd:restriction base="dms:Note">
          <xsd:maxLength value="255"/>
        </xsd:restriction>
      </xsd:simpleType>
    </xsd:element>
    <xsd:element name="LegacyPhysicalItemLocation" ma:index="42" nillable="true" ma:displayName="Legacy Physical Item Location" ma:format="Dropdown" ma:internalName="LegacyPhysicalItemLocation">
      <xsd:simpleType>
        <xsd:restriction base="dms:Choice">
          <xsd:enumeration value="Off-Site"/>
          <xsd:enumeration value="TNA"/>
          <xsd:enumeration value="DECC"/>
        </xsd:restriction>
      </xsd:simpleType>
    </xsd:element>
    <xsd:element name="LegacyRequestType" ma:index="43" nillable="true" ma:displayName="Legacy Request Type" ma:format="Dropdown" ma:internalName="LegacyRequestType">
      <xsd:simpleType>
        <xsd:restriction base="dms:Choice">
          <xsd:enumeration value="FOI"/>
          <xsd:enumeration value="EIR"/>
          <xsd:enumeration value="PQ"/>
          <xsd:enumeration value="MC"/>
        </xsd:restriction>
      </xsd:simpleType>
    </xsd:element>
    <xsd:element name="LegacyDescriptor" ma:index="44" nillable="true" ma:displayName="Legacy Descriptor" ma:internalName="LegacyDescriptor">
      <xsd:simpleType>
        <xsd:restriction base="dms:Note">
          <xsd:maxLength value="255"/>
        </xsd:restriction>
      </xsd:simpleType>
    </xsd:element>
    <xsd:element name="LegacyFolderDocumentID" ma:index="45" nillable="true" ma:displayName="Legacy Folder Document ID" ma:internalName="LegacyFolderDocumentID">
      <xsd:simpleType>
        <xsd:restriction base="dms:Text">
          <xsd:maxLength value="255"/>
        </xsd:restriction>
      </xsd:simpleType>
    </xsd:element>
    <xsd:element name="LegacyDocumentID" ma:index="46" nillable="true" ma:displayName="Legacy Document ID" ma:internalName="LegacyDocumentID">
      <xsd:simpleType>
        <xsd:restriction base="dms:Text">
          <xsd:maxLength value="255"/>
        </xsd:restriction>
      </xsd:simpleType>
    </xsd:element>
    <xsd:element name="LegacyPhysicalFormat" ma:index="52" nillable="true" ma:displayName="Legacy Physical Format" ma:default="0" ma:internalName="LegacyPhysicalFormat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3a4c1-1bb4-49f2-a011-9c776a7eed2a" elementFormDefault="qualified">
    <xsd:import namespace="http://schemas.microsoft.com/office/2006/documentManagement/types"/>
    <xsd:import namespace="http://schemas.microsoft.com/office/infopath/2007/PartnerControls"/>
    <xsd:element name="m975189f4ba442ecbf67d4147307b177" ma:index="59" nillable="true" ma:taxonomy="true" ma:internalName="m975189f4ba442ecbf67d4147307b177" ma:taxonomyFieldName="Business_x0020_Unit" ma:displayName="Business Unit" ma:default="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0407e-3917-489d-9e7a-d4bded2673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67" nillable="true" ma:displayName="MediaServiceAutoTags" ma:internalName="MediaServiceAutoTags" ma:readOnly="true">
      <xsd:simpleType>
        <xsd:restriction base="dms:Text"/>
      </xsd:simpleType>
    </xsd:element>
    <xsd:element name="MediaServiceOCR" ma:index="6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IRRUSPreviousRetentionPolicy" ma:index="72" nillable="true" ma:displayName="Previous Retention Policy" ma:internalName="CIRRUSPreviousRetentionPolicy">
      <xsd:simpleType>
        <xsd:restriction base="dms:Note">
          <xsd:maxLength value="255"/>
        </xsd:restriction>
      </xsd:simpleType>
    </xsd:element>
    <xsd:element name="LegacyCaseReferenceNumber" ma:index="73" nillable="true" ma:displayName="Legacy Case Reference Number" ma:internalName="LegacyCaseReferenceNumber">
      <xsd:simpleType>
        <xsd:restriction base="dms:Note">
          <xsd:maxLength value="255"/>
        </xsd:restriction>
      </xsd:simpleType>
    </xsd:element>
    <xsd:element name="MediaServiceEventHashCode" ma:index="7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7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D68FFB-71E3-4F2A-88D9-D08FDF3F6D6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80D9AE7-26A3-42D6-AF3D-96C06E2CFE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1E5B21-4A65-42E0-9B7A-BFB7537F7FFA}">
  <ds:schemaRefs>
    <ds:schemaRef ds:uri="e410407e-3917-489d-9e7a-d4bded267316"/>
    <ds:schemaRef ds:uri="0063f72e-ace3-48fb-9c1f-5b513408b31f"/>
    <ds:schemaRef ds:uri="http://purl.org/dc/elements/1.1/"/>
    <ds:schemaRef ds:uri="a172083e-e40c-4314-b43a-827352a1ed2c"/>
    <ds:schemaRef ds:uri="http://www.w3.org/XML/1998/namespace"/>
    <ds:schemaRef ds:uri="b67a7830-db79-4a49-bf27-2aff92a2201a"/>
    <ds:schemaRef ds:uri="a8f60570-4bd3-4f2b-950b-a996de8ab151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c963a4c1-1bb4-49f2-a011-9c776a7eed2a"/>
    <ds:schemaRef ds:uri="b413c3fd-5a3b-4239-b985-69032e371c04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C98B58B2-05E9-48F6-AD11-B1B3424FD4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7a7830-db79-4a49-bf27-2aff92a2201a"/>
    <ds:schemaRef ds:uri="b413c3fd-5a3b-4239-b985-69032e371c04"/>
    <ds:schemaRef ds:uri="0063f72e-ace3-48fb-9c1f-5b513408b31f"/>
    <ds:schemaRef ds:uri="a8f60570-4bd3-4f2b-950b-a996de8ab151"/>
    <ds:schemaRef ds:uri="a172083e-e40c-4314-b43a-827352a1ed2c"/>
    <ds:schemaRef ds:uri="c963a4c1-1bb4-49f2-a011-9c776a7eed2a"/>
    <ds:schemaRef ds:uri="e410407e-3917-489d-9e7a-d4bded2673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BEIS-presentation-on-screen-show-4-3-PowerPoint</Template>
  <TotalTime>1093</TotalTime>
  <Words>823</Words>
  <Application>Microsoft Office PowerPoint</Application>
  <PresentationFormat>On-screen Show (4:3)</PresentationFormat>
  <Paragraphs>185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Trebuchet MS</vt:lpstr>
      <vt:lpstr>4-3_RA</vt:lpstr>
      <vt:lpstr>2_BCG Grid A4</vt:lpstr>
      <vt:lpstr>think-cell Slide</vt:lpstr>
      <vt:lpstr>EU Relationship</vt:lpstr>
      <vt:lpstr>PowerPoint Presentation</vt:lpstr>
      <vt:lpstr>Department for Business, Energy and Industrial Strategy    </vt:lpstr>
      <vt:lpstr>Revised Political Declaration….</vt:lpstr>
      <vt:lpstr>Government Manifesto Commitments</vt:lpstr>
      <vt:lpstr>PM Meeting with Commission President</vt:lpstr>
      <vt:lpstr>Trade Discussion Mandates</vt:lpstr>
      <vt:lpstr>BEIS: Rules of Origin</vt:lpstr>
      <vt:lpstr>BEIS: Conformity Assessment</vt:lpstr>
      <vt:lpstr>BEIS: Business Movements</vt:lpstr>
      <vt:lpstr>World Trade </vt:lpstr>
      <vt:lpstr>Trade Advisory Structures:</vt:lpstr>
      <vt:lpstr>PowerPoint Presentation</vt:lpstr>
      <vt:lpstr>World Trade</vt:lpstr>
      <vt:lpstr>Japan Trade Dialogue:</vt:lpstr>
      <vt:lpstr>US Trade Dialogue:</vt:lpstr>
      <vt:lpstr>PowerPoint Presentation</vt:lpstr>
    </vt:vector>
  </TitlesOfParts>
  <Company>BIS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Brexit, Trade and Customs</dc:title>
  <dc:creator>Boniface, Terence (Advanced Manufacturing and Services)</dc:creator>
  <cp:lastModifiedBy>Yselkla Farmer</cp:lastModifiedBy>
  <cp:revision>98</cp:revision>
  <cp:lastPrinted>2019-11-18T09:09:15Z</cp:lastPrinted>
  <dcterms:created xsi:type="dcterms:W3CDTF">2018-11-16T12:05:32Z</dcterms:created>
  <dcterms:modified xsi:type="dcterms:W3CDTF">2020-01-24T10:35:06Z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0x010100FA2597BDDBB4C449A54740D74BB8052C</vt:lpwstr>
  </property>
  <property fmtid="{D5CDD505-2E9C-101B-9397-08002B2CF9AE}" pid="3" name="Business Unit">
    <vt:lpwstr>186;#Manufacturing, Defence and Marine|7fcddc0e-c63a-4ffa-83f0-d36c28f4b86c</vt:lpwstr>
  </property>
  <property fmtid="{D5CDD505-2E9C-101B-9397-08002B2CF9AE}" pid="4" name="_dlc_DocIdItemGuid">
    <vt:lpwstr>bdbb5231-3fdd-44a1-8a9f-5d68ecd11a2a</vt:lpwstr>
  </property>
  <property fmtid="{D5CDD505-2E9C-101B-9397-08002B2CF9AE}" pid="5" name="MSIP_Label_ba62f585-b40f-4ab9-bafe-39150f03d124_Enabled">
    <vt:lpwstr>true</vt:lpwstr>
  </property>
  <property fmtid="{D5CDD505-2E9C-101B-9397-08002B2CF9AE}" pid="6" name="MSIP_Label_ba62f585-b40f-4ab9-bafe-39150f03d124_SetDate">
    <vt:lpwstr>2019-10-30T15:43:21Z</vt:lpwstr>
  </property>
  <property fmtid="{D5CDD505-2E9C-101B-9397-08002B2CF9AE}" pid="7" name="MSIP_Label_ba62f585-b40f-4ab9-bafe-39150f03d124_Method">
    <vt:lpwstr>Standard</vt:lpwstr>
  </property>
  <property fmtid="{D5CDD505-2E9C-101B-9397-08002B2CF9AE}" pid="8" name="MSIP_Label_ba62f585-b40f-4ab9-bafe-39150f03d124_Name">
    <vt:lpwstr>OFFICIAL</vt:lpwstr>
  </property>
  <property fmtid="{D5CDD505-2E9C-101B-9397-08002B2CF9AE}" pid="9" name="MSIP_Label_ba62f585-b40f-4ab9-bafe-39150f03d124_SiteId">
    <vt:lpwstr>cbac7005-02c1-43eb-b497-e6492d1b2dd8</vt:lpwstr>
  </property>
  <property fmtid="{D5CDD505-2E9C-101B-9397-08002B2CF9AE}" pid="10" name="MSIP_Label_ba62f585-b40f-4ab9-bafe-39150f03d124_ActionId">
    <vt:lpwstr>112c954c-48a6-4be0-9d33-00003cc49a63</vt:lpwstr>
  </property>
  <property fmtid="{D5CDD505-2E9C-101B-9397-08002B2CF9AE}" pid="11" name="MSIP_Label_ba62f585-b40f-4ab9-bafe-39150f03d124_ContentBits">
    <vt:lpwstr>0</vt:lpwstr>
  </property>
</Properties>
</file>