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372" r:id="rId2"/>
    <p:sldId id="262" r:id="rId3"/>
    <p:sldId id="374" r:id="rId4"/>
    <p:sldId id="375" r:id="rId5"/>
    <p:sldId id="376" r:id="rId6"/>
    <p:sldId id="373" r:id="rId7"/>
    <p:sldId id="385" r:id="rId8"/>
    <p:sldId id="390" r:id="rId9"/>
    <p:sldId id="377" r:id="rId10"/>
    <p:sldId id="386" r:id="rId11"/>
    <p:sldId id="387" r:id="rId12"/>
    <p:sldId id="389" r:id="rId13"/>
    <p:sldId id="378" r:id="rId14"/>
    <p:sldId id="379" r:id="rId15"/>
    <p:sldId id="380" r:id="rId16"/>
    <p:sldId id="384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jral, Navdeep (Energy Security, Networks &amp; Markets)" initials="GN(SN&amp;M" lastIdx="2" clrIdx="0">
    <p:extLst>
      <p:ext uri="{19B8F6BF-5375-455C-9EA6-DF929625EA0E}">
        <p15:presenceInfo xmlns:p15="http://schemas.microsoft.com/office/powerpoint/2012/main" userId="Gujral, Navdeep (Energy Security, Networks &amp; Markets)" providerId="None"/>
      </p:ext>
    </p:extLst>
  </p:cmAuthor>
  <p:cmAuthor id="2" name="Jenkins, Russell (Energy Security, Networks &amp; Markets)" initials="JR(SN&amp;M" lastIdx="1" clrIdx="1">
    <p:extLst>
      <p:ext uri="{19B8F6BF-5375-455C-9EA6-DF929625EA0E}">
        <p15:presenceInfo xmlns:p15="http://schemas.microsoft.com/office/powerpoint/2012/main" userId="S-1-5-21-2108698823-71775201-3932370905-716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4A7F"/>
    <a:srgbClr val="55565A"/>
    <a:srgbClr val="4F4F4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6051" autoAdjust="0"/>
  </p:normalViewPr>
  <p:slideViewPr>
    <p:cSldViewPr snapToGrid="0">
      <p:cViewPr varScale="1">
        <p:scale>
          <a:sx n="65" d="100"/>
          <a:sy n="65" d="100"/>
        </p:scale>
        <p:origin x="1334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jral, Navdeep (Energy Security, Networks &amp; Markets)" userId="de2b8c0e-cec3-44a7-abb8-4638386488d3" providerId="ADAL" clId="{DD45A41D-4626-4AC2-B96B-04FD98AE26DC}"/>
    <pc:docChg chg="modSld">
      <pc:chgData name="Gujral, Navdeep (Energy Security, Networks &amp; Markets)" userId="de2b8c0e-cec3-44a7-abb8-4638386488d3" providerId="ADAL" clId="{DD45A41D-4626-4AC2-B96B-04FD98AE26DC}" dt="2019-06-04T10:33:09.608" v="39" actId="20577"/>
      <pc:docMkLst>
        <pc:docMk/>
      </pc:docMkLst>
      <pc:sldChg chg="modSp">
        <pc:chgData name="Gujral, Navdeep (Energy Security, Networks &amp; Markets)" userId="de2b8c0e-cec3-44a7-abb8-4638386488d3" providerId="ADAL" clId="{DD45A41D-4626-4AC2-B96B-04FD98AE26DC}" dt="2019-06-04T10:33:09.608" v="39" actId="20577"/>
        <pc:sldMkLst>
          <pc:docMk/>
          <pc:sldMk cId="3201597541" sldId="372"/>
        </pc:sldMkLst>
        <pc:spChg chg="mod">
          <ac:chgData name="Gujral, Navdeep (Energy Security, Networks &amp; Markets)" userId="de2b8c0e-cec3-44a7-abb8-4638386488d3" providerId="ADAL" clId="{DD45A41D-4626-4AC2-B96B-04FD98AE26DC}" dt="2019-06-04T10:33:09.608" v="39" actId="20577"/>
          <ac:spMkLst>
            <pc:docMk/>
            <pc:sldMk cId="3201597541" sldId="372"/>
            <ac:spMk id="11" creationId="{82480D59-93D7-4409-87FA-E9498A6C582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6C78D1-92A6-48E6-BB6F-2C99C0131E8C}" type="datetimeFigureOut">
              <a:rPr lang="en-GB" smtClean="0"/>
              <a:t>04/06/2019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EAC681-949B-40C8-9B12-F0DDBE355C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083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0EC91-82D2-4C27-B31E-830ADDF4E70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8415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0EC91-82D2-4C27-B31E-830ADDF4E70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45238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0EC91-82D2-4C27-B31E-830ADDF4E70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97676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0EC91-82D2-4C27-B31E-830ADDF4E70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05988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0EC91-82D2-4C27-B31E-830ADDF4E70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62628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0EC91-82D2-4C27-B31E-830ADDF4E70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42600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0EC91-82D2-4C27-B31E-830ADDF4E70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62220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0EC91-82D2-4C27-B31E-830ADDF4E70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4706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0EC91-82D2-4C27-B31E-830ADDF4E70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9066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0EC91-82D2-4C27-B31E-830ADDF4E70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89301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0EC91-82D2-4C27-B31E-830ADDF4E70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74661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0EC91-82D2-4C27-B31E-830ADDF4E70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24279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0EC91-82D2-4C27-B31E-830ADDF4E70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93864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0EC91-82D2-4C27-B31E-830ADDF4E70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41582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0EC91-82D2-4C27-B31E-830ADDF4E70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76219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0EC91-82D2-4C27-B31E-830ADDF4E70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1868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5573-2FEE-41FC-A9D8-69E6A7D0C281}" type="datetimeFigureOut">
              <a:rPr lang="en-GB" smtClean="0"/>
              <a:t>04/06/2019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3101-2CF2-4830-9078-CC565604177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0195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5573-2FEE-41FC-A9D8-69E6A7D0C281}" type="datetimeFigureOut">
              <a:rPr lang="en-GB" smtClean="0"/>
              <a:t>04/06/2019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3101-2CF2-4830-9078-CC565604177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4411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5573-2FEE-41FC-A9D8-69E6A7D0C281}" type="datetimeFigureOut">
              <a:rPr lang="en-GB" smtClean="0"/>
              <a:t>04/06/2019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3101-2CF2-4830-9078-CC565604177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7475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5573-2FEE-41FC-A9D8-69E6A7D0C281}" type="datetimeFigureOut">
              <a:rPr lang="en-GB" smtClean="0"/>
              <a:t>04/06/2019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3101-2CF2-4830-9078-CC565604177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7850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5573-2FEE-41FC-A9D8-69E6A7D0C281}" type="datetimeFigureOut">
              <a:rPr lang="en-GB" smtClean="0"/>
              <a:t>04/06/2019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3101-2CF2-4830-9078-CC565604177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256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5573-2FEE-41FC-A9D8-69E6A7D0C281}" type="datetimeFigureOut">
              <a:rPr lang="en-GB" smtClean="0"/>
              <a:t>04/06/2019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3101-2CF2-4830-9078-CC565604177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5463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5573-2FEE-41FC-A9D8-69E6A7D0C281}" type="datetimeFigureOut">
              <a:rPr lang="en-GB" smtClean="0"/>
              <a:t>04/06/2019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3101-2CF2-4830-9078-CC565604177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976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5573-2FEE-41FC-A9D8-69E6A7D0C281}" type="datetimeFigureOut">
              <a:rPr lang="en-GB" smtClean="0"/>
              <a:t>04/06/2019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3101-2CF2-4830-9078-CC565604177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7287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5573-2FEE-41FC-A9D8-69E6A7D0C281}" type="datetimeFigureOut">
              <a:rPr lang="en-GB" smtClean="0"/>
              <a:t>04/06/2019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3101-2CF2-4830-9078-CC565604177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0436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5573-2FEE-41FC-A9D8-69E6A7D0C281}" type="datetimeFigureOut">
              <a:rPr lang="en-GB" smtClean="0"/>
              <a:t>04/06/2019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3101-2CF2-4830-9078-CC565604177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6009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5573-2FEE-41FC-A9D8-69E6A7D0C281}" type="datetimeFigureOut">
              <a:rPr lang="en-GB" smtClean="0"/>
              <a:t>04/06/2019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3101-2CF2-4830-9078-CC565604177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230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835573-2FEE-41FC-A9D8-69E6A7D0C281}" type="datetimeFigureOut">
              <a:rPr lang="en-GB" smtClean="0"/>
              <a:t>04/06/2019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23101-2CF2-4830-9078-CC565604177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8220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microsoft.com/office/2007/relationships/hdphoto" Target="../media/hdphoto1.wdp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3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.uk/url?sa=i&amp;rct=j&amp;q=&amp;esrc=s&amp;source=images&amp;cd=&amp;cad=rja&amp;uact=8&amp;ved=0ahUKEwit0MSzuLjWAhWGZVAKHZU5AmoQjRwIBw&amp;url=http://www.currys.co.uk/gbuk/household-appliances/refrigeration/fridge-freezers/logik-lfc50w12-50-50-fridge-freezer-white-12265411-pdt.html&amp;psig=AFQjCNFHu3uRCqjbicIaFO5NafTTdNRAvw&amp;ust=1506157583279325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19.jpeg"/><Relationship Id="rId12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co.uk/url?sa=i&amp;rct=j&amp;q=&amp;esrc=s&amp;source=images&amp;cd=&amp;cad=rja&amp;uact=8&amp;ved=0ahUKEwj987aNuLjWAhXIJFAKHS2TCQ0QjRwIBw&amp;url=https://cleantechnica.com/2015/05/01/tesla-home-battery-price-competition/&amp;psig=AFQjCNEGjMLyOxC4GR34Wxm4ysBWS62stA&amp;ust=1506157417662753" TargetMode="External"/><Relationship Id="rId11" Type="http://schemas.openxmlformats.org/officeDocument/2006/relationships/image" Target="../media/image21.jpeg"/><Relationship Id="rId5" Type="http://schemas.openxmlformats.org/officeDocument/2006/relationships/image" Target="../media/image18.jpeg"/><Relationship Id="rId10" Type="http://schemas.openxmlformats.org/officeDocument/2006/relationships/hyperlink" Target="http://www.google.co.uk/url?sa=i&amp;rct=j&amp;q=&amp;esrc=s&amp;source=images&amp;cd=&amp;cad=rja&amp;uact=8&amp;ved=0ahUKEwiR9pjfuLjWAhVDPVAKHWIBA4AQjRwIBw&amp;url=http://www.currys.co.uk/gbuk/household-appliances/laundry/washer-dryers/samsung-ecobubble-wd90j6410ax-eu-washer-dryer-graphite-10132550-pdt.html&amp;psig=AFQjCNF8nOzw0r-oOvLWSdtglT4DuiM-gw&amp;ust=1506157665803418" TargetMode="External"/><Relationship Id="rId4" Type="http://schemas.openxmlformats.org/officeDocument/2006/relationships/hyperlink" Target="https://www.google.co.uk/url?sa=i&amp;rct=j&amp;q=&amp;esrc=s&amp;source=images&amp;cd=&amp;cad=rja&amp;uact=8&amp;ved=0ahUKEwi03IzJt7jWAhUQaFAKHSC0DRwQjRwIBw&amp;url=https://www.electricradiatorsolutions.co.uk/curvo-plus-electric-radiator&amp;psig=AFQjCNHobM92yjITPEUHYB4LJSH4pXdZ2Q&amp;ust=1506157355041964" TargetMode="External"/><Relationship Id="rId9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5877272"/>
            <a:ext cx="9144000" cy="980730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4A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3" name="Picture 52" descr="Department for Business, Energy and Industrial Strategy crest" title="Department for Business, Energy and Industrial Strategy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624" y="5970503"/>
            <a:ext cx="1494424" cy="793712"/>
          </a:xfrm>
          <a:prstGeom prst="rect">
            <a:avLst/>
          </a:prstGeom>
        </p:spPr>
      </p:pic>
      <p:sp>
        <p:nvSpPr>
          <p:cNvPr id="56" name="Subtitle 2"/>
          <p:cNvSpPr txBox="1">
            <a:spLocks/>
          </p:cNvSpPr>
          <p:nvPr/>
        </p:nvSpPr>
        <p:spPr>
          <a:xfrm>
            <a:off x="251520" y="6185437"/>
            <a:ext cx="5410200" cy="4048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ctica"/>
              <a:ea typeface="+mn-ea"/>
              <a:cs typeface="+mn-cs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AF50118-06E1-4FCE-B31D-6847EFCF8805}"/>
              </a:ext>
            </a:extLst>
          </p:cNvPr>
          <p:cNvCxnSpPr/>
          <p:nvPr/>
        </p:nvCxnSpPr>
        <p:spPr>
          <a:xfrm>
            <a:off x="291344" y="516832"/>
            <a:ext cx="8561313" cy="0"/>
          </a:xfrm>
          <a:prstGeom prst="line">
            <a:avLst/>
          </a:prstGeom>
          <a:ln w="57150">
            <a:solidFill>
              <a:srgbClr val="555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C3141E54-6FEF-49E7-AC73-12D4FF78D3C8}"/>
              </a:ext>
            </a:extLst>
          </p:cNvPr>
          <p:cNvSpPr txBox="1">
            <a:spLocks/>
          </p:cNvSpPr>
          <p:nvPr/>
        </p:nvSpPr>
        <p:spPr>
          <a:xfrm>
            <a:off x="263556" y="1295552"/>
            <a:ext cx="8340891" cy="20509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GB" sz="4000" b="1" dirty="0">
                <a:solidFill>
                  <a:srgbClr val="004A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Government Policy Context</a:t>
            </a:r>
            <a:br>
              <a:rPr lang="en-GB" sz="4000" b="1" dirty="0">
                <a:solidFill>
                  <a:srgbClr val="004A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dirty="0">
                <a:solidFill>
                  <a:srgbClr val="004A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ESA Programme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82480D59-93D7-4409-87FA-E9498A6C582F}"/>
              </a:ext>
            </a:extLst>
          </p:cNvPr>
          <p:cNvSpPr txBox="1">
            <a:spLocks/>
          </p:cNvSpPr>
          <p:nvPr/>
        </p:nvSpPr>
        <p:spPr>
          <a:xfrm>
            <a:off x="274072" y="4004431"/>
            <a:ext cx="5974328" cy="11458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Navdeep Gujral</a:t>
            </a:r>
          </a:p>
          <a:p>
            <a:r>
              <a:rPr lang="en-US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Policy Advisor</a:t>
            </a:r>
          </a:p>
          <a:p>
            <a:r>
              <a:rPr lang="en-US" sz="20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Smart Energy</a:t>
            </a:r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9AB9467A-2BB6-443D-ABB3-9E07672310C4}"/>
              </a:ext>
            </a:extLst>
          </p:cNvPr>
          <p:cNvSpPr txBox="1">
            <a:spLocks/>
          </p:cNvSpPr>
          <p:nvPr/>
        </p:nvSpPr>
        <p:spPr>
          <a:xfrm>
            <a:off x="251520" y="6185437"/>
            <a:ext cx="5410200" cy="4048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600" dirty="0">
                <a:solidFill>
                  <a:srgbClr val="FFFFFF"/>
                </a:solidFill>
                <a:latin typeface="Helvectica"/>
              </a:rPr>
              <a:t>May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ctica"/>
                <a:ea typeface="+mn-ea"/>
                <a:cs typeface="+mn-cs"/>
              </a:rPr>
              <a:t> 2019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ctica"/>
              <a:ea typeface="+mn-ea"/>
              <a:cs typeface="+mn-cs"/>
            </a:endParaRPr>
          </a:p>
        </p:txBody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2C66ED62-C6E9-4ACD-84BE-63E437B26D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647" y="4423783"/>
            <a:ext cx="1833010" cy="726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15975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49993"/>
            <a:ext cx="8973408" cy="523220"/>
          </a:xfrm>
        </p:spPr>
        <p:txBody>
          <a:bodyPr wrap="square">
            <a:spAutoFit/>
          </a:bodyPr>
          <a:lstStyle/>
          <a:p>
            <a:pPr algn="l"/>
            <a:r>
              <a:rPr lang="en-GB" sz="2800" b="1" dirty="0">
                <a:solidFill>
                  <a:srgbClr val="004A7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BEIS: </a:t>
            </a:r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Smart Appliances Consultation Response</a:t>
            </a:r>
            <a:endParaRPr lang="en-GB" sz="2800" b="1" dirty="0">
              <a:solidFill>
                <a:srgbClr val="004A7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5877272"/>
            <a:ext cx="9144000" cy="980730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4A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3" name="Picture 52" descr="Department for Business, Energy and Industrial Strategy crest" title="Department for Business, Energy and Industrial Strategy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624" y="5970503"/>
            <a:ext cx="1494424" cy="793712"/>
          </a:xfrm>
          <a:prstGeom prst="rect">
            <a:avLst/>
          </a:prstGeom>
        </p:spPr>
      </p:pic>
      <p:sp>
        <p:nvSpPr>
          <p:cNvPr id="56" name="Subtitle 2"/>
          <p:cNvSpPr txBox="1">
            <a:spLocks/>
          </p:cNvSpPr>
          <p:nvPr/>
        </p:nvSpPr>
        <p:spPr>
          <a:xfrm>
            <a:off x="251520" y="6185437"/>
            <a:ext cx="5410200" cy="4048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ctica"/>
              <a:ea typeface="+mn-ea"/>
              <a:cs typeface="+mn-cs"/>
            </a:endParaRPr>
          </a:p>
        </p:txBody>
      </p:sp>
      <p:sp>
        <p:nvSpPr>
          <p:cNvPr id="52" name="Subtitle 2">
            <a:extLst>
              <a:ext uri="{FF2B5EF4-FFF2-40B4-BE49-F238E27FC236}">
                <a16:creationId xmlns:a16="http://schemas.microsoft.com/office/drawing/2014/main" id="{6AE11663-6211-4194-85A6-565087FEA54A}"/>
              </a:ext>
            </a:extLst>
          </p:cNvPr>
          <p:cNvSpPr txBox="1">
            <a:spLocks/>
          </p:cNvSpPr>
          <p:nvPr/>
        </p:nvSpPr>
        <p:spPr>
          <a:xfrm>
            <a:off x="237134" y="1142671"/>
            <a:ext cx="5703821" cy="439648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Government intends: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take powers to set regulatory requirements for smart appliances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base requirements on the four policy principles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consult again on further details of regulation</a:t>
            </a:r>
          </a:p>
          <a:p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encourage uptake and protect against risks</a:t>
            </a:r>
            <a:endParaRPr lang="en-GB" sz="2000" u="sng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6C7E41B-50BC-41B4-AA64-0069D17B5BF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590" t="17294" r="47821" b="23675"/>
          <a:stretch/>
        </p:blipFill>
        <p:spPr>
          <a:xfrm>
            <a:off x="5940955" y="1142670"/>
            <a:ext cx="2982836" cy="4208487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691293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49993"/>
            <a:ext cx="8973408" cy="523220"/>
          </a:xfrm>
        </p:spPr>
        <p:txBody>
          <a:bodyPr wrap="square">
            <a:spAutoFit/>
          </a:bodyPr>
          <a:lstStyle/>
          <a:p>
            <a:pPr algn="l"/>
            <a:r>
              <a:rPr lang="en-GB" sz="2800" b="1" dirty="0">
                <a:solidFill>
                  <a:srgbClr val="004A7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OLEV: The Road to Zero</a:t>
            </a:r>
          </a:p>
        </p:txBody>
      </p:sp>
      <p:sp>
        <p:nvSpPr>
          <p:cNvPr id="5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5877272"/>
            <a:ext cx="9144000" cy="980730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4A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3" name="Picture 52" descr="Department for Business, Energy and Industrial Strategy crest" title="Department for Business, Energy and Industrial Strategy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624" y="5970503"/>
            <a:ext cx="1494424" cy="793712"/>
          </a:xfrm>
          <a:prstGeom prst="rect">
            <a:avLst/>
          </a:prstGeom>
        </p:spPr>
      </p:pic>
      <p:sp>
        <p:nvSpPr>
          <p:cNvPr id="56" name="Subtitle 2"/>
          <p:cNvSpPr txBox="1">
            <a:spLocks/>
          </p:cNvSpPr>
          <p:nvPr/>
        </p:nvSpPr>
        <p:spPr>
          <a:xfrm>
            <a:off x="251520" y="6185437"/>
            <a:ext cx="5410200" cy="4048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ctica"/>
              <a:ea typeface="+mn-ea"/>
              <a:cs typeface="+mn-cs"/>
            </a:endParaRPr>
          </a:p>
        </p:txBody>
      </p:sp>
      <p:sp>
        <p:nvSpPr>
          <p:cNvPr id="52" name="Subtitle 2">
            <a:extLst>
              <a:ext uri="{FF2B5EF4-FFF2-40B4-BE49-F238E27FC236}">
                <a16:creationId xmlns:a16="http://schemas.microsoft.com/office/drawing/2014/main" id="{6AE11663-6211-4194-85A6-565087FEA54A}"/>
              </a:ext>
            </a:extLst>
          </p:cNvPr>
          <p:cNvSpPr txBox="1">
            <a:spLocks/>
          </p:cNvSpPr>
          <p:nvPr/>
        </p:nvSpPr>
        <p:spPr>
          <a:xfrm>
            <a:off x="237134" y="1143246"/>
            <a:ext cx="5518207" cy="43959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at the forefront of design and manufacturing of zero emission vehicles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of the best EV infrastructure networks in the world</a:t>
            </a:r>
          </a:p>
          <a:p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DEAFE47-04AA-466B-94E8-0D0E5C35B2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0956" y="1143246"/>
            <a:ext cx="2982832" cy="420009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026" name="Picture 2" descr="Electric car charging in the UK - header">
            <a:extLst>
              <a:ext uri="{FF2B5EF4-FFF2-40B4-BE49-F238E27FC236}">
                <a16:creationId xmlns:a16="http://schemas.microsoft.com/office/drawing/2014/main" id="{A6350E68-5D3E-4D11-90CA-5117A2823C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123" y="3124392"/>
            <a:ext cx="3900227" cy="2598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722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49993"/>
            <a:ext cx="8973408" cy="523220"/>
          </a:xfrm>
        </p:spPr>
        <p:txBody>
          <a:bodyPr wrap="square">
            <a:spAutoFit/>
          </a:bodyPr>
          <a:lstStyle/>
          <a:p>
            <a:pPr algn="l"/>
            <a:r>
              <a:rPr lang="en-GB" sz="2800" b="1" dirty="0">
                <a:solidFill>
                  <a:srgbClr val="004A7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OLEV: The Road to Zero</a:t>
            </a:r>
          </a:p>
        </p:txBody>
      </p:sp>
      <p:sp>
        <p:nvSpPr>
          <p:cNvPr id="5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5877272"/>
            <a:ext cx="9144000" cy="980730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4A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3" name="Picture 52" descr="Department for Business, Energy and Industrial Strategy crest" title="Department for Business, Energy and Industrial Strategy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624" y="5970503"/>
            <a:ext cx="1494424" cy="793712"/>
          </a:xfrm>
          <a:prstGeom prst="rect">
            <a:avLst/>
          </a:prstGeom>
        </p:spPr>
      </p:pic>
      <p:sp>
        <p:nvSpPr>
          <p:cNvPr id="56" name="Subtitle 2"/>
          <p:cNvSpPr txBox="1">
            <a:spLocks/>
          </p:cNvSpPr>
          <p:nvPr/>
        </p:nvSpPr>
        <p:spPr>
          <a:xfrm>
            <a:off x="251520" y="6185437"/>
            <a:ext cx="5410200" cy="4048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ctica"/>
              <a:ea typeface="+mn-ea"/>
              <a:cs typeface="+mn-cs"/>
            </a:endParaRPr>
          </a:p>
        </p:txBody>
      </p:sp>
      <p:sp>
        <p:nvSpPr>
          <p:cNvPr id="52" name="Subtitle 2">
            <a:extLst>
              <a:ext uri="{FF2B5EF4-FFF2-40B4-BE49-F238E27FC236}">
                <a16:creationId xmlns:a16="http://schemas.microsoft.com/office/drawing/2014/main" id="{6AE11663-6211-4194-85A6-565087FEA54A}"/>
              </a:ext>
            </a:extLst>
          </p:cNvPr>
          <p:cNvSpPr txBox="1">
            <a:spLocks/>
          </p:cNvSpPr>
          <p:nvPr/>
        </p:nvSpPr>
        <p:spPr>
          <a:xfrm>
            <a:off x="237134" y="1142141"/>
            <a:ext cx="5518207" cy="43970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Automated and Electric Vehicles Act 2018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Powers to ensure any chargepoint sold or installed in the UK is smart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OLEV intends to consult on using these powers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Regulation could mandate smart EV chargepoints meet technical standards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717CBC-DBA6-4892-92AC-CAB854CAC962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939388" y="1142141"/>
            <a:ext cx="2984400" cy="4201200"/>
          </a:xfrm>
          <a:prstGeom prst="rect">
            <a:avLst/>
          </a:prstGeom>
          <a:noFill/>
          <a:ln cap="flat"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329465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49993"/>
            <a:ext cx="8973408" cy="523220"/>
          </a:xfrm>
        </p:spPr>
        <p:txBody>
          <a:bodyPr wrap="square">
            <a:spAutoFit/>
          </a:bodyPr>
          <a:lstStyle/>
          <a:p>
            <a:pPr algn="l"/>
            <a:r>
              <a:rPr lang="en-GB" sz="2800" b="1" dirty="0">
                <a:solidFill>
                  <a:srgbClr val="004A7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ESA Programme - Motivations</a:t>
            </a:r>
          </a:p>
        </p:txBody>
      </p:sp>
      <p:sp>
        <p:nvSpPr>
          <p:cNvPr id="5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5877272"/>
            <a:ext cx="9144000" cy="980730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4A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3" name="Picture 52" descr="Department for Business, Energy and Industrial Strategy crest" title="Department for Business, Energy and Industrial Strategy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624" y="5970503"/>
            <a:ext cx="1494424" cy="793712"/>
          </a:xfrm>
          <a:prstGeom prst="rect">
            <a:avLst/>
          </a:prstGeom>
        </p:spPr>
      </p:pic>
      <p:sp>
        <p:nvSpPr>
          <p:cNvPr id="56" name="Subtitle 2"/>
          <p:cNvSpPr txBox="1">
            <a:spLocks/>
          </p:cNvSpPr>
          <p:nvPr/>
        </p:nvSpPr>
        <p:spPr>
          <a:xfrm>
            <a:off x="251520" y="6185437"/>
            <a:ext cx="5410200" cy="4048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ctica"/>
              <a:ea typeface="+mn-ea"/>
              <a:cs typeface="+mn-cs"/>
            </a:endParaRPr>
          </a:p>
        </p:txBody>
      </p:sp>
      <p:sp>
        <p:nvSpPr>
          <p:cNvPr id="52" name="Subtitle 2">
            <a:extLst>
              <a:ext uri="{FF2B5EF4-FFF2-40B4-BE49-F238E27FC236}">
                <a16:creationId xmlns:a16="http://schemas.microsoft.com/office/drawing/2014/main" id="{6AE11663-6211-4194-85A6-565087FEA54A}"/>
              </a:ext>
            </a:extLst>
          </p:cNvPr>
          <p:cNvSpPr txBox="1">
            <a:spLocks/>
          </p:cNvSpPr>
          <p:nvPr/>
        </p:nvSpPr>
        <p:spPr>
          <a:xfrm>
            <a:off x="237134" y="1134811"/>
            <a:ext cx="5424586" cy="440434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Accelerate deployment of smart products and services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Deliver recommendations from Standards Landscape Report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 mechanisms to demonstrate compliance with future regulation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8F7B903-633D-47C4-ABB3-6545A59748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9255" y="1143246"/>
            <a:ext cx="2984538" cy="4200095"/>
          </a:xfrm>
          <a:prstGeom prst="rect">
            <a:avLst/>
          </a:prstGeom>
          <a:noFill/>
          <a:ln cap="flat">
            <a:solidFill>
              <a:srgbClr val="000000"/>
            </a:solidFill>
          </a:ln>
        </p:spPr>
      </p:pic>
      <p:pic>
        <p:nvPicPr>
          <p:cNvPr id="5128" name="Picture 8" descr="https://static.adweek.com/adweek.com-prod/wp-content/uploads/files/2016_Jun/washing-machine-app-hed-2016.png">
            <a:extLst>
              <a:ext uri="{FF2B5EF4-FFF2-40B4-BE49-F238E27FC236}">
                <a16:creationId xmlns:a16="http://schemas.microsoft.com/office/drawing/2014/main" id="{67DE1EC4-173E-477B-935F-DA5A2D7757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122" y="3527816"/>
            <a:ext cx="3900227" cy="2195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6046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://4a3b4243b8f428382d38-3d2a5e1e544c135026e0e00813391b04.r12.cf3.rackcdn.com/phppQLkln.jpeg">
            <a:extLst>
              <a:ext uri="{FF2B5EF4-FFF2-40B4-BE49-F238E27FC236}">
                <a16:creationId xmlns:a16="http://schemas.microsoft.com/office/drawing/2014/main" id="{303DA81B-8F46-4C41-8060-96AE2253C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207" y="1395084"/>
            <a:ext cx="3123512" cy="4253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49993"/>
            <a:ext cx="8973408" cy="523220"/>
          </a:xfrm>
        </p:spPr>
        <p:txBody>
          <a:bodyPr wrap="square">
            <a:spAutoFit/>
          </a:bodyPr>
          <a:lstStyle/>
          <a:p>
            <a:pPr algn="l"/>
            <a:r>
              <a:rPr lang="en-GB" sz="2800" b="1" dirty="0">
                <a:solidFill>
                  <a:srgbClr val="004A7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ESA Programme - Aims</a:t>
            </a:r>
          </a:p>
        </p:txBody>
      </p:sp>
      <p:sp>
        <p:nvSpPr>
          <p:cNvPr id="5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5877272"/>
            <a:ext cx="9144000" cy="980730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4A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3" name="Picture 52" descr="Department for Business, Energy and Industrial Strategy crest" title="Department for Business, Energy and Industrial Strategy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624" y="5970503"/>
            <a:ext cx="1494424" cy="793712"/>
          </a:xfrm>
          <a:prstGeom prst="rect">
            <a:avLst/>
          </a:prstGeom>
        </p:spPr>
      </p:pic>
      <p:sp>
        <p:nvSpPr>
          <p:cNvPr id="56" name="Subtitle 2"/>
          <p:cNvSpPr txBox="1">
            <a:spLocks/>
          </p:cNvSpPr>
          <p:nvPr/>
        </p:nvSpPr>
        <p:spPr>
          <a:xfrm>
            <a:off x="251520" y="6185437"/>
            <a:ext cx="5410200" cy="4048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ctica"/>
              <a:ea typeface="+mn-ea"/>
              <a:cs typeface="+mn-cs"/>
            </a:endParaRPr>
          </a:p>
        </p:txBody>
      </p:sp>
      <p:sp>
        <p:nvSpPr>
          <p:cNvPr id="52" name="Subtitle 2">
            <a:extLst>
              <a:ext uri="{FF2B5EF4-FFF2-40B4-BE49-F238E27FC236}">
                <a16:creationId xmlns:a16="http://schemas.microsoft.com/office/drawing/2014/main" id="{6AE11663-6211-4194-85A6-565087FEA54A}"/>
              </a:ext>
            </a:extLst>
          </p:cNvPr>
          <p:cNvSpPr txBox="1">
            <a:spLocks/>
          </p:cNvSpPr>
          <p:nvPr/>
        </p:nvSpPr>
        <p:spPr>
          <a:xfrm>
            <a:off x="237134" y="978877"/>
            <a:ext cx="6323464" cy="45602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industry-led standards development process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 leadership through international promotion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Compatible with UK smart meter network</a:t>
            </a:r>
          </a:p>
        </p:txBody>
      </p:sp>
      <p:pic>
        <p:nvPicPr>
          <p:cNvPr id="1026" name="Picture 2" descr="https://www.realtimetalent.org/wp-content/uploads/2018/05/workforce-1030x719.jpg">
            <a:extLst>
              <a:ext uri="{FF2B5EF4-FFF2-40B4-BE49-F238E27FC236}">
                <a16:creationId xmlns:a16="http://schemas.microsoft.com/office/drawing/2014/main" id="{EEF92B0B-24EB-4EEE-B430-33F44FA3C6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99"/>
          <a:stretch/>
        </p:blipFill>
        <p:spPr bwMode="auto">
          <a:xfrm>
            <a:off x="1250928" y="2932333"/>
            <a:ext cx="4187054" cy="2712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42283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49993"/>
            <a:ext cx="8973408" cy="523220"/>
          </a:xfrm>
        </p:spPr>
        <p:txBody>
          <a:bodyPr wrap="square">
            <a:spAutoFit/>
          </a:bodyPr>
          <a:lstStyle/>
          <a:p>
            <a:pPr algn="l"/>
            <a:r>
              <a:rPr lang="en-GB" sz="2800" b="1" dirty="0">
                <a:solidFill>
                  <a:srgbClr val="004A7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ESA Programme - Impacts</a:t>
            </a:r>
          </a:p>
        </p:txBody>
      </p:sp>
      <p:sp>
        <p:nvSpPr>
          <p:cNvPr id="52" name="Subtitle 2">
            <a:extLst>
              <a:ext uri="{FF2B5EF4-FFF2-40B4-BE49-F238E27FC236}">
                <a16:creationId xmlns:a16="http://schemas.microsoft.com/office/drawing/2014/main" id="{6AE11663-6211-4194-85A6-565087FEA54A}"/>
              </a:ext>
            </a:extLst>
          </p:cNvPr>
          <p:cNvSpPr txBox="1">
            <a:spLocks/>
          </p:cNvSpPr>
          <p:nvPr/>
        </p:nvSpPr>
        <p:spPr>
          <a:xfrm>
            <a:off x="237135" y="978877"/>
            <a:ext cx="4334866" cy="45602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Promote the safe, secure and interoperable uptake of smart products and services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Enable the transition to a smart, flexible, low-carbon energy system at the lowest cost to consumers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Demonstrate UK leadership on the international stage</a:t>
            </a:r>
          </a:p>
          <a:p>
            <a:endParaRPr lang="en-GB" sz="2000" u="sng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14" descr="Related image">
            <a:extLst>
              <a:ext uri="{FF2B5EF4-FFF2-40B4-BE49-F238E27FC236}">
                <a16:creationId xmlns:a16="http://schemas.microsoft.com/office/drawing/2014/main" id="{A900C0C6-B7B7-44BC-B455-4FEBF9A6587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469020" y="1733776"/>
            <a:ext cx="4348433" cy="290036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72D18DA-34C1-49DF-BA07-700B8A3A2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5877272"/>
            <a:ext cx="9144000" cy="980730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4A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8" descr="Department for Business, Energy and Industrial Strategy crest" title="Department for Business, Energy and Industrial Strategy">
            <a:extLst>
              <a:ext uri="{FF2B5EF4-FFF2-40B4-BE49-F238E27FC236}">
                <a16:creationId xmlns:a16="http://schemas.microsoft.com/office/drawing/2014/main" id="{9225039D-1A76-45BB-A533-E6AEEE2F35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624" y="5970503"/>
            <a:ext cx="1494424" cy="793712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418A6F0C-52B6-4F01-AB96-F212C1484293}"/>
              </a:ext>
            </a:extLst>
          </p:cNvPr>
          <p:cNvSpPr txBox="1">
            <a:spLocks/>
          </p:cNvSpPr>
          <p:nvPr/>
        </p:nvSpPr>
        <p:spPr>
          <a:xfrm>
            <a:off x="251520" y="6185437"/>
            <a:ext cx="5410200" cy="4048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ctic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00894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AF50118-06E1-4FCE-B31D-6847EFCF8805}"/>
              </a:ext>
            </a:extLst>
          </p:cNvPr>
          <p:cNvCxnSpPr/>
          <p:nvPr/>
        </p:nvCxnSpPr>
        <p:spPr>
          <a:xfrm>
            <a:off x="291344" y="645786"/>
            <a:ext cx="8561313" cy="0"/>
          </a:xfrm>
          <a:prstGeom prst="line">
            <a:avLst/>
          </a:prstGeom>
          <a:ln w="57150">
            <a:solidFill>
              <a:srgbClr val="555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C3141E54-6FEF-49E7-AC73-12D4FF78D3C8}"/>
              </a:ext>
            </a:extLst>
          </p:cNvPr>
          <p:cNvSpPr txBox="1">
            <a:spLocks/>
          </p:cNvSpPr>
          <p:nvPr/>
        </p:nvSpPr>
        <p:spPr>
          <a:xfrm>
            <a:off x="263556" y="2300535"/>
            <a:ext cx="8340891" cy="20509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en-GB" sz="4000" b="1" dirty="0">
                <a:solidFill>
                  <a:srgbClr val="004A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en-GB" sz="3200" dirty="0">
              <a:solidFill>
                <a:srgbClr val="004A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822A9C4-7440-495B-89AD-8719D240431B}"/>
              </a:ext>
            </a:extLst>
          </p:cNvPr>
          <p:cNvSpPr txBox="1">
            <a:spLocks/>
          </p:cNvSpPr>
          <p:nvPr/>
        </p:nvSpPr>
        <p:spPr>
          <a:xfrm>
            <a:off x="1446837" y="4004431"/>
            <a:ext cx="5974328" cy="11458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 Nina Klein</a:t>
            </a:r>
          </a:p>
          <a:p>
            <a:pPr algn="ctr"/>
            <a:r>
              <a:rPr lang="en-US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Engineer</a:t>
            </a:r>
          </a:p>
          <a:p>
            <a:pPr algn="ctr"/>
            <a:r>
              <a:rPr lang="en-US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 and Innovation for Climate and Energy</a:t>
            </a:r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18AC4EA-0911-4BAB-B68F-7F9A393C0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5877272"/>
            <a:ext cx="9144000" cy="980730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4A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 descr="Department for Business, Energy and Industrial Strategy crest" title="Department for Business, Energy and Industrial Strategy">
            <a:extLst>
              <a:ext uri="{FF2B5EF4-FFF2-40B4-BE49-F238E27FC236}">
                <a16:creationId xmlns:a16="http://schemas.microsoft.com/office/drawing/2014/main" id="{F5B7F520-19DF-48C8-9BE6-FBF510CA0A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624" y="5970503"/>
            <a:ext cx="1494424" cy="79371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F4B13A48-33AC-4DFA-97B5-1FD126081DAC}"/>
              </a:ext>
            </a:extLst>
          </p:cNvPr>
          <p:cNvSpPr txBox="1">
            <a:spLocks/>
          </p:cNvSpPr>
          <p:nvPr/>
        </p:nvSpPr>
        <p:spPr>
          <a:xfrm>
            <a:off x="251520" y="6185437"/>
            <a:ext cx="5410200" cy="4048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ctic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9642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49993"/>
            <a:ext cx="8973408" cy="523220"/>
          </a:xfrm>
        </p:spPr>
        <p:txBody>
          <a:bodyPr wrap="square">
            <a:spAutoFit/>
          </a:bodyPr>
          <a:lstStyle/>
          <a:p>
            <a:pPr algn="l"/>
            <a:r>
              <a:rPr lang="en-GB" sz="2800" b="1" dirty="0">
                <a:solidFill>
                  <a:srgbClr val="004A7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Energy System Transition</a:t>
            </a:r>
          </a:p>
        </p:txBody>
      </p:sp>
      <p:sp>
        <p:nvSpPr>
          <p:cNvPr id="5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5877272"/>
            <a:ext cx="9144000" cy="980730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4A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3" name="Picture 52" descr="Department for Business, Energy and Industrial Strategy crest" title="Department for Business, Energy and Industrial Strategy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624" y="5970503"/>
            <a:ext cx="1494424" cy="793712"/>
          </a:xfrm>
          <a:prstGeom prst="rect">
            <a:avLst/>
          </a:prstGeom>
        </p:spPr>
      </p:pic>
      <p:sp>
        <p:nvSpPr>
          <p:cNvPr id="56" name="Subtitle 2"/>
          <p:cNvSpPr txBox="1">
            <a:spLocks/>
          </p:cNvSpPr>
          <p:nvPr/>
        </p:nvSpPr>
        <p:spPr>
          <a:xfrm>
            <a:off x="251520" y="6185437"/>
            <a:ext cx="5410200" cy="4048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ctica"/>
              <a:ea typeface="+mn-ea"/>
              <a:cs typeface="+mn-cs"/>
            </a:endParaRPr>
          </a:p>
        </p:txBody>
      </p:sp>
      <p:sp>
        <p:nvSpPr>
          <p:cNvPr id="52" name="Subtitle 2">
            <a:extLst>
              <a:ext uri="{FF2B5EF4-FFF2-40B4-BE49-F238E27FC236}">
                <a16:creationId xmlns:a16="http://schemas.microsoft.com/office/drawing/2014/main" id="{6AE11663-6211-4194-85A6-565087FEA54A}"/>
              </a:ext>
            </a:extLst>
          </p:cNvPr>
          <p:cNvSpPr txBox="1">
            <a:spLocks/>
          </p:cNvSpPr>
          <p:nvPr/>
        </p:nvSpPr>
        <p:spPr>
          <a:xfrm>
            <a:off x="2204638" y="3337435"/>
            <a:ext cx="2831328" cy="18125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Decentralised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Non-dispatchable generation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Heat and transport electrification</a:t>
            </a: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AC5605B2-B8E4-4D15-BFD5-138622D80F77}"/>
              </a:ext>
            </a:extLst>
          </p:cNvPr>
          <p:cNvGrpSpPr/>
          <p:nvPr/>
        </p:nvGrpSpPr>
        <p:grpSpPr>
          <a:xfrm>
            <a:off x="424734" y="1723325"/>
            <a:ext cx="1356765" cy="3211855"/>
            <a:chOff x="424734" y="1723325"/>
            <a:chExt cx="1356765" cy="3211855"/>
          </a:xfrm>
        </p:grpSpPr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9E4C55BC-5D6F-4F0E-BED0-8FBFF13836DF}"/>
                </a:ext>
              </a:extLst>
            </p:cNvPr>
            <p:cNvCxnSpPr/>
            <p:nvPr/>
          </p:nvCxnSpPr>
          <p:spPr>
            <a:xfrm flipH="1">
              <a:off x="1119896" y="2246816"/>
              <a:ext cx="3769" cy="205233"/>
            </a:xfrm>
            <a:prstGeom prst="straightConnector1">
              <a:avLst/>
            </a:prstGeom>
            <a:noFill/>
            <a:ln w="28575" cap="flat" cmpd="sng" algn="ctr">
              <a:solidFill>
                <a:srgbClr val="004A7F">
                  <a:lumMod val="75000"/>
                  <a:lumOff val="25000"/>
                </a:srgbClr>
              </a:solidFill>
              <a:prstDash val="solid"/>
              <a:headEnd type="none" w="med" len="med"/>
              <a:tailEnd type="arrow"/>
            </a:ln>
            <a:effectLst/>
          </p:spPr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123D76D6-6834-48E4-B9A2-71C0652322B7}"/>
                </a:ext>
              </a:extLst>
            </p:cNvPr>
            <p:cNvCxnSpPr/>
            <p:nvPr/>
          </p:nvCxnSpPr>
          <p:spPr>
            <a:xfrm flipH="1">
              <a:off x="1125965" y="4071186"/>
              <a:ext cx="3769" cy="323410"/>
            </a:xfrm>
            <a:prstGeom prst="straightConnector1">
              <a:avLst/>
            </a:prstGeom>
            <a:noFill/>
            <a:ln w="28575" cap="flat" cmpd="sng" algn="ctr">
              <a:solidFill>
                <a:srgbClr val="004A7F">
                  <a:lumMod val="75000"/>
                  <a:lumOff val="25000"/>
                </a:srgbClr>
              </a:solidFill>
              <a:prstDash val="solid"/>
              <a:headEnd type="none" w="med" len="med"/>
              <a:tailEnd type="arrow"/>
            </a:ln>
            <a:effectLst/>
          </p:spPr>
        </p:cxnSp>
        <p:pic>
          <p:nvPicPr>
            <p:cNvPr id="61" name="Picture 2">
              <a:extLst>
                <a:ext uri="{FF2B5EF4-FFF2-40B4-BE49-F238E27FC236}">
                  <a16:creationId xmlns:a16="http://schemas.microsoft.com/office/drawing/2014/main" id="{7FB69A6F-4EF3-43C1-B6FA-0381B6EF32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230" y="1723325"/>
              <a:ext cx="720908" cy="50228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2" name="Picture 5">
              <a:extLst>
                <a:ext uri="{FF2B5EF4-FFF2-40B4-BE49-F238E27FC236}">
                  <a16:creationId xmlns:a16="http://schemas.microsoft.com/office/drawing/2014/main" id="{C44D2E5C-E314-43D0-8B64-80CA5B765A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083" y="2461298"/>
              <a:ext cx="545077" cy="98581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1782D901-9471-4D69-9FEE-FA2E000F2088}"/>
                </a:ext>
              </a:extLst>
            </p:cNvPr>
            <p:cNvCxnSpPr/>
            <p:nvPr/>
          </p:nvCxnSpPr>
          <p:spPr>
            <a:xfrm flipH="1">
              <a:off x="1123664" y="3352971"/>
              <a:ext cx="3769" cy="230887"/>
            </a:xfrm>
            <a:prstGeom prst="straightConnector1">
              <a:avLst/>
            </a:prstGeom>
            <a:noFill/>
            <a:ln w="28575" cap="flat" cmpd="sng" algn="ctr">
              <a:solidFill>
                <a:srgbClr val="004A7F">
                  <a:lumMod val="75000"/>
                  <a:lumOff val="25000"/>
                </a:srgbClr>
              </a:solidFill>
              <a:prstDash val="solid"/>
              <a:headEnd type="none" w="med" len="med"/>
              <a:tailEnd type="arrow"/>
            </a:ln>
            <a:effectLst/>
          </p:spPr>
        </p:cxnSp>
        <p:pic>
          <p:nvPicPr>
            <p:cNvPr id="64" name="Picture 5">
              <a:extLst>
                <a:ext uri="{FF2B5EF4-FFF2-40B4-BE49-F238E27FC236}">
                  <a16:creationId xmlns:a16="http://schemas.microsoft.com/office/drawing/2014/main" id="{6C628274-EFAB-48CB-979D-42E1DBE3F5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6772" y="3620898"/>
              <a:ext cx="298726" cy="57721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5" name="Picture 16">
              <a:extLst>
                <a:ext uri="{FF2B5EF4-FFF2-40B4-BE49-F238E27FC236}">
                  <a16:creationId xmlns:a16="http://schemas.microsoft.com/office/drawing/2014/main" id="{B16B182D-D5FF-4C50-913A-6559895E33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734" y="4358230"/>
              <a:ext cx="632993" cy="5769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6" name="Picture 11">
              <a:extLst>
                <a:ext uri="{FF2B5EF4-FFF2-40B4-BE49-F238E27FC236}">
                  <a16:creationId xmlns:a16="http://schemas.microsoft.com/office/drawing/2014/main" id="{D5590969-A2F4-4ED7-B960-59FC0B8FA1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695" y="4469497"/>
              <a:ext cx="492804" cy="35441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B8FB7236-7514-4894-ADD5-930C10565754}"/>
              </a:ext>
            </a:extLst>
          </p:cNvPr>
          <p:cNvGrpSpPr/>
          <p:nvPr/>
        </p:nvGrpSpPr>
        <p:grpSpPr>
          <a:xfrm>
            <a:off x="5180349" y="1375509"/>
            <a:ext cx="3755380" cy="3774522"/>
            <a:chOff x="5180349" y="1375509"/>
            <a:chExt cx="3755380" cy="3774522"/>
          </a:xfrm>
        </p:grpSpPr>
        <p:pic>
          <p:nvPicPr>
            <p:cNvPr id="78" name="Picture 7">
              <a:extLst>
                <a:ext uri="{FF2B5EF4-FFF2-40B4-BE49-F238E27FC236}">
                  <a16:creationId xmlns:a16="http://schemas.microsoft.com/office/drawing/2014/main" id="{1E588380-6358-454F-801D-B1509B979B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60586" y="3410511"/>
              <a:ext cx="418502" cy="4617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622DE30D-49C7-4CF4-90C6-DCF33187775C}"/>
                </a:ext>
              </a:extLst>
            </p:cNvPr>
            <p:cNvGrpSpPr/>
            <p:nvPr/>
          </p:nvGrpSpPr>
          <p:grpSpPr>
            <a:xfrm flipH="1">
              <a:off x="5847786" y="2006126"/>
              <a:ext cx="2560766" cy="2322754"/>
              <a:chOff x="4991902" y="2318513"/>
              <a:chExt cx="2751294" cy="2038669"/>
            </a:xfrm>
          </p:grpSpPr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5667A9F6-3137-44DE-911C-F802B0D1A99E}"/>
                  </a:ext>
                </a:extLst>
              </p:cNvPr>
              <p:cNvGrpSpPr/>
              <p:nvPr/>
            </p:nvGrpSpPr>
            <p:grpSpPr>
              <a:xfrm>
                <a:off x="4991902" y="3659058"/>
                <a:ext cx="962607" cy="698124"/>
                <a:chOff x="4991902" y="3659058"/>
                <a:chExt cx="962607" cy="698124"/>
              </a:xfrm>
            </p:grpSpPr>
            <p:cxnSp>
              <p:nvCxnSpPr>
                <p:cNvPr id="95" name="Straight Arrow Connector 94">
                  <a:extLst>
                    <a:ext uri="{FF2B5EF4-FFF2-40B4-BE49-F238E27FC236}">
                      <a16:creationId xmlns:a16="http://schemas.microsoft.com/office/drawing/2014/main" id="{005AA832-D03D-4BBD-A65D-F6FF10071924}"/>
                    </a:ext>
                  </a:extLst>
                </p:cNvPr>
                <p:cNvCxnSpPr/>
                <p:nvPr/>
              </p:nvCxnSpPr>
              <p:spPr>
                <a:xfrm>
                  <a:off x="4991902" y="3659058"/>
                  <a:ext cx="394043" cy="139819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0070C0"/>
                  </a:solidFill>
                  <a:prstDash val="solid"/>
                  <a:headEnd type="arrow" w="sm" len="sm"/>
                  <a:tailEnd type="arrow" w="sm" len="sm"/>
                </a:ln>
                <a:effectLst/>
              </p:spPr>
            </p:cxnSp>
            <p:cxnSp>
              <p:nvCxnSpPr>
                <p:cNvPr id="96" name="Straight Arrow Connector 95">
                  <a:extLst>
                    <a:ext uri="{FF2B5EF4-FFF2-40B4-BE49-F238E27FC236}">
                      <a16:creationId xmlns:a16="http://schemas.microsoft.com/office/drawing/2014/main" id="{B82CA446-134D-4D25-85C5-78133AA87400}"/>
                    </a:ext>
                  </a:extLst>
                </p:cNvPr>
                <p:cNvCxnSpPr/>
                <p:nvPr/>
              </p:nvCxnSpPr>
              <p:spPr>
                <a:xfrm flipV="1">
                  <a:off x="4991902" y="3990383"/>
                  <a:ext cx="394043" cy="119815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0070C0"/>
                  </a:solidFill>
                  <a:prstDash val="solid"/>
                  <a:headEnd type="arrow" w="sm" len="sm"/>
                  <a:tailEnd type="arrow" w="sm" len="sm"/>
                </a:ln>
                <a:effectLst/>
              </p:spPr>
            </p:cxnSp>
            <p:cxnSp>
              <p:nvCxnSpPr>
                <p:cNvPr id="97" name="Straight Arrow Connector 96">
                  <a:extLst>
                    <a:ext uri="{FF2B5EF4-FFF2-40B4-BE49-F238E27FC236}">
                      <a16:creationId xmlns:a16="http://schemas.microsoft.com/office/drawing/2014/main" id="{F962A057-AF6F-4F77-BCA4-A6653DE14264}"/>
                    </a:ext>
                  </a:extLst>
                </p:cNvPr>
                <p:cNvCxnSpPr/>
                <p:nvPr/>
              </p:nvCxnSpPr>
              <p:spPr>
                <a:xfrm flipV="1">
                  <a:off x="5385945" y="4110197"/>
                  <a:ext cx="175923" cy="246985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0070C0"/>
                  </a:solidFill>
                  <a:prstDash val="solid"/>
                  <a:headEnd type="arrow" w="sm" len="sm"/>
                  <a:tailEnd type="arrow" w="sm" len="sm"/>
                </a:ln>
                <a:effectLst/>
              </p:spPr>
            </p:cxnSp>
            <p:cxnSp>
              <p:nvCxnSpPr>
                <p:cNvPr id="98" name="Straight Arrow Connector 97">
                  <a:extLst>
                    <a:ext uri="{FF2B5EF4-FFF2-40B4-BE49-F238E27FC236}">
                      <a16:creationId xmlns:a16="http://schemas.microsoft.com/office/drawing/2014/main" id="{86D45D27-1E54-4400-B616-74FBA543A109}"/>
                    </a:ext>
                  </a:extLst>
                </p:cNvPr>
                <p:cNvCxnSpPr/>
                <p:nvPr/>
              </p:nvCxnSpPr>
              <p:spPr>
                <a:xfrm flipH="1" flipV="1">
                  <a:off x="5864708" y="4110197"/>
                  <a:ext cx="89801" cy="246985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0070C0"/>
                  </a:solidFill>
                  <a:prstDash val="solid"/>
                  <a:headEnd type="arrow" w="sm" len="sm"/>
                  <a:tailEnd type="arrow" w="sm" len="sm"/>
                </a:ln>
                <a:effectLst/>
              </p:spPr>
            </p:cxnSp>
          </p:grpSp>
          <p:grpSp>
            <p:nvGrpSpPr>
              <p:cNvPr id="88" name="Group 87">
                <a:extLst>
                  <a:ext uri="{FF2B5EF4-FFF2-40B4-BE49-F238E27FC236}">
                    <a16:creationId xmlns:a16="http://schemas.microsoft.com/office/drawing/2014/main" id="{47CB9C45-A47F-4DC5-8ECC-321AB5A75A3F}"/>
                  </a:ext>
                </a:extLst>
              </p:cNvPr>
              <p:cNvGrpSpPr/>
              <p:nvPr/>
            </p:nvGrpSpPr>
            <p:grpSpPr>
              <a:xfrm>
                <a:off x="5970721" y="2318513"/>
                <a:ext cx="1772475" cy="1328373"/>
                <a:chOff x="5970721" y="2318513"/>
                <a:chExt cx="1772475" cy="1328373"/>
              </a:xfrm>
            </p:grpSpPr>
            <p:cxnSp>
              <p:nvCxnSpPr>
                <p:cNvPr id="89" name="Straight Arrow Connector 88">
                  <a:extLst>
                    <a:ext uri="{FF2B5EF4-FFF2-40B4-BE49-F238E27FC236}">
                      <a16:creationId xmlns:a16="http://schemas.microsoft.com/office/drawing/2014/main" id="{8BA46966-219B-42F6-AA58-AC8561B7B781}"/>
                    </a:ext>
                  </a:extLst>
                </p:cNvPr>
                <p:cNvCxnSpPr/>
                <p:nvPr/>
              </p:nvCxnSpPr>
              <p:spPr>
                <a:xfrm flipV="1">
                  <a:off x="5970721" y="3230819"/>
                  <a:ext cx="619816" cy="416067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0070C0"/>
                  </a:solidFill>
                  <a:prstDash val="solid"/>
                  <a:headEnd type="arrow" w="sm" len="sm"/>
                  <a:tailEnd type="arrow" w="sm" len="sm"/>
                </a:ln>
                <a:effectLst/>
              </p:spPr>
            </p:cxnSp>
            <p:cxnSp>
              <p:nvCxnSpPr>
                <p:cNvPr id="90" name="Straight Arrow Connector 89">
                  <a:extLst>
                    <a:ext uri="{FF2B5EF4-FFF2-40B4-BE49-F238E27FC236}">
                      <a16:creationId xmlns:a16="http://schemas.microsoft.com/office/drawing/2014/main" id="{AAB825B9-7E86-4768-8CBC-60341EE85E0A}"/>
                    </a:ext>
                  </a:extLst>
                </p:cNvPr>
                <p:cNvCxnSpPr/>
                <p:nvPr/>
              </p:nvCxnSpPr>
              <p:spPr>
                <a:xfrm flipV="1">
                  <a:off x="6799824" y="3346717"/>
                  <a:ext cx="0" cy="268505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0070C0"/>
                  </a:solidFill>
                  <a:prstDash val="solid"/>
                  <a:headEnd type="arrow" w="sm" len="sm"/>
                  <a:tailEnd type="arrow" w="sm" len="sm"/>
                </a:ln>
                <a:effectLst/>
              </p:spPr>
            </p:cxnSp>
            <p:cxnSp>
              <p:nvCxnSpPr>
                <p:cNvPr id="91" name="Straight Arrow Connector 90">
                  <a:extLst>
                    <a:ext uri="{FF2B5EF4-FFF2-40B4-BE49-F238E27FC236}">
                      <a16:creationId xmlns:a16="http://schemas.microsoft.com/office/drawing/2014/main" id="{D5DD8F97-494F-4356-A8C3-D716E4366A2A}"/>
                    </a:ext>
                  </a:extLst>
                </p:cNvPr>
                <p:cNvCxnSpPr/>
                <p:nvPr/>
              </p:nvCxnSpPr>
              <p:spPr>
                <a:xfrm>
                  <a:off x="6110670" y="2789945"/>
                  <a:ext cx="394043" cy="251527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0070C0"/>
                  </a:solidFill>
                  <a:prstDash val="solid"/>
                  <a:headEnd type="arrow" w="sm" len="sm"/>
                  <a:tailEnd type="arrow" w="sm" len="sm"/>
                </a:ln>
                <a:effectLst/>
              </p:spPr>
            </p:cxnSp>
            <p:cxnSp>
              <p:nvCxnSpPr>
                <p:cNvPr id="92" name="Straight Arrow Connector 91">
                  <a:extLst>
                    <a:ext uri="{FF2B5EF4-FFF2-40B4-BE49-F238E27FC236}">
                      <a16:creationId xmlns:a16="http://schemas.microsoft.com/office/drawing/2014/main" id="{8298225A-3F85-483E-A68F-C53370806595}"/>
                    </a:ext>
                  </a:extLst>
                </p:cNvPr>
                <p:cNvCxnSpPr/>
                <p:nvPr/>
              </p:nvCxnSpPr>
              <p:spPr>
                <a:xfrm flipV="1">
                  <a:off x="6838426" y="2318513"/>
                  <a:ext cx="0" cy="268505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0070C0"/>
                  </a:solidFill>
                  <a:prstDash val="solid"/>
                  <a:headEnd type="arrow" w="sm" len="sm"/>
                  <a:tailEnd type="arrow" w="sm" len="sm"/>
                </a:ln>
                <a:effectLst/>
              </p:spPr>
            </p:cxnSp>
            <p:cxnSp>
              <p:nvCxnSpPr>
                <p:cNvPr id="93" name="Straight Arrow Connector 92">
                  <a:extLst>
                    <a:ext uri="{FF2B5EF4-FFF2-40B4-BE49-F238E27FC236}">
                      <a16:creationId xmlns:a16="http://schemas.microsoft.com/office/drawing/2014/main" id="{C36167BA-94AA-446D-83CB-B7052F74AECA}"/>
                    </a:ext>
                  </a:extLst>
                </p:cNvPr>
                <p:cNvCxnSpPr/>
                <p:nvPr/>
              </p:nvCxnSpPr>
              <p:spPr>
                <a:xfrm flipV="1">
                  <a:off x="7026627" y="2464672"/>
                  <a:ext cx="716569" cy="390614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0070C0"/>
                  </a:solidFill>
                  <a:prstDash val="solid"/>
                  <a:headEnd type="arrow" w="sm" len="sm"/>
                  <a:tailEnd type="arrow" w="sm" len="sm"/>
                </a:ln>
                <a:effectLst/>
              </p:spPr>
            </p:cxnSp>
            <p:cxnSp>
              <p:nvCxnSpPr>
                <p:cNvPr id="94" name="Straight Arrow Connector 93">
                  <a:extLst>
                    <a:ext uri="{FF2B5EF4-FFF2-40B4-BE49-F238E27FC236}">
                      <a16:creationId xmlns:a16="http://schemas.microsoft.com/office/drawing/2014/main" id="{BE20BE0A-40FA-4FE8-93E5-AC5FDFA42A70}"/>
                    </a:ext>
                  </a:extLst>
                </p:cNvPr>
                <p:cNvCxnSpPr/>
                <p:nvPr/>
              </p:nvCxnSpPr>
              <p:spPr>
                <a:xfrm>
                  <a:off x="7009615" y="3190420"/>
                  <a:ext cx="394043" cy="254921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0070C0"/>
                  </a:solidFill>
                  <a:prstDash val="solid"/>
                  <a:headEnd type="arrow" w="sm" len="sm"/>
                  <a:tailEnd type="arrow" w="sm" len="sm"/>
                </a:ln>
                <a:effectLst/>
              </p:spPr>
            </p:cxnSp>
          </p:grpSp>
        </p:grpSp>
        <p:pic>
          <p:nvPicPr>
            <p:cNvPr id="71" name="Picture 2">
              <a:extLst>
                <a:ext uri="{FF2B5EF4-FFF2-40B4-BE49-F238E27FC236}">
                  <a16:creationId xmlns:a16="http://schemas.microsoft.com/office/drawing/2014/main" id="{394D4A33-BF03-46A4-9065-97191D5B0E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452389" y="2999533"/>
              <a:ext cx="483340" cy="53394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72" name="Picture 4">
              <a:extLst>
                <a:ext uri="{FF2B5EF4-FFF2-40B4-BE49-F238E27FC236}">
                  <a16:creationId xmlns:a16="http://schemas.microsoft.com/office/drawing/2014/main" id="{5016E575-77CE-4FD4-BDFB-231B19D65B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408550" y="3780508"/>
              <a:ext cx="506917" cy="53394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73" name="Picture 3">
              <a:extLst>
                <a:ext uri="{FF2B5EF4-FFF2-40B4-BE49-F238E27FC236}">
                  <a16:creationId xmlns:a16="http://schemas.microsoft.com/office/drawing/2014/main" id="{6AAE3DC3-8BD7-4CC9-A88F-851E89894FB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78058" y="4314449"/>
              <a:ext cx="530494" cy="5844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74" name="Picture 5">
              <a:extLst>
                <a:ext uri="{FF2B5EF4-FFF2-40B4-BE49-F238E27FC236}">
                  <a16:creationId xmlns:a16="http://schemas.microsoft.com/office/drawing/2014/main" id="{971073FE-87E8-46E2-81EE-E284AFC6C8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512604" y="3176874"/>
              <a:ext cx="365452" cy="87060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75" name="Picture 5">
              <a:extLst>
                <a:ext uri="{FF2B5EF4-FFF2-40B4-BE49-F238E27FC236}">
                  <a16:creationId xmlns:a16="http://schemas.microsoft.com/office/drawing/2014/main" id="{69E70408-6068-4BFE-B364-0ABF5D8DE6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84257" y="2508602"/>
              <a:ext cx="200283" cy="49093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76" name="Picture 6">
              <a:extLst>
                <a:ext uri="{FF2B5EF4-FFF2-40B4-BE49-F238E27FC236}">
                  <a16:creationId xmlns:a16="http://schemas.microsoft.com/office/drawing/2014/main" id="{A13BE212-72B1-48DA-AF56-9151456FD2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63000" contrast="7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394241" y="1870469"/>
              <a:ext cx="459763" cy="70711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77" name="Picture 3">
              <a:extLst>
                <a:ext uri="{FF2B5EF4-FFF2-40B4-BE49-F238E27FC236}">
                  <a16:creationId xmlns:a16="http://schemas.microsoft.com/office/drawing/2014/main" id="{9748B8AF-A9E0-41B5-BB77-431683022A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489054" y="1550484"/>
              <a:ext cx="401690" cy="44254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79" name="Picture 8">
              <a:extLst>
                <a:ext uri="{FF2B5EF4-FFF2-40B4-BE49-F238E27FC236}">
                  <a16:creationId xmlns:a16="http://schemas.microsoft.com/office/drawing/2014/main" id="{3DDA6FE9-9EFB-430A-BB5C-6846E51D3F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180349" y="2054030"/>
              <a:ext cx="341873" cy="45457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80" name="Picture 4">
              <a:extLst>
                <a:ext uri="{FF2B5EF4-FFF2-40B4-BE49-F238E27FC236}">
                  <a16:creationId xmlns:a16="http://schemas.microsoft.com/office/drawing/2014/main" id="{4EBEB847-7E6D-4859-9834-4D58EDD142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821555" y="1883378"/>
              <a:ext cx="383839" cy="40430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81" name="Picture 4">
              <a:extLst>
                <a:ext uri="{FF2B5EF4-FFF2-40B4-BE49-F238E27FC236}">
                  <a16:creationId xmlns:a16="http://schemas.microsoft.com/office/drawing/2014/main" id="{21124786-E43B-456B-A4EC-3CD5E525CA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307330" y="1864255"/>
              <a:ext cx="254405" cy="42615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82" name="Picture 4">
              <a:extLst>
                <a:ext uri="{FF2B5EF4-FFF2-40B4-BE49-F238E27FC236}">
                  <a16:creationId xmlns:a16="http://schemas.microsoft.com/office/drawing/2014/main" id="{7C6AB8A4-F593-435C-B0F4-7553595E9B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514511" y="2172653"/>
              <a:ext cx="167990" cy="28140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83" name="Picture 16">
              <a:extLst>
                <a:ext uri="{FF2B5EF4-FFF2-40B4-BE49-F238E27FC236}">
                  <a16:creationId xmlns:a16="http://schemas.microsoft.com/office/drawing/2014/main" id="{A280208D-D791-46C1-981C-1D5BB7011B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739414" y="3176874"/>
              <a:ext cx="424397" cy="61331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84" name="Picture 13">
              <a:extLst>
                <a:ext uri="{FF2B5EF4-FFF2-40B4-BE49-F238E27FC236}">
                  <a16:creationId xmlns:a16="http://schemas.microsoft.com/office/drawing/2014/main" id="{82EA02C7-4B85-4710-8A00-F7F3935479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583827" y="1783452"/>
              <a:ext cx="296031" cy="23422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85" name="Picture 11">
              <a:extLst>
                <a:ext uri="{FF2B5EF4-FFF2-40B4-BE49-F238E27FC236}">
                  <a16:creationId xmlns:a16="http://schemas.microsoft.com/office/drawing/2014/main" id="{0FAA3F44-C9BC-4E60-9A32-813348F0A4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236892" y="1606513"/>
              <a:ext cx="330406" cy="37675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86" name="Picture 17">
              <a:extLst>
                <a:ext uri="{FF2B5EF4-FFF2-40B4-BE49-F238E27FC236}">
                  <a16:creationId xmlns:a16="http://schemas.microsoft.com/office/drawing/2014/main" id="{0B1316CF-9A10-41B0-BE71-3F0A686180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653251" y="1375509"/>
              <a:ext cx="389065" cy="3562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02" name="Picture 3">
              <a:extLst>
                <a:ext uri="{FF2B5EF4-FFF2-40B4-BE49-F238E27FC236}">
                  <a16:creationId xmlns:a16="http://schemas.microsoft.com/office/drawing/2014/main" id="{9F90DDFB-332B-45DE-90C2-1B5EAFC11B7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619" t="80202" r="32810" b="7777"/>
            <a:stretch/>
          </p:blipFill>
          <p:spPr bwMode="auto">
            <a:xfrm flipH="1">
              <a:off x="6480258" y="4533796"/>
              <a:ext cx="1128065" cy="6162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Arrow: Right 5">
            <a:extLst>
              <a:ext uri="{FF2B5EF4-FFF2-40B4-BE49-F238E27FC236}">
                <a16:creationId xmlns:a16="http://schemas.microsoft.com/office/drawing/2014/main" id="{E6B1E543-C1C0-4EA1-AD27-81EFB9600FD2}"/>
              </a:ext>
            </a:extLst>
          </p:cNvPr>
          <p:cNvSpPr/>
          <p:nvPr/>
        </p:nvSpPr>
        <p:spPr>
          <a:xfrm>
            <a:off x="2266462" y="2747086"/>
            <a:ext cx="2888470" cy="529748"/>
          </a:xfrm>
          <a:prstGeom prst="rightArrow">
            <a:avLst>
              <a:gd name="adj1" fmla="val 47049"/>
              <a:gd name="adj2" fmla="val 89833"/>
            </a:avLst>
          </a:prstGeom>
          <a:solidFill>
            <a:srgbClr val="004A7F"/>
          </a:solidFill>
          <a:ln>
            <a:solidFill>
              <a:srgbClr val="004A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792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49993"/>
            <a:ext cx="8973408" cy="523220"/>
          </a:xfrm>
        </p:spPr>
        <p:txBody>
          <a:bodyPr wrap="square">
            <a:spAutoFit/>
          </a:bodyPr>
          <a:lstStyle/>
          <a:p>
            <a:pPr algn="l"/>
            <a:r>
              <a:rPr lang="en-GB" sz="2800" b="1" dirty="0">
                <a:solidFill>
                  <a:srgbClr val="004A7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Demand Side Response (DSR)</a:t>
            </a:r>
          </a:p>
        </p:txBody>
      </p:sp>
      <p:sp>
        <p:nvSpPr>
          <p:cNvPr id="5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5877272"/>
            <a:ext cx="9144000" cy="980730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4A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3" name="Picture 52" descr="Department for Business, Energy and Industrial Strategy crest" title="Department for Business, Energy and Industrial Strategy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624" y="5970503"/>
            <a:ext cx="1494424" cy="793712"/>
          </a:xfrm>
          <a:prstGeom prst="rect">
            <a:avLst/>
          </a:prstGeom>
        </p:spPr>
      </p:pic>
      <p:sp>
        <p:nvSpPr>
          <p:cNvPr id="56" name="Subtitle 2"/>
          <p:cNvSpPr txBox="1">
            <a:spLocks/>
          </p:cNvSpPr>
          <p:nvPr/>
        </p:nvSpPr>
        <p:spPr>
          <a:xfrm>
            <a:off x="251520" y="6185437"/>
            <a:ext cx="5410200" cy="4048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ctica"/>
              <a:ea typeface="+mn-ea"/>
              <a:cs typeface="+mn-cs"/>
            </a:endParaRPr>
          </a:p>
        </p:txBody>
      </p:sp>
      <p:sp>
        <p:nvSpPr>
          <p:cNvPr id="52" name="Subtitle 2">
            <a:extLst>
              <a:ext uri="{FF2B5EF4-FFF2-40B4-BE49-F238E27FC236}">
                <a16:creationId xmlns:a16="http://schemas.microsoft.com/office/drawing/2014/main" id="{6AE11663-6211-4194-85A6-565087FEA54A}"/>
              </a:ext>
            </a:extLst>
          </p:cNvPr>
          <p:cNvSpPr txBox="1">
            <a:spLocks/>
          </p:cNvSpPr>
          <p:nvPr/>
        </p:nvSpPr>
        <p:spPr>
          <a:xfrm>
            <a:off x="237134" y="978877"/>
            <a:ext cx="8629706" cy="45602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smart, flexible energy system could save £17-40bn to 2050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Domestic ESAs can provide DSR services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Smart time-of-use tariffs to reduce energy bills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Whole-system benefits for consumers, networks and generators</a:t>
            </a:r>
          </a:p>
          <a:p>
            <a:endParaRPr lang="en-GB" sz="2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6">
            <a:extLst>
              <a:ext uri="{FF2B5EF4-FFF2-40B4-BE49-F238E27FC236}">
                <a16:creationId xmlns:a16="http://schemas.microsoft.com/office/drawing/2014/main" id="{CBB969F4-9095-429B-A3A5-888233C77BC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35" t="59557" r="2661" b="3138"/>
          <a:stretch/>
        </p:blipFill>
        <p:spPr>
          <a:xfrm>
            <a:off x="335142" y="2984263"/>
            <a:ext cx="5126360" cy="251908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D27230E-4E6F-4F69-866C-77384AF0D144}"/>
              </a:ext>
            </a:extLst>
          </p:cNvPr>
          <p:cNvSpPr/>
          <p:nvPr/>
        </p:nvSpPr>
        <p:spPr>
          <a:xfrm>
            <a:off x="5661720" y="3103487"/>
            <a:ext cx="34053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2000" b="1" dirty="0">
                <a:solidFill>
                  <a:srgbClr val="004A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Smart Appliances</a:t>
            </a:r>
          </a:p>
          <a:p>
            <a:pPr lvl="0" algn="ctr"/>
            <a:endParaRPr lang="en-GB" sz="2000" i="1" dirty="0">
              <a:solidFill>
                <a:srgbClr val="004A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en-GB" sz="2000" i="1" dirty="0">
                <a:solidFill>
                  <a:srgbClr val="004A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Connected devices that can modulate or shift their electricity consumption in response to signals.</a:t>
            </a:r>
          </a:p>
        </p:txBody>
      </p:sp>
    </p:spTree>
    <p:extLst>
      <p:ext uri="{BB962C8B-B14F-4D97-AF65-F5344CB8AC3E}">
        <p14:creationId xmlns:p14="http://schemas.microsoft.com/office/powerpoint/2010/main" val="1252440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49993"/>
            <a:ext cx="8973408" cy="523220"/>
          </a:xfrm>
        </p:spPr>
        <p:txBody>
          <a:bodyPr wrap="square">
            <a:spAutoFit/>
          </a:bodyPr>
          <a:lstStyle/>
          <a:p>
            <a:pPr algn="l"/>
            <a:r>
              <a:rPr lang="en-GB" sz="2800" b="1" dirty="0">
                <a:solidFill>
                  <a:srgbClr val="004A7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Energy Smart Appliances (ESAs)</a:t>
            </a:r>
          </a:p>
        </p:txBody>
      </p:sp>
      <p:sp>
        <p:nvSpPr>
          <p:cNvPr id="5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5877272"/>
            <a:ext cx="9144000" cy="980730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4A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3" name="Picture 52" descr="Department for Business, Energy and Industrial Strategy crest" title="Department for Business, Energy and Industrial Strategy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624" y="5970503"/>
            <a:ext cx="1494424" cy="793712"/>
          </a:xfrm>
          <a:prstGeom prst="rect">
            <a:avLst/>
          </a:prstGeom>
        </p:spPr>
      </p:pic>
      <p:sp>
        <p:nvSpPr>
          <p:cNvPr id="56" name="Subtitle 2"/>
          <p:cNvSpPr txBox="1">
            <a:spLocks/>
          </p:cNvSpPr>
          <p:nvPr/>
        </p:nvSpPr>
        <p:spPr>
          <a:xfrm>
            <a:off x="251520" y="6185437"/>
            <a:ext cx="5410200" cy="4048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ctica"/>
              <a:ea typeface="+mn-ea"/>
              <a:cs typeface="+mn-cs"/>
            </a:endParaRPr>
          </a:p>
        </p:txBody>
      </p:sp>
      <p:pic>
        <p:nvPicPr>
          <p:cNvPr id="7" name="Picture 2" descr="Image result for electric radiator">
            <a:hlinkClick r:id="rId4"/>
            <a:extLst>
              <a:ext uri="{FF2B5EF4-FFF2-40B4-BE49-F238E27FC236}">
                <a16:creationId xmlns:a16="http://schemas.microsoft.com/office/drawing/2014/main" id="{184B7177-A7DF-42C7-98FE-A4EA3369A8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93" y="1952139"/>
            <a:ext cx="1800200" cy="18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Image result for in-home battery">
            <a:hlinkClick r:id="rId6"/>
            <a:extLst>
              <a:ext uri="{FF2B5EF4-FFF2-40B4-BE49-F238E27FC236}">
                <a16:creationId xmlns:a16="http://schemas.microsoft.com/office/drawing/2014/main" id="{44F00822-1B89-452E-8C72-0003C3D4CD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8" t="9942" r="27197" b="11040"/>
          <a:stretch/>
        </p:blipFill>
        <p:spPr bwMode="auto">
          <a:xfrm>
            <a:off x="5986290" y="1822594"/>
            <a:ext cx="1346439" cy="2059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Image result for fridge">
            <a:hlinkClick r:id="rId8"/>
            <a:extLst>
              <a:ext uri="{FF2B5EF4-FFF2-40B4-BE49-F238E27FC236}">
                <a16:creationId xmlns:a16="http://schemas.microsoft.com/office/drawing/2014/main" id="{BA40C882-267F-486C-B2CA-26CD881E8F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3" r="21880"/>
          <a:stretch/>
        </p:blipFill>
        <p:spPr bwMode="auto">
          <a:xfrm>
            <a:off x="2279938" y="1702914"/>
            <a:ext cx="1429305" cy="229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Image result for washer dryer">
            <a:hlinkClick r:id="rId10"/>
            <a:extLst>
              <a:ext uri="{FF2B5EF4-FFF2-40B4-BE49-F238E27FC236}">
                <a16:creationId xmlns:a16="http://schemas.microsoft.com/office/drawing/2014/main" id="{759E0536-C5E8-4F67-B5CB-C32FDA7A75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672" y="1856423"/>
            <a:ext cx="2246054" cy="1991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8687C4C-6441-496B-B9A0-FED17C247E74}"/>
              </a:ext>
            </a:extLst>
          </p:cNvPr>
          <p:cNvSpPr txBox="1"/>
          <p:nvPr/>
        </p:nvSpPr>
        <p:spPr>
          <a:xfrm>
            <a:off x="-62731" y="4019960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004A7F"/>
                </a:solidFill>
              </a:rPr>
              <a:t>Heating, Ventilation and Air Conditioning (HVAC)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1B2D4A-4623-4A21-B918-28EEF93FF7E4}"/>
              </a:ext>
            </a:extLst>
          </p:cNvPr>
          <p:cNvSpPr txBox="1"/>
          <p:nvPr/>
        </p:nvSpPr>
        <p:spPr>
          <a:xfrm>
            <a:off x="3822031" y="4016691"/>
            <a:ext cx="22993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004A7F"/>
                </a:solidFill>
              </a:rPr>
              <a:t>Wet Appliances</a:t>
            </a:r>
          </a:p>
          <a:p>
            <a:pPr algn="ctr"/>
            <a:r>
              <a:rPr lang="en-GB" dirty="0">
                <a:solidFill>
                  <a:srgbClr val="004A7F"/>
                </a:solidFill>
              </a:rPr>
              <a:t>e.g.</a:t>
            </a:r>
          </a:p>
          <a:p>
            <a:pPr algn="ctr"/>
            <a:r>
              <a:rPr lang="en-GB" dirty="0">
                <a:solidFill>
                  <a:srgbClr val="004A7F"/>
                </a:solidFill>
              </a:rPr>
              <a:t>washing machines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6A5FBF5-2579-40B1-A573-3A05B374F598}"/>
              </a:ext>
            </a:extLst>
          </p:cNvPr>
          <p:cNvSpPr txBox="1"/>
          <p:nvPr/>
        </p:nvSpPr>
        <p:spPr>
          <a:xfrm>
            <a:off x="1878466" y="4019960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004A7F"/>
                </a:solidFill>
              </a:rPr>
              <a:t>Cold Appliances</a:t>
            </a:r>
          </a:p>
          <a:p>
            <a:pPr algn="ctr"/>
            <a:r>
              <a:rPr lang="en-GB" dirty="0">
                <a:solidFill>
                  <a:srgbClr val="004A7F"/>
                </a:solidFill>
              </a:rPr>
              <a:t>e.g.</a:t>
            </a:r>
          </a:p>
          <a:p>
            <a:pPr algn="ctr"/>
            <a:r>
              <a:rPr lang="en-GB" dirty="0">
                <a:solidFill>
                  <a:srgbClr val="004A7F"/>
                </a:solidFill>
              </a:rPr>
              <a:t>fridge-freezers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232222-115D-457C-BCEF-72D8751065AE}"/>
              </a:ext>
            </a:extLst>
          </p:cNvPr>
          <p:cNvSpPr txBox="1"/>
          <p:nvPr/>
        </p:nvSpPr>
        <p:spPr>
          <a:xfrm>
            <a:off x="5827949" y="4019960"/>
            <a:ext cx="1663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004A7F"/>
                </a:solidFill>
              </a:rPr>
              <a:t>Battery Storage </a:t>
            </a:r>
          </a:p>
        </p:txBody>
      </p:sp>
      <p:pic>
        <p:nvPicPr>
          <p:cNvPr id="3074" name="Picture 2" descr="https://inhabitat.com/wp-content/blogs.dir/1/files/2010/11/ChargePoint1-889x1334.jpg">
            <a:extLst>
              <a:ext uri="{FF2B5EF4-FFF2-40B4-BE49-F238E27FC236}">
                <a16:creationId xmlns:a16="http://schemas.microsoft.com/office/drawing/2014/main" id="{32C2CE6B-3431-4FF8-A796-B0FC4568DF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69" t="11158" r="22813" b="10744"/>
          <a:stretch/>
        </p:blipFill>
        <p:spPr bwMode="auto">
          <a:xfrm>
            <a:off x="7942218" y="1697981"/>
            <a:ext cx="967572" cy="2308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904871D-7CDD-47AB-AB2D-2765CF390A6A}"/>
              </a:ext>
            </a:extLst>
          </p:cNvPr>
          <p:cNvSpPr txBox="1"/>
          <p:nvPr/>
        </p:nvSpPr>
        <p:spPr>
          <a:xfrm>
            <a:off x="7594444" y="4016240"/>
            <a:ext cx="1663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004A7F"/>
                </a:solidFill>
              </a:rPr>
              <a:t>Smart EV Chargepoints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CE0A6ED0-F468-4CBE-9874-8B2F5031D840}"/>
              </a:ext>
            </a:extLst>
          </p:cNvPr>
          <p:cNvSpPr txBox="1">
            <a:spLocks/>
          </p:cNvSpPr>
          <p:nvPr/>
        </p:nvSpPr>
        <p:spPr>
          <a:xfrm>
            <a:off x="2128100" y="1009552"/>
            <a:ext cx="3587842" cy="400110"/>
          </a:xfrm>
          <a:prstGeom prst="rect">
            <a:avLst/>
          </a:prstGeom>
        </p:spPr>
        <p:txBody>
          <a:bodyPr vert="horz" wrap="none" lIns="91440" tIns="45720" rIns="91440" bIns="45720" rtlCol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BEIS</a:t>
            </a: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smart appliance cohort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5D62F513-9D09-44A4-B68E-DAB0A768D125}"/>
              </a:ext>
            </a:extLst>
          </p:cNvPr>
          <p:cNvSpPr txBox="1">
            <a:spLocks/>
          </p:cNvSpPr>
          <p:nvPr/>
        </p:nvSpPr>
        <p:spPr>
          <a:xfrm>
            <a:off x="7943571" y="1009552"/>
            <a:ext cx="883575" cy="400110"/>
          </a:xfrm>
          <a:prstGeom prst="rect">
            <a:avLst/>
          </a:prstGeom>
        </p:spPr>
        <p:txBody>
          <a:bodyPr vert="horz" wrap="none" lIns="91440" tIns="45720" rIns="91440" bIns="45720" rtlCol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OLEV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B418D75-AFFE-496B-BBC2-5AD6E3E344AA}"/>
              </a:ext>
            </a:extLst>
          </p:cNvPr>
          <p:cNvSpPr txBox="1">
            <a:spLocks/>
          </p:cNvSpPr>
          <p:nvPr/>
        </p:nvSpPr>
        <p:spPr>
          <a:xfrm>
            <a:off x="2315370" y="5221625"/>
            <a:ext cx="4554901" cy="400110"/>
          </a:xfrm>
          <a:prstGeom prst="rect">
            <a:avLst/>
          </a:prstGeom>
        </p:spPr>
        <p:txBody>
          <a:bodyPr vert="horz" wrap="none" lIns="91440" tIns="45720" rIns="91440" bIns="45720" rtlCol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BSI</a:t>
            </a: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Energy Smart Appliance or ‘ESA’</a:t>
            </a:r>
          </a:p>
        </p:txBody>
      </p:sp>
      <p:sp>
        <p:nvSpPr>
          <p:cNvPr id="3" name="Arrow: Left-Right 2">
            <a:extLst>
              <a:ext uri="{FF2B5EF4-FFF2-40B4-BE49-F238E27FC236}">
                <a16:creationId xmlns:a16="http://schemas.microsoft.com/office/drawing/2014/main" id="{DA1E25F0-1A5B-4BEB-824C-397FCE26F29B}"/>
              </a:ext>
            </a:extLst>
          </p:cNvPr>
          <p:cNvSpPr/>
          <p:nvPr/>
        </p:nvSpPr>
        <p:spPr>
          <a:xfrm>
            <a:off x="170592" y="5024458"/>
            <a:ext cx="8844456" cy="274158"/>
          </a:xfrm>
          <a:prstGeom prst="leftRightArrow">
            <a:avLst>
              <a:gd name="adj1" fmla="val 27431"/>
              <a:gd name="adj2" fmla="val 111451"/>
            </a:avLst>
          </a:prstGeom>
          <a:solidFill>
            <a:srgbClr val="004A7F"/>
          </a:solidFill>
          <a:ln>
            <a:solidFill>
              <a:srgbClr val="004A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Left-Right 20">
            <a:extLst>
              <a:ext uri="{FF2B5EF4-FFF2-40B4-BE49-F238E27FC236}">
                <a16:creationId xmlns:a16="http://schemas.microsoft.com/office/drawing/2014/main" id="{C03223D3-B8F0-4A24-99DF-72482BDB75D0}"/>
              </a:ext>
            </a:extLst>
          </p:cNvPr>
          <p:cNvSpPr/>
          <p:nvPr/>
        </p:nvSpPr>
        <p:spPr>
          <a:xfrm>
            <a:off x="170592" y="1354004"/>
            <a:ext cx="7162138" cy="232005"/>
          </a:xfrm>
          <a:prstGeom prst="leftRightArrow">
            <a:avLst>
              <a:gd name="adj1" fmla="val 28025"/>
              <a:gd name="adj2" fmla="val 111451"/>
            </a:avLst>
          </a:prstGeom>
          <a:solidFill>
            <a:srgbClr val="004A7F"/>
          </a:solidFill>
          <a:ln>
            <a:solidFill>
              <a:srgbClr val="004A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Left-Right 21">
            <a:extLst>
              <a:ext uri="{FF2B5EF4-FFF2-40B4-BE49-F238E27FC236}">
                <a16:creationId xmlns:a16="http://schemas.microsoft.com/office/drawing/2014/main" id="{7E9D34F9-042D-4368-A538-59B918F10C1F}"/>
              </a:ext>
            </a:extLst>
          </p:cNvPr>
          <p:cNvSpPr/>
          <p:nvPr/>
        </p:nvSpPr>
        <p:spPr>
          <a:xfrm>
            <a:off x="7771749" y="1354004"/>
            <a:ext cx="1227219" cy="232005"/>
          </a:xfrm>
          <a:prstGeom prst="leftRightArrow">
            <a:avLst>
              <a:gd name="adj1" fmla="val 28025"/>
              <a:gd name="adj2" fmla="val 111451"/>
            </a:avLst>
          </a:prstGeom>
          <a:solidFill>
            <a:srgbClr val="004A7F"/>
          </a:solidFill>
          <a:ln>
            <a:solidFill>
              <a:srgbClr val="004A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7569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49993"/>
            <a:ext cx="8973408" cy="523220"/>
          </a:xfrm>
        </p:spPr>
        <p:txBody>
          <a:bodyPr wrap="square">
            <a:spAutoFit/>
          </a:bodyPr>
          <a:lstStyle/>
          <a:p>
            <a:pPr algn="l"/>
            <a:r>
              <a:rPr lang="en-GB" sz="2800" b="1" dirty="0">
                <a:solidFill>
                  <a:srgbClr val="004A7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Smart System Opportunities</a:t>
            </a:r>
          </a:p>
        </p:txBody>
      </p:sp>
      <p:sp>
        <p:nvSpPr>
          <p:cNvPr id="5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5877272"/>
            <a:ext cx="9144000" cy="980730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4A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3" name="Picture 52" descr="Department for Business, Energy and Industrial Strategy crest" title="Department for Business, Energy and Industrial Strategy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624" y="5970503"/>
            <a:ext cx="1494424" cy="793712"/>
          </a:xfrm>
          <a:prstGeom prst="rect">
            <a:avLst/>
          </a:prstGeom>
        </p:spPr>
      </p:pic>
      <p:sp>
        <p:nvSpPr>
          <p:cNvPr id="56" name="Subtitle 2"/>
          <p:cNvSpPr txBox="1">
            <a:spLocks/>
          </p:cNvSpPr>
          <p:nvPr/>
        </p:nvSpPr>
        <p:spPr>
          <a:xfrm>
            <a:off x="251520" y="6185437"/>
            <a:ext cx="5410200" cy="4048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ctica"/>
              <a:ea typeface="+mn-ea"/>
              <a:cs typeface="+mn-cs"/>
            </a:endParaRPr>
          </a:p>
        </p:txBody>
      </p:sp>
      <p:sp>
        <p:nvSpPr>
          <p:cNvPr id="52" name="Subtitle 2">
            <a:extLst>
              <a:ext uri="{FF2B5EF4-FFF2-40B4-BE49-F238E27FC236}">
                <a16:creationId xmlns:a16="http://schemas.microsoft.com/office/drawing/2014/main" id="{6AE11663-6211-4194-85A6-565087FEA54A}"/>
              </a:ext>
            </a:extLst>
          </p:cNvPr>
          <p:cNvSpPr txBox="1">
            <a:spLocks/>
          </p:cNvSpPr>
          <p:nvPr/>
        </p:nvSpPr>
        <p:spPr>
          <a:xfrm>
            <a:off x="237134" y="978877"/>
            <a:ext cx="8629706" cy="45602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 reductions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 intensity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Security of supply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businesses</a:t>
            </a:r>
          </a:p>
          <a:p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Risks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Cyber-security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privacy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6555A59-FC50-402D-B2EE-24872F6619E5}"/>
              </a:ext>
            </a:extLst>
          </p:cNvPr>
          <p:cNvGrpSpPr/>
          <p:nvPr/>
        </p:nvGrpSpPr>
        <p:grpSpPr>
          <a:xfrm>
            <a:off x="3360900" y="1181378"/>
            <a:ext cx="5283202" cy="4183754"/>
            <a:chOff x="3360900" y="1181378"/>
            <a:chExt cx="5283202" cy="4183754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523D853-F67E-4486-B8C5-8949A1A3C449}"/>
                </a:ext>
              </a:extLst>
            </p:cNvPr>
            <p:cNvGrpSpPr/>
            <p:nvPr/>
          </p:nvGrpSpPr>
          <p:grpSpPr>
            <a:xfrm>
              <a:off x="3360900" y="1181378"/>
              <a:ext cx="5283202" cy="4183754"/>
              <a:chOff x="6282558" y="978700"/>
              <a:chExt cx="5283202" cy="4183754"/>
            </a:xfrm>
          </p:grpSpPr>
          <p:pic>
            <p:nvPicPr>
              <p:cNvPr id="13" name="Picture 8" descr="Related image">
                <a:extLst>
                  <a:ext uri="{FF2B5EF4-FFF2-40B4-BE49-F238E27FC236}">
                    <a16:creationId xmlns:a16="http://schemas.microsoft.com/office/drawing/2014/main" id="{0B4A6D76-C825-4435-A318-5FEBFD722C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6282558" y="978700"/>
                <a:ext cx="5283202" cy="4183754"/>
              </a:xfrm>
              <a:prstGeom prst="rect">
                <a:avLst/>
              </a:prstGeom>
              <a:noFill/>
              <a:ln cap="flat">
                <a:noFill/>
              </a:ln>
            </p:spPr>
          </p:pic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383C298-9DF8-4F69-B3EC-14EEBBDE850D}"/>
                  </a:ext>
                </a:extLst>
              </p:cNvPr>
              <p:cNvSpPr txBox="1"/>
              <p:nvPr/>
            </p:nvSpPr>
            <p:spPr>
              <a:xfrm>
                <a:off x="8437964" y="2120905"/>
                <a:ext cx="242050" cy="153884"/>
              </a:xfrm>
              <a:prstGeom prst="rect">
                <a:avLst/>
              </a:prstGeom>
              <a:solidFill>
                <a:srgbClr val="FFFFFF"/>
              </a:solidFill>
              <a:ln cap="flat">
                <a:noFill/>
              </a:ln>
            </p:spPr>
            <p:txBody>
              <a:bodyPr vert="horz" wrap="none" lIns="0" tIns="0" rIns="0" bIns="0" anchor="t" anchorCtr="0" compatLnSpc="1">
                <a:sp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GB" sz="1000" b="1" i="0" u="none" strike="noStrike" kern="1200" cap="none" spc="0" baseline="0" dirty="0">
                    <a:solidFill>
                      <a:srgbClr val="FFC000"/>
                    </a:solidFill>
                    <a:uFillTx/>
                    <a:latin typeface="Calibri"/>
                  </a:rPr>
                  <a:t>CEM</a:t>
                </a: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40FC812-542A-4541-A8F4-C9CD4F6DDE54}"/>
                </a:ext>
              </a:extLst>
            </p:cNvPr>
            <p:cNvSpPr txBox="1"/>
            <p:nvPr/>
          </p:nvSpPr>
          <p:spPr>
            <a:xfrm>
              <a:off x="3474997" y="3847583"/>
              <a:ext cx="578685" cy="276999"/>
            </a:xfrm>
            <a:prstGeom prst="rect">
              <a:avLst/>
            </a:prstGeom>
            <a:solidFill>
              <a:srgbClr val="FFFFFF"/>
            </a:solidFill>
            <a:ln cap="flat">
              <a:noFill/>
            </a:ln>
          </p:spPr>
          <p:txBody>
            <a:bodyPr vert="horz" wrap="none" lIns="0" tIns="0" rIns="0" bIns="0" anchor="t" anchorCtr="0" compatLnSpc="1">
              <a:sp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900" b="1" i="0" u="none" strike="noStrike" kern="1200" cap="none" spc="0" baseline="0" dirty="0">
                  <a:solidFill>
                    <a:srgbClr val="5E0563"/>
                  </a:solidFill>
                  <a:uFillTx/>
                  <a:latin typeface="Calibri"/>
                </a:rPr>
                <a:t>EV</a:t>
              </a:r>
            </a:p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900" b="1" dirty="0">
                  <a:solidFill>
                    <a:srgbClr val="5E0563"/>
                  </a:solidFill>
                  <a:latin typeface="Calibri"/>
                </a:rPr>
                <a:t>chargepoint</a:t>
              </a:r>
              <a:endParaRPr lang="en-GB" sz="900" b="1" i="0" u="none" strike="noStrike" kern="1200" cap="none" spc="0" baseline="0" dirty="0">
                <a:solidFill>
                  <a:srgbClr val="5E0563"/>
                </a:solidFill>
                <a:uFillTx/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3277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49993"/>
            <a:ext cx="8973408" cy="523220"/>
          </a:xfrm>
        </p:spPr>
        <p:txBody>
          <a:bodyPr wrap="square">
            <a:spAutoFit/>
          </a:bodyPr>
          <a:lstStyle/>
          <a:p>
            <a:pPr algn="l"/>
            <a:r>
              <a:rPr lang="en-GB" sz="2800" b="1" dirty="0">
                <a:solidFill>
                  <a:srgbClr val="004A7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Government Strategy</a:t>
            </a:r>
          </a:p>
        </p:txBody>
      </p:sp>
      <p:sp>
        <p:nvSpPr>
          <p:cNvPr id="5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5877272"/>
            <a:ext cx="9144000" cy="980730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4A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3" name="Picture 52" descr="Department for Business, Energy and Industrial Strategy crest" title="Department for Business, Energy and Industrial Strategy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624" y="5970503"/>
            <a:ext cx="1494424" cy="793712"/>
          </a:xfrm>
          <a:prstGeom prst="rect">
            <a:avLst/>
          </a:prstGeom>
        </p:spPr>
      </p:pic>
      <p:sp>
        <p:nvSpPr>
          <p:cNvPr id="56" name="Subtitle 2"/>
          <p:cNvSpPr txBox="1">
            <a:spLocks/>
          </p:cNvSpPr>
          <p:nvPr/>
        </p:nvSpPr>
        <p:spPr>
          <a:xfrm>
            <a:off x="251520" y="6185437"/>
            <a:ext cx="5410200" cy="4048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ctica"/>
              <a:ea typeface="+mn-ea"/>
              <a:cs typeface="+mn-cs"/>
            </a:endParaRPr>
          </a:p>
        </p:txBody>
      </p:sp>
      <p:sp>
        <p:nvSpPr>
          <p:cNvPr id="52" name="Subtitle 2">
            <a:extLst>
              <a:ext uri="{FF2B5EF4-FFF2-40B4-BE49-F238E27FC236}">
                <a16:creationId xmlns:a16="http://schemas.microsoft.com/office/drawing/2014/main" id="{6AE11663-6211-4194-85A6-565087FEA54A}"/>
              </a:ext>
            </a:extLst>
          </p:cNvPr>
          <p:cNvSpPr txBox="1">
            <a:spLocks/>
          </p:cNvSpPr>
          <p:nvPr/>
        </p:nvSpPr>
        <p:spPr>
          <a:xfrm>
            <a:off x="237134" y="978877"/>
            <a:ext cx="8629706" cy="45602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Industrial Strategy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skills, industry, infrastructure</a:t>
            </a:r>
          </a:p>
          <a:p>
            <a:r>
              <a:rPr lang="en-GB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Clean Growth Strategy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cross-sector decarbonisation</a:t>
            </a:r>
          </a:p>
          <a:p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BEIS - energy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Smart Systems and Flexibility Plan</a:t>
            </a:r>
          </a:p>
          <a:p>
            <a:r>
              <a:rPr lang="en-GB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OLEV - transport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Road To Zero Strategy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318AF08-0837-4367-863E-51DACF1425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4605" y="2419957"/>
            <a:ext cx="2390838" cy="336352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BFA9D2E-A90A-4327-9643-C0EC5758DB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4214" y="289712"/>
            <a:ext cx="2378266" cy="3363527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21137049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49993"/>
            <a:ext cx="8973408" cy="523220"/>
          </a:xfrm>
        </p:spPr>
        <p:txBody>
          <a:bodyPr wrap="square">
            <a:spAutoFit/>
          </a:bodyPr>
          <a:lstStyle/>
          <a:p>
            <a:pPr algn="l"/>
            <a:r>
              <a:rPr lang="en-GB" sz="2800" b="1" dirty="0">
                <a:solidFill>
                  <a:srgbClr val="004A7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BEIS: Smart Systems and Flexibility Plan</a:t>
            </a:r>
          </a:p>
        </p:txBody>
      </p:sp>
      <p:sp>
        <p:nvSpPr>
          <p:cNvPr id="5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5877272"/>
            <a:ext cx="9144000" cy="980730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4A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3" name="Picture 52" descr="Department for Business, Energy and Industrial Strategy crest" title="Department for Business, Energy and Industrial Strategy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624" y="5970503"/>
            <a:ext cx="1494424" cy="793712"/>
          </a:xfrm>
          <a:prstGeom prst="rect">
            <a:avLst/>
          </a:prstGeom>
        </p:spPr>
      </p:pic>
      <p:sp>
        <p:nvSpPr>
          <p:cNvPr id="56" name="Subtitle 2"/>
          <p:cNvSpPr txBox="1">
            <a:spLocks/>
          </p:cNvSpPr>
          <p:nvPr/>
        </p:nvSpPr>
        <p:spPr>
          <a:xfrm>
            <a:off x="251520" y="6185437"/>
            <a:ext cx="5410200" cy="4048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ctica"/>
              <a:ea typeface="+mn-ea"/>
              <a:cs typeface="+mn-cs"/>
            </a:endParaRPr>
          </a:p>
        </p:txBody>
      </p:sp>
      <p:sp>
        <p:nvSpPr>
          <p:cNvPr id="52" name="Subtitle 2">
            <a:extLst>
              <a:ext uri="{FF2B5EF4-FFF2-40B4-BE49-F238E27FC236}">
                <a16:creationId xmlns:a16="http://schemas.microsoft.com/office/drawing/2014/main" id="{6AE11663-6211-4194-85A6-565087FEA54A}"/>
              </a:ext>
            </a:extLst>
          </p:cNvPr>
          <p:cNvSpPr txBox="1">
            <a:spLocks/>
          </p:cNvSpPr>
          <p:nvPr/>
        </p:nvSpPr>
        <p:spPr>
          <a:xfrm>
            <a:off x="237134" y="1143246"/>
            <a:ext cx="8629706" cy="43959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Government and Ofgem publication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Enabling a smart, flexible energy system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 actions across 3 themes</a:t>
            </a:r>
          </a:p>
          <a:p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le 7">
            <a:extLst>
              <a:ext uri="{FF2B5EF4-FFF2-40B4-BE49-F238E27FC236}">
                <a16:creationId xmlns:a16="http://schemas.microsoft.com/office/drawing/2014/main" id="{B3FF98DF-1821-4998-9B08-5CB524157146}"/>
              </a:ext>
            </a:extLst>
          </p:cNvPr>
          <p:cNvSpPr/>
          <p:nvPr/>
        </p:nvSpPr>
        <p:spPr>
          <a:xfrm>
            <a:off x="256274" y="4094612"/>
            <a:ext cx="2499419" cy="1037044"/>
          </a:xfrm>
          <a:prstGeom prst="roundRect">
            <a:avLst/>
          </a:prstGeom>
          <a:solidFill>
            <a:srgbClr val="004A7F"/>
          </a:solidFill>
          <a:ln>
            <a:solidFill>
              <a:srgbClr val="004A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016" tIns="64008" rIns="128016" bIns="640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Removing </a:t>
            </a:r>
            <a:br>
              <a:rPr kumimoji="0" lang="en-GB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GB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barriers to </a:t>
            </a:r>
            <a:br>
              <a:rPr kumimoji="0" lang="en-GB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GB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smart </a:t>
            </a:r>
            <a:br>
              <a:rPr kumimoji="0" lang="en-GB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GB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technologies</a:t>
            </a:r>
          </a:p>
        </p:txBody>
      </p:sp>
      <p:sp>
        <p:nvSpPr>
          <p:cNvPr id="9" name="Rounded Rectangle 9">
            <a:extLst>
              <a:ext uri="{FF2B5EF4-FFF2-40B4-BE49-F238E27FC236}">
                <a16:creationId xmlns:a16="http://schemas.microsoft.com/office/drawing/2014/main" id="{F87C1DB7-CDAD-4EF0-B9A1-2313D6CD31DF}"/>
              </a:ext>
            </a:extLst>
          </p:cNvPr>
          <p:cNvSpPr/>
          <p:nvPr/>
        </p:nvSpPr>
        <p:spPr>
          <a:xfrm>
            <a:off x="1587537" y="2859727"/>
            <a:ext cx="2500995" cy="1037046"/>
          </a:xfrm>
          <a:prstGeom prst="roundRect">
            <a:avLst/>
          </a:prstGeom>
          <a:solidFill>
            <a:srgbClr val="004A7F"/>
          </a:solidFill>
          <a:ln>
            <a:solidFill>
              <a:srgbClr val="004A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016" tIns="64008" rIns="128016" bIns="640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Smart </a:t>
            </a:r>
            <a:br>
              <a:rPr kumimoji="0" lang="en-GB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GB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homes and </a:t>
            </a:r>
            <a:br>
              <a:rPr kumimoji="0" lang="en-GB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GB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businesses</a:t>
            </a:r>
          </a:p>
        </p:txBody>
      </p:sp>
      <p:sp>
        <p:nvSpPr>
          <p:cNvPr id="11" name="Rounded Rectangle 11">
            <a:extLst>
              <a:ext uri="{FF2B5EF4-FFF2-40B4-BE49-F238E27FC236}">
                <a16:creationId xmlns:a16="http://schemas.microsoft.com/office/drawing/2014/main" id="{119E330C-8FA8-4E11-BD60-20A96D1C3812}"/>
              </a:ext>
            </a:extLst>
          </p:cNvPr>
          <p:cNvSpPr/>
          <p:nvPr/>
        </p:nvSpPr>
        <p:spPr>
          <a:xfrm>
            <a:off x="2941871" y="4094612"/>
            <a:ext cx="2500995" cy="1037044"/>
          </a:xfrm>
          <a:prstGeom prst="roundRect">
            <a:avLst/>
          </a:prstGeom>
          <a:solidFill>
            <a:srgbClr val="004A7F"/>
          </a:solidFill>
          <a:ln>
            <a:solidFill>
              <a:srgbClr val="004A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016" tIns="64008" rIns="128016" bIns="640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Markets that </a:t>
            </a:r>
            <a:br>
              <a:rPr kumimoji="0" lang="en-GB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GB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work for </a:t>
            </a:r>
            <a:br>
              <a:rPr kumimoji="0" lang="en-GB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GB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flexibility</a:t>
            </a:r>
          </a:p>
        </p:txBody>
      </p:sp>
      <p:pic>
        <p:nvPicPr>
          <p:cNvPr id="13" name="Picture 3">
            <a:extLst>
              <a:ext uri="{FF2B5EF4-FFF2-40B4-BE49-F238E27FC236}">
                <a16:creationId xmlns:a16="http://schemas.microsoft.com/office/drawing/2014/main" id="{0A7D16C7-6C19-4AA1-9A5F-AD1F54F091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37" y="4234891"/>
            <a:ext cx="1041262" cy="76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AA719107-67DD-49B6-8221-20A7561BC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200" y="2988417"/>
            <a:ext cx="964462" cy="76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75779568-3395-4076-8B3D-31677A4E69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847" y="4210920"/>
            <a:ext cx="885837" cy="83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3FE0EF2D-E2F3-4444-8789-5E57CD6F78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40956" y="1143246"/>
            <a:ext cx="2982836" cy="4200095"/>
          </a:xfrm>
          <a:prstGeom prst="rect">
            <a:avLst/>
          </a:prstGeom>
          <a:noFill/>
          <a:ln cap="flat"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761496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A1C2E07B-C055-4D97-BBB8-429D5E79C9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956" y="1138661"/>
            <a:ext cx="2982835" cy="420468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49993"/>
            <a:ext cx="8973408" cy="523220"/>
          </a:xfrm>
        </p:spPr>
        <p:txBody>
          <a:bodyPr wrap="square">
            <a:spAutoFit/>
          </a:bodyPr>
          <a:lstStyle/>
          <a:p>
            <a:pPr algn="l"/>
            <a:r>
              <a:rPr lang="en-GB" sz="2800" b="1" dirty="0">
                <a:solidFill>
                  <a:srgbClr val="004A7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BEIS: </a:t>
            </a:r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Smart Plan Progress Update</a:t>
            </a:r>
            <a:endParaRPr lang="en-GB" sz="2800" b="1" dirty="0">
              <a:solidFill>
                <a:srgbClr val="004A7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5877272"/>
            <a:ext cx="9144000" cy="980730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4A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3" name="Picture 52" descr="Department for Business, Energy and Industrial Strategy crest" title="Department for Business, Energy and Industrial Strategy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624" y="5970503"/>
            <a:ext cx="1494424" cy="793712"/>
          </a:xfrm>
          <a:prstGeom prst="rect">
            <a:avLst/>
          </a:prstGeom>
        </p:spPr>
      </p:pic>
      <p:sp>
        <p:nvSpPr>
          <p:cNvPr id="56" name="Subtitle 2"/>
          <p:cNvSpPr txBox="1">
            <a:spLocks/>
          </p:cNvSpPr>
          <p:nvPr/>
        </p:nvSpPr>
        <p:spPr>
          <a:xfrm>
            <a:off x="251520" y="6185437"/>
            <a:ext cx="5410200" cy="4048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ctica"/>
              <a:ea typeface="+mn-ea"/>
              <a:cs typeface="+mn-cs"/>
            </a:endParaRPr>
          </a:p>
        </p:txBody>
      </p:sp>
      <p:sp>
        <p:nvSpPr>
          <p:cNvPr id="52" name="Subtitle 2">
            <a:extLst>
              <a:ext uri="{FF2B5EF4-FFF2-40B4-BE49-F238E27FC236}">
                <a16:creationId xmlns:a16="http://schemas.microsoft.com/office/drawing/2014/main" id="{6AE11663-6211-4194-85A6-565087FEA54A}"/>
              </a:ext>
            </a:extLst>
          </p:cNvPr>
          <p:cNvSpPr txBox="1">
            <a:spLocks/>
          </p:cNvSpPr>
          <p:nvPr/>
        </p:nvSpPr>
        <p:spPr>
          <a:xfrm>
            <a:off x="237134" y="1143246"/>
            <a:ext cx="5631821" cy="43959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 update to the Smart Systems and Flexibility Plan published October 2018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half of the original actions now implemented (15 out of 29)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 remaining actions to be implemented by 2022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new related actions for Government, Ofgem and industry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536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49993"/>
            <a:ext cx="8973408" cy="523220"/>
          </a:xfrm>
        </p:spPr>
        <p:txBody>
          <a:bodyPr wrap="square">
            <a:spAutoFit/>
          </a:bodyPr>
          <a:lstStyle/>
          <a:p>
            <a:pPr algn="l"/>
            <a:r>
              <a:rPr lang="en-GB" sz="2800" b="1" dirty="0">
                <a:solidFill>
                  <a:srgbClr val="004A7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BEIS: Smart Systems and Flexibility Plan</a:t>
            </a:r>
          </a:p>
        </p:txBody>
      </p:sp>
      <p:sp>
        <p:nvSpPr>
          <p:cNvPr id="5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5877272"/>
            <a:ext cx="9144000" cy="980730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4A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3" name="Picture 52" descr="Department for Business, Energy and Industrial Strategy crest" title="Department for Business, Energy and Industrial Strategy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624" y="5970503"/>
            <a:ext cx="1494424" cy="793712"/>
          </a:xfrm>
          <a:prstGeom prst="rect">
            <a:avLst/>
          </a:prstGeom>
        </p:spPr>
      </p:pic>
      <p:sp>
        <p:nvSpPr>
          <p:cNvPr id="56" name="Subtitle 2"/>
          <p:cNvSpPr txBox="1">
            <a:spLocks/>
          </p:cNvSpPr>
          <p:nvPr/>
        </p:nvSpPr>
        <p:spPr>
          <a:xfrm>
            <a:off x="251520" y="6185437"/>
            <a:ext cx="5410200" cy="4048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ctica"/>
              <a:ea typeface="+mn-ea"/>
              <a:cs typeface="+mn-cs"/>
            </a:endParaRPr>
          </a:p>
        </p:txBody>
      </p:sp>
      <p:sp>
        <p:nvSpPr>
          <p:cNvPr id="52" name="Subtitle 2">
            <a:extLst>
              <a:ext uri="{FF2B5EF4-FFF2-40B4-BE49-F238E27FC236}">
                <a16:creationId xmlns:a16="http://schemas.microsoft.com/office/drawing/2014/main" id="{6AE11663-6211-4194-85A6-565087FEA54A}"/>
              </a:ext>
            </a:extLst>
          </p:cNvPr>
          <p:cNvSpPr txBox="1">
            <a:spLocks/>
          </p:cNvSpPr>
          <p:nvPr/>
        </p:nvSpPr>
        <p:spPr>
          <a:xfrm>
            <a:off x="237134" y="978877"/>
            <a:ext cx="8629706" cy="45602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Smart Homes and Businesses</a:t>
            </a:r>
          </a:p>
          <a:p>
            <a:r>
              <a:rPr lang="en-GB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Policy principles from stakeholder consultation:</a:t>
            </a:r>
          </a:p>
          <a:p>
            <a:endParaRPr lang="en-GB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A2737A8-9F65-4781-A249-4003F8D105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30918"/>
              </p:ext>
            </p:extLst>
          </p:nvPr>
        </p:nvGraphicFramePr>
        <p:xfrm>
          <a:off x="237134" y="2273544"/>
          <a:ext cx="8669732" cy="3250773"/>
        </p:xfrm>
        <a:graphic>
          <a:graphicData uri="http://schemas.openxmlformats.org/drawingml/2006/table">
            <a:tbl>
              <a:tblPr firstCol="1">
                <a:tableStyleId>{5C22544A-7EE6-4342-B048-85BDC9FD1C3A}</a:tableStyleId>
              </a:tblPr>
              <a:tblGrid>
                <a:gridCol w="2093111">
                  <a:extLst>
                    <a:ext uri="{9D8B030D-6E8A-4147-A177-3AD203B41FA5}">
                      <a16:colId xmlns:a16="http://schemas.microsoft.com/office/drawing/2014/main" val="2526587899"/>
                    </a:ext>
                  </a:extLst>
                </a:gridCol>
                <a:gridCol w="6576621">
                  <a:extLst>
                    <a:ext uri="{9D8B030D-6E8A-4147-A177-3AD203B41FA5}">
                      <a16:colId xmlns:a16="http://schemas.microsoft.com/office/drawing/2014/main" val="2315041795"/>
                    </a:ext>
                  </a:extLst>
                </a:gridCol>
              </a:tblGrid>
              <a:tr h="820347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Interoperability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ability of an ESA to work seamlessly across any DSR service operated by any system player.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7042824"/>
                  </a:ext>
                </a:extLst>
              </a:tr>
              <a:tr h="81014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 privacy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5565A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secure storing of data on the device or with any controlling party.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9361105"/>
                  </a:ext>
                </a:extLst>
              </a:tr>
              <a:tr h="81014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Grid-stability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prevention of outages on the grid caused by erroneous operation of an ESA.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8142863"/>
                  </a:ext>
                </a:extLst>
              </a:tr>
              <a:tr h="81014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Cyber-security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prevention of unauthorized access to an ESA by third-parties.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2921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3484741"/>
      </p:ext>
    </p:extLst>
  </p:cSld>
  <p:clrMapOvr>
    <a:masterClrMapping/>
  </p:clrMapOvr>
</p:sld>
</file>

<file path=ppt/theme/theme1.xml><?xml version="1.0" encoding="utf-8"?>
<a:theme xmlns:a="http://schemas.openxmlformats.org/drawingml/2006/main" name="Upgrading our energy system COP23">
  <a:themeElements>
    <a:clrScheme name="BEIS Colours">
      <a:dk1>
        <a:srgbClr val="004A7F"/>
      </a:dk1>
      <a:lt1>
        <a:srgbClr val="FFFFFF"/>
      </a:lt1>
      <a:dk2>
        <a:srgbClr val="FFFFFF"/>
      </a:dk2>
      <a:lt2>
        <a:srgbClr val="FFFFFF"/>
      </a:lt2>
      <a:accent1>
        <a:srgbClr val="004A7F"/>
      </a:accent1>
      <a:accent2>
        <a:srgbClr val="55565A"/>
      </a:accent2>
      <a:accent3>
        <a:srgbClr val="73B72B"/>
      </a:accent3>
      <a:accent4>
        <a:srgbClr val="EE751B"/>
      </a:accent4>
      <a:accent5>
        <a:srgbClr val="AA1580"/>
      </a:accent5>
      <a:accent6>
        <a:srgbClr val="CBC1AF"/>
      </a:accent6>
      <a:hlink>
        <a:srgbClr val="1C9CD9"/>
      </a:hlink>
      <a:folHlink>
        <a:srgbClr val="1C9CD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IS-Powerpoint-template-wide-screen-standard-logo" id="{785FDEAA-665D-48B2-A859-BA09850F9297}" vid="{443F28DF-12CD-4065-85E5-62C9A656BD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2069</TotalTime>
  <Words>567</Words>
  <Application>Microsoft Office PowerPoint</Application>
  <PresentationFormat>On-screen Show (4:3)</PresentationFormat>
  <Paragraphs>142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Helvectica</vt:lpstr>
      <vt:lpstr>Upgrading our energy system COP23</vt:lpstr>
      <vt:lpstr>PowerPoint Presentation</vt:lpstr>
      <vt:lpstr>Energy System Transition</vt:lpstr>
      <vt:lpstr>Demand Side Response (DSR)</vt:lpstr>
      <vt:lpstr>Energy Smart Appliances (ESAs)</vt:lpstr>
      <vt:lpstr>Smart System Opportunities</vt:lpstr>
      <vt:lpstr>Government Strategy</vt:lpstr>
      <vt:lpstr>BEIS: Smart Systems and Flexibility Plan</vt:lpstr>
      <vt:lpstr>BEIS: Smart Plan Progress Update</vt:lpstr>
      <vt:lpstr>BEIS: Smart Systems and Flexibility Plan</vt:lpstr>
      <vt:lpstr>BEIS: Smart Appliances Consultation Response</vt:lpstr>
      <vt:lpstr>OLEV: The Road to Zero</vt:lpstr>
      <vt:lpstr>OLEV: The Road to Zero</vt:lpstr>
      <vt:lpstr>ESA Programme - Motivations</vt:lpstr>
      <vt:lpstr>ESA Programme - Aims</vt:lpstr>
      <vt:lpstr>ESA Programme - Impacts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 Appliances Consultation</dc:title>
  <dc:creator>Gujral, Navdeep (Energy Security, Networks &amp; Markets)</dc:creator>
  <cp:lastModifiedBy>Gujral, Navdeep (Energy Security, Networks &amp; Markets)</cp:lastModifiedBy>
  <cp:revision>8</cp:revision>
  <dcterms:created xsi:type="dcterms:W3CDTF">2018-11-13T16:45:49Z</dcterms:created>
  <dcterms:modified xsi:type="dcterms:W3CDTF">2019-06-04T10:33:17Z</dcterms:modified>
</cp:coreProperties>
</file>