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656" r:id="rId5"/>
    <p:sldMasterId id="2147483668" r:id="rId6"/>
    <p:sldMasterId id="2147483680" r:id="rId7"/>
    <p:sldMasterId id="2147483692" r:id="rId8"/>
    <p:sldMasterId id="2147483696" r:id="rId9"/>
    <p:sldMasterId id="2147483703" r:id="rId10"/>
    <p:sldMasterId id="2147483715" r:id="rId11"/>
  </p:sldMasterIdLst>
  <p:notesMasterIdLst>
    <p:notesMasterId r:id="rId88"/>
  </p:notesMasterIdLst>
  <p:handoutMasterIdLst>
    <p:handoutMasterId r:id="rId89"/>
  </p:handoutMasterIdLst>
  <p:sldIdLst>
    <p:sldId id="455" r:id="rId12"/>
    <p:sldId id="456" r:id="rId13"/>
    <p:sldId id="459" r:id="rId14"/>
    <p:sldId id="469" r:id="rId15"/>
    <p:sldId id="501" r:id="rId16"/>
    <p:sldId id="503" r:id="rId17"/>
    <p:sldId id="504" r:id="rId18"/>
    <p:sldId id="505" r:id="rId19"/>
    <p:sldId id="460" r:id="rId20"/>
    <p:sldId id="506" r:id="rId21"/>
    <p:sldId id="462" r:id="rId22"/>
    <p:sldId id="463" r:id="rId23"/>
    <p:sldId id="520" r:id="rId24"/>
    <p:sldId id="521" r:id="rId25"/>
    <p:sldId id="522" r:id="rId26"/>
    <p:sldId id="523" r:id="rId27"/>
    <p:sldId id="525" r:id="rId28"/>
    <p:sldId id="526" r:id="rId29"/>
    <p:sldId id="527" r:id="rId30"/>
    <p:sldId id="464" r:id="rId31"/>
    <p:sldId id="476" r:id="rId32"/>
    <p:sldId id="477" r:id="rId33"/>
    <p:sldId id="478" r:id="rId34"/>
    <p:sldId id="479" r:id="rId35"/>
    <p:sldId id="480" r:id="rId36"/>
    <p:sldId id="481" r:id="rId37"/>
    <p:sldId id="482" r:id="rId38"/>
    <p:sldId id="483" r:id="rId39"/>
    <p:sldId id="484" r:id="rId40"/>
    <p:sldId id="485" r:id="rId41"/>
    <p:sldId id="486" r:id="rId42"/>
    <p:sldId id="465" r:id="rId43"/>
    <p:sldId id="534" r:id="rId44"/>
    <p:sldId id="550" r:id="rId45"/>
    <p:sldId id="536" r:id="rId46"/>
    <p:sldId id="537" r:id="rId47"/>
    <p:sldId id="551" r:id="rId48"/>
    <p:sldId id="552" r:id="rId49"/>
    <p:sldId id="540" r:id="rId50"/>
    <p:sldId id="541" r:id="rId51"/>
    <p:sldId id="542" r:id="rId52"/>
    <p:sldId id="543" r:id="rId53"/>
    <p:sldId id="544" r:id="rId54"/>
    <p:sldId id="545" r:id="rId55"/>
    <p:sldId id="546" r:id="rId56"/>
    <p:sldId id="547" r:id="rId57"/>
    <p:sldId id="548" r:id="rId58"/>
    <p:sldId id="466" r:id="rId59"/>
    <p:sldId id="491" r:id="rId60"/>
    <p:sldId id="529" r:id="rId61"/>
    <p:sldId id="554" r:id="rId62"/>
    <p:sldId id="556" r:id="rId63"/>
    <p:sldId id="531" r:id="rId64"/>
    <p:sldId id="558" r:id="rId65"/>
    <p:sldId id="533" r:id="rId66"/>
    <p:sldId id="498" r:id="rId67"/>
    <p:sldId id="499" r:id="rId68"/>
    <p:sldId id="467" r:id="rId69"/>
    <p:sldId id="507" r:id="rId70"/>
    <p:sldId id="508" r:id="rId71"/>
    <p:sldId id="509" r:id="rId72"/>
    <p:sldId id="510" r:id="rId73"/>
    <p:sldId id="511" r:id="rId74"/>
    <p:sldId id="512" r:id="rId75"/>
    <p:sldId id="513" r:id="rId76"/>
    <p:sldId id="514" r:id="rId77"/>
    <p:sldId id="515" r:id="rId78"/>
    <p:sldId id="516" r:id="rId79"/>
    <p:sldId id="517" r:id="rId80"/>
    <p:sldId id="518" r:id="rId81"/>
    <p:sldId id="519" r:id="rId82"/>
    <p:sldId id="468" r:id="rId83"/>
    <p:sldId id="471" r:id="rId84"/>
    <p:sldId id="472" r:id="rId85"/>
    <p:sldId id="470" r:id="rId86"/>
    <p:sldId id="453" r:id="rId87"/>
  </p:sldIdLst>
  <p:sldSz cx="9144000" cy="6858000" type="screen4x3"/>
  <p:notesSz cx="6797675" cy="9926638"/>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B20"/>
    <a:srgbClr val="0000FF"/>
    <a:srgbClr val="00207B"/>
    <a:srgbClr val="616365"/>
    <a:srgbClr val="5F5F5F"/>
    <a:srgbClr val="262699"/>
    <a:srgbClr val="00257B"/>
    <a:srgbClr val="3461BA"/>
    <a:srgbClr val="2F2FB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4" autoAdjust="0"/>
    <p:restoredTop sz="96395" autoAdjust="0"/>
  </p:normalViewPr>
  <p:slideViewPr>
    <p:cSldViewPr snapToGrid="0">
      <p:cViewPr varScale="1">
        <p:scale>
          <a:sx n="99" d="100"/>
          <a:sy n="99" d="100"/>
        </p:scale>
        <p:origin x="133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slide" Target="slides/slide65.xml"/><Relationship Id="rId84" Type="http://schemas.openxmlformats.org/officeDocument/2006/relationships/slide" Target="slides/slide73.xml"/><Relationship Id="rId89"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slide" Target="slides/slide68.xml"/><Relationship Id="rId87" Type="http://schemas.openxmlformats.org/officeDocument/2006/relationships/slide" Target="slides/slide76.xml"/><Relationship Id="rId5" Type="http://schemas.openxmlformats.org/officeDocument/2006/relationships/slideMaster" Target="slideMasters/slideMaster2.xml"/><Relationship Id="rId61" Type="http://schemas.openxmlformats.org/officeDocument/2006/relationships/slide" Target="slides/slide50.xml"/><Relationship Id="rId82" Type="http://schemas.openxmlformats.org/officeDocument/2006/relationships/slide" Target="slides/slide71.xml"/><Relationship Id="rId90" Type="http://schemas.openxmlformats.org/officeDocument/2006/relationships/presProps" Target="presProp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199352-5CC6-4759-AD90-940A510BC6EB}" type="doc">
      <dgm:prSet loTypeId="urn:microsoft.com/office/officeart/2005/8/layout/default#1" loCatId="list" qsTypeId="urn:microsoft.com/office/officeart/2005/8/quickstyle/3d1" qsCatId="3D" csTypeId="urn:microsoft.com/office/officeart/2005/8/colors/accent1_2" csCatId="accent1" phldr="1"/>
      <dgm:spPr/>
      <dgm:t>
        <a:bodyPr/>
        <a:lstStyle/>
        <a:p>
          <a:endParaRPr lang="en-GB"/>
        </a:p>
      </dgm:t>
    </dgm:pt>
    <dgm:pt modelId="{B70AEBF8-386B-42FA-B6BF-4586A8316313}">
      <dgm:prSet phldrT="[Text]"/>
      <dgm:spPr>
        <a:solidFill>
          <a:schemeClr val="accent1">
            <a:lumMod val="40000"/>
            <a:lumOff val="60000"/>
          </a:schemeClr>
        </a:solidFill>
      </dgm:spPr>
      <dgm:t>
        <a:bodyPr/>
        <a:lstStyle/>
        <a:p>
          <a:r>
            <a:rPr lang="en-GB" dirty="0"/>
            <a:t>Consult on energy performance standards (Part L)</a:t>
          </a:r>
        </a:p>
      </dgm:t>
    </dgm:pt>
    <dgm:pt modelId="{133BD215-34AE-4FBF-AD02-3549249499DE}" type="parTrans" cxnId="{360AB3AB-AD65-4B4E-9C9A-0262AAAA79FC}">
      <dgm:prSet/>
      <dgm:spPr/>
      <dgm:t>
        <a:bodyPr/>
        <a:lstStyle/>
        <a:p>
          <a:endParaRPr lang="en-GB"/>
        </a:p>
      </dgm:t>
    </dgm:pt>
    <dgm:pt modelId="{3547E586-1E0C-4C61-903E-0A38769D8DBF}" type="sibTrans" cxnId="{360AB3AB-AD65-4B4E-9C9A-0262AAAA79FC}">
      <dgm:prSet/>
      <dgm:spPr/>
      <dgm:t>
        <a:bodyPr/>
        <a:lstStyle/>
        <a:p>
          <a:endParaRPr lang="en-GB"/>
        </a:p>
      </dgm:t>
    </dgm:pt>
    <dgm:pt modelId="{8FE6351B-9C81-478E-99C8-EB475020BFDE}">
      <dgm:prSet phldrT="[Text]"/>
      <dgm:spPr>
        <a:solidFill>
          <a:schemeClr val="accent4"/>
        </a:solidFill>
      </dgm:spPr>
      <dgm:t>
        <a:bodyPr/>
        <a:lstStyle/>
        <a:p>
          <a:r>
            <a:rPr lang="en-GB"/>
            <a:t>Phase out high carbon fossil fuel installation</a:t>
          </a:r>
        </a:p>
      </dgm:t>
    </dgm:pt>
    <dgm:pt modelId="{4C59DAEA-F6AA-45CD-8267-7E0C30799A79}" type="parTrans" cxnId="{AC7DA22B-3A70-4007-85B8-C3BE9E6D84D8}">
      <dgm:prSet/>
      <dgm:spPr/>
      <dgm:t>
        <a:bodyPr/>
        <a:lstStyle/>
        <a:p>
          <a:endParaRPr lang="en-GB"/>
        </a:p>
      </dgm:t>
    </dgm:pt>
    <dgm:pt modelId="{4036D0B4-3320-4C73-8B54-02467877B820}" type="sibTrans" cxnId="{AC7DA22B-3A70-4007-85B8-C3BE9E6D84D8}">
      <dgm:prSet/>
      <dgm:spPr/>
      <dgm:t>
        <a:bodyPr/>
        <a:lstStyle/>
        <a:p>
          <a:endParaRPr lang="en-GB"/>
        </a:p>
      </dgm:t>
    </dgm:pt>
    <dgm:pt modelId="{D13AC08A-7CC4-4E06-BB55-03965DFDB465}">
      <dgm:prSet phldrT="[Text]"/>
      <dgm:spPr>
        <a:solidFill>
          <a:srgbClr val="EE751B"/>
        </a:solidFill>
      </dgm:spPr>
      <dgm:t>
        <a:bodyPr/>
        <a:lstStyle/>
        <a:p>
          <a:r>
            <a:rPr lang="en-GB" dirty="0"/>
            <a:t>Clean heating / Futureproofing</a:t>
          </a:r>
        </a:p>
      </dgm:t>
    </dgm:pt>
    <dgm:pt modelId="{709E1CD2-6611-4ACC-8B1C-9CCFBA89DCFD}" type="parTrans" cxnId="{760804FE-BD75-4CA4-AC07-877B454B576C}">
      <dgm:prSet/>
      <dgm:spPr/>
      <dgm:t>
        <a:bodyPr/>
        <a:lstStyle/>
        <a:p>
          <a:endParaRPr lang="en-GB"/>
        </a:p>
      </dgm:t>
    </dgm:pt>
    <dgm:pt modelId="{B199F67F-B585-4372-9BBF-E30A77254C03}" type="sibTrans" cxnId="{760804FE-BD75-4CA4-AC07-877B454B576C}">
      <dgm:prSet/>
      <dgm:spPr/>
      <dgm:t>
        <a:bodyPr/>
        <a:lstStyle/>
        <a:p>
          <a:endParaRPr lang="en-GB"/>
        </a:p>
      </dgm:t>
    </dgm:pt>
    <dgm:pt modelId="{9E50BFC9-224A-4394-B194-575F1BE6C463}">
      <dgm:prSet phldrT="[Text]"/>
      <dgm:spPr/>
      <dgm:t>
        <a:bodyPr/>
        <a:lstStyle/>
        <a:p>
          <a:r>
            <a:rPr lang="en-GB" dirty="0"/>
            <a:t>Addressing the performance gap</a:t>
          </a:r>
        </a:p>
      </dgm:t>
    </dgm:pt>
    <dgm:pt modelId="{D2224D37-8F69-4892-BDC4-6D8CB1972409}" type="parTrans" cxnId="{17616584-90C6-48D9-B949-90860FD340B4}">
      <dgm:prSet/>
      <dgm:spPr/>
      <dgm:t>
        <a:bodyPr/>
        <a:lstStyle/>
        <a:p>
          <a:endParaRPr lang="en-GB"/>
        </a:p>
      </dgm:t>
    </dgm:pt>
    <dgm:pt modelId="{8D626FCB-C483-42DC-8EF3-A794CC24F5E0}" type="sibTrans" cxnId="{17616584-90C6-48D9-B949-90860FD340B4}">
      <dgm:prSet/>
      <dgm:spPr/>
      <dgm:t>
        <a:bodyPr/>
        <a:lstStyle/>
        <a:p>
          <a:endParaRPr lang="en-GB"/>
        </a:p>
      </dgm:t>
    </dgm:pt>
    <dgm:pt modelId="{DACCA8A9-0410-40A5-97AF-6C51873E7505}">
      <dgm:prSet phldrT="[Text]"/>
      <dgm:spPr/>
      <dgm:t>
        <a:bodyPr/>
        <a:lstStyle/>
        <a:p>
          <a:r>
            <a:rPr lang="en-GB"/>
            <a:t>Innovation</a:t>
          </a:r>
        </a:p>
      </dgm:t>
    </dgm:pt>
    <dgm:pt modelId="{F15DE4E5-00BC-4EDA-82DE-71295750DB38}" type="parTrans" cxnId="{F5C6A941-2416-497B-8CF7-282106F5A9A3}">
      <dgm:prSet/>
      <dgm:spPr/>
      <dgm:t>
        <a:bodyPr/>
        <a:lstStyle/>
        <a:p>
          <a:endParaRPr lang="en-GB"/>
        </a:p>
      </dgm:t>
    </dgm:pt>
    <dgm:pt modelId="{D1031A88-DD7E-4C40-A2BD-A788574D6DDC}" type="sibTrans" cxnId="{F5C6A941-2416-497B-8CF7-282106F5A9A3}">
      <dgm:prSet/>
      <dgm:spPr/>
      <dgm:t>
        <a:bodyPr/>
        <a:lstStyle/>
        <a:p>
          <a:endParaRPr lang="en-GB"/>
        </a:p>
      </dgm:t>
    </dgm:pt>
    <dgm:pt modelId="{51DB9E13-E016-4726-9E72-3C1A3F4EBE32}">
      <dgm:prSet phldrT="[Text]"/>
      <dgm:spPr>
        <a:solidFill>
          <a:schemeClr val="tx1">
            <a:lumMod val="40000"/>
            <a:lumOff val="60000"/>
          </a:schemeClr>
        </a:solidFill>
      </dgm:spPr>
      <dgm:t>
        <a:bodyPr/>
        <a:lstStyle/>
        <a:p>
          <a:r>
            <a:rPr lang="en-GB" i="0" dirty="0"/>
            <a:t>EPC band C for existing buildings</a:t>
          </a:r>
        </a:p>
      </dgm:t>
    </dgm:pt>
    <dgm:pt modelId="{9D489516-FC81-487D-A13A-1CCF8AD323FD}" type="parTrans" cxnId="{43A82C15-4859-4A77-845A-62A82FF095E3}">
      <dgm:prSet/>
      <dgm:spPr/>
      <dgm:t>
        <a:bodyPr/>
        <a:lstStyle/>
        <a:p>
          <a:endParaRPr lang="en-GB"/>
        </a:p>
      </dgm:t>
    </dgm:pt>
    <dgm:pt modelId="{EBA8A98B-8799-488E-B380-FE6B1D4B56F1}" type="sibTrans" cxnId="{43A82C15-4859-4A77-845A-62A82FF095E3}">
      <dgm:prSet/>
      <dgm:spPr/>
      <dgm:t>
        <a:bodyPr/>
        <a:lstStyle/>
        <a:p>
          <a:endParaRPr lang="en-GB"/>
        </a:p>
      </dgm:t>
    </dgm:pt>
    <dgm:pt modelId="{682DAAB6-D2B8-4397-9E16-E0DA4F24EBB7}" type="pres">
      <dgm:prSet presAssocID="{79199352-5CC6-4759-AD90-940A510BC6EB}" presName="diagram" presStyleCnt="0">
        <dgm:presLayoutVars>
          <dgm:dir/>
          <dgm:resizeHandles val="exact"/>
        </dgm:presLayoutVars>
      </dgm:prSet>
      <dgm:spPr/>
      <dgm:t>
        <a:bodyPr/>
        <a:lstStyle/>
        <a:p>
          <a:endParaRPr lang="en-US"/>
        </a:p>
      </dgm:t>
    </dgm:pt>
    <dgm:pt modelId="{B3247958-FC9D-43DF-9492-6A0B20178C48}" type="pres">
      <dgm:prSet presAssocID="{B70AEBF8-386B-42FA-B6BF-4586A8316313}" presName="node" presStyleLbl="node1" presStyleIdx="0" presStyleCnt="6" custLinFactY="70050" custLinFactNeighborX="55339" custLinFactNeighborY="100000">
        <dgm:presLayoutVars>
          <dgm:bulletEnabled val="1"/>
        </dgm:presLayoutVars>
      </dgm:prSet>
      <dgm:spPr/>
      <dgm:t>
        <a:bodyPr/>
        <a:lstStyle/>
        <a:p>
          <a:endParaRPr lang="en-US"/>
        </a:p>
      </dgm:t>
    </dgm:pt>
    <dgm:pt modelId="{00F9BB5A-E1C1-40B8-BE74-F538F8DA8A01}" type="pres">
      <dgm:prSet presAssocID="{3547E586-1E0C-4C61-903E-0A38769D8DBF}" presName="sibTrans" presStyleCnt="0"/>
      <dgm:spPr/>
    </dgm:pt>
    <dgm:pt modelId="{1B415C91-9259-4AF9-A30B-0AC047E688F5}" type="pres">
      <dgm:prSet presAssocID="{8FE6351B-9C81-478E-99C8-EB475020BFDE}" presName="node" presStyleLbl="node1" presStyleIdx="1" presStyleCnt="6" custLinFactNeighborX="-54611" custLinFactNeighborY="-51604">
        <dgm:presLayoutVars>
          <dgm:bulletEnabled val="1"/>
        </dgm:presLayoutVars>
      </dgm:prSet>
      <dgm:spPr/>
      <dgm:t>
        <a:bodyPr/>
        <a:lstStyle/>
        <a:p>
          <a:endParaRPr lang="en-US"/>
        </a:p>
      </dgm:t>
    </dgm:pt>
    <dgm:pt modelId="{226DC643-0621-41D4-ACDF-45DC90DB6C4F}" type="pres">
      <dgm:prSet presAssocID="{4036D0B4-3320-4C73-8B54-02467877B820}" presName="sibTrans" presStyleCnt="0"/>
      <dgm:spPr/>
    </dgm:pt>
    <dgm:pt modelId="{3B803C2A-DC0B-473F-AF50-169229F61467}" type="pres">
      <dgm:prSet presAssocID="{D13AC08A-7CC4-4E06-BB55-03965DFDB465}" presName="node" presStyleLbl="node1" presStyleIdx="2" presStyleCnt="6" custLinFactNeighborX="-53386" custLinFactNeighborY="-49372">
        <dgm:presLayoutVars>
          <dgm:bulletEnabled val="1"/>
        </dgm:presLayoutVars>
      </dgm:prSet>
      <dgm:spPr/>
      <dgm:t>
        <a:bodyPr/>
        <a:lstStyle/>
        <a:p>
          <a:endParaRPr lang="en-US"/>
        </a:p>
      </dgm:t>
    </dgm:pt>
    <dgm:pt modelId="{A6E1B4CA-2404-40D0-AA60-F4D100EEA6C3}" type="pres">
      <dgm:prSet presAssocID="{B199F67F-B585-4372-9BBF-E30A77254C03}" presName="sibTrans" presStyleCnt="0"/>
      <dgm:spPr/>
    </dgm:pt>
    <dgm:pt modelId="{6250E0EF-07AB-4ADD-8A18-B11B6D3B67E5}" type="pres">
      <dgm:prSet presAssocID="{51DB9E13-E016-4726-9E72-3C1A3F4EBE32}" presName="node" presStyleLbl="node1" presStyleIdx="3" presStyleCnt="6" custLinFactX="66973" custLinFactNeighborX="100000" custLinFactNeighborY="54035">
        <dgm:presLayoutVars>
          <dgm:bulletEnabled val="1"/>
        </dgm:presLayoutVars>
      </dgm:prSet>
      <dgm:spPr/>
      <dgm:t>
        <a:bodyPr/>
        <a:lstStyle/>
        <a:p>
          <a:endParaRPr lang="en-US"/>
        </a:p>
      </dgm:t>
    </dgm:pt>
    <dgm:pt modelId="{ABBF3583-74F3-459A-BF20-71E5679C31E2}" type="pres">
      <dgm:prSet presAssocID="{EBA8A98B-8799-488E-B380-FE6B1D4B56F1}" presName="sibTrans" presStyleCnt="0"/>
      <dgm:spPr/>
    </dgm:pt>
    <dgm:pt modelId="{66A89C3C-B3FA-4AF7-88AB-02B3D23EA4DB}" type="pres">
      <dgm:prSet presAssocID="{9E50BFC9-224A-4394-B194-575F1BE6C463}" presName="node" presStyleLbl="node1" presStyleIdx="4" presStyleCnt="6" custLinFactNeighborX="-54401" custLinFactNeighborY="-55154">
        <dgm:presLayoutVars>
          <dgm:bulletEnabled val="1"/>
        </dgm:presLayoutVars>
      </dgm:prSet>
      <dgm:spPr/>
      <dgm:t>
        <a:bodyPr/>
        <a:lstStyle/>
        <a:p>
          <a:endParaRPr lang="en-US"/>
        </a:p>
      </dgm:t>
    </dgm:pt>
    <dgm:pt modelId="{573B16A2-6FF2-4633-BE39-D63AB46CED04}" type="pres">
      <dgm:prSet presAssocID="{8D626FCB-C483-42DC-8EF3-A794CC24F5E0}" presName="sibTrans" presStyleCnt="0"/>
      <dgm:spPr/>
    </dgm:pt>
    <dgm:pt modelId="{BCDF4CDB-3715-464A-B205-D565A8ECD23A}" type="pres">
      <dgm:prSet presAssocID="{DACCA8A9-0410-40A5-97AF-6C51873E7505}" presName="node" presStyleLbl="node1" presStyleIdx="5" presStyleCnt="6" custLinFactNeighborX="-53626" custLinFactNeighborY="-54978">
        <dgm:presLayoutVars>
          <dgm:bulletEnabled val="1"/>
        </dgm:presLayoutVars>
      </dgm:prSet>
      <dgm:spPr/>
      <dgm:t>
        <a:bodyPr/>
        <a:lstStyle/>
        <a:p>
          <a:endParaRPr lang="en-US"/>
        </a:p>
      </dgm:t>
    </dgm:pt>
  </dgm:ptLst>
  <dgm:cxnLst>
    <dgm:cxn modelId="{AD098C5C-FCA8-47A2-B4C3-BFB8E9A64FFD}" type="presOf" srcId="{B70AEBF8-386B-42FA-B6BF-4586A8316313}" destId="{B3247958-FC9D-43DF-9492-6A0B20178C48}" srcOrd="0" destOrd="0" presId="urn:microsoft.com/office/officeart/2005/8/layout/default#1"/>
    <dgm:cxn modelId="{43A82C15-4859-4A77-845A-62A82FF095E3}" srcId="{79199352-5CC6-4759-AD90-940A510BC6EB}" destId="{51DB9E13-E016-4726-9E72-3C1A3F4EBE32}" srcOrd="3" destOrd="0" parTransId="{9D489516-FC81-487D-A13A-1CCF8AD323FD}" sibTransId="{EBA8A98B-8799-488E-B380-FE6B1D4B56F1}"/>
    <dgm:cxn modelId="{760804FE-BD75-4CA4-AC07-877B454B576C}" srcId="{79199352-5CC6-4759-AD90-940A510BC6EB}" destId="{D13AC08A-7CC4-4E06-BB55-03965DFDB465}" srcOrd="2" destOrd="0" parTransId="{709E1CD2-6611-4ACC-8B1C-9CCFBA89DCFD}" sibTransId="{B199F67F-B585-4372-9BBF-E30A77254C03}"/>
    <dgm:cxn modelId="{17616584-90C6-48D9-B949-90860FD340B4}" srcId="{79199352-5CC6-4759-AD90-940A510BC6EB}" destId="{9E50BFC9-224A-4394-B194-575F1BE6C463}" srcOrd="4" destOrd="0" parTransId="{D2224D37-8F69-4892-BDC4-6D8CB1972409}" sibTransId="{8D626FCB-C483-42DC-8EF3-A794CC24F5E0}"/>
    <dgm:cxn modelId="{A8BD3A53-9111-482E-951C-4EC0D105413B}" type="presOf" srcId="{DACCA8A9-0410-40A5-97AF-6C51873E7505}" destId="{BCDF4CDB-3715-464A-B205-D565A8ECD23A}" srcOrd="0" destOrd="0" presId="urn:microsoft.com/office/officeart/2005/8/layout/default#1"/>
    <dgm:cxn modelId="{71887B31-607F-488B-9EA1-33A74B001483}" type="presOf" srcId="{9E50BFC9-224A-4394-B194-575F1BE6C463}" destId="{66A89C3C-B3FA-4AF7-88AB-02B3D23EA4DB}" srcOrd="0" destOrd="0" presId="urn:microsoft.com/office/officeart/2005/8/layout/default#1"/>
    <dgm:cxn modelId="{3A0B992E-FC0F-46FE-8482-CE7AAB6F3936}" type="presOf" srcId="{79199352-5CC6-4759-AD90-940A510BC6EB}" destId="{682DAAB6-D2B8-4397-9E16-E0DA4F24EBB7}" srcOrd="0" destOrd="0" presId="urn:microsoft.com/office/officeart/2005/8/layout/default#1"/>
    <dgm:cxn modelId="{DCBC2DFD-352B-4432-8721-9B90BBA047C9}" type="presOf" srcId="{51DB9E13-E016-4726-9E72-3C1A3F4EBE32}" destId="{6250E0EF-07AB-4ADD-8A18-B11B6D3B67E5}" srcOrd="0" destOrd="0" presId="urn:microsoft.com/office/officeart/2005/8/layout/default#1"/>
    <dgm:cxn modelId="{F5C6A941-2416-497B-8CF7-282106F5A9A3}" srcId="{79199352-5CC6-4759-AD90-940A510BC6EB}" destId="{DACCA8A9-0410-40A5-97AF-6C51873E7505}" srcOrd="5" destOrd="0" parTransId="{F15DE4E5-00BC-4EDA-82DE-71295750DB38}" sibTransId="{D1031A88-DD7E-4C40-A2BD-A788574D6DDC}"/>
    <dgm:cxn modelId="{44C70DF8-D7A2-474D-9912-2647306D0D15}" type="presOf" srcId="{8FE6351B-9C81-478E-99C8-EB475020BFDE}" destId="{1B415C91-9259-4AF9-A30B-0AC047E688F5}" srcOrd="0" destOrd="0" presId="urn:microsoft.com/office/officeart/2005/8/layout/default#1"/>
    <dgm:cxn modelId="{360AB3AB-AD65-4B4E-9C9A-0262AAAA79FC}" srcId="{79199352-5CC6-4759-AD90-940A510BC6EB}" destId="{B70AEBF8-386B-42FA-B6BF-4586A8316313}" srcOrd="0" destOrd="0" parTransId="{133BD215-34AE-4FBF-AD02-3549249499DE}" sibTransId="{3547E586-1E0C-4C61-903E-0A38769D8DBF}"/>
    <dgm:cxn modelId="{AC7DA22B-3A70-4007-85B8-C3BE9E6D84D8}" srcId="{79199352-5CC6-4759-AD90-940A510BC6EB}" destId="{8FE6351B-9C81-478E-99C8-EB475020BFDE}" srcOrd="1" destOrd="0" parTransId="{4C59DAEA-F6AA-45CD-8267-7E0C30799A79}" sibTransId="{4036D0B4-3320-4C73-8B54-02467877B820}"/>
    <dgm:cxn modelId="{C4E24674-F2DA-4D73-9C88-73EB58F58DC0}" type="presOf" srcId="{D13AC08A-7CC4-4E06-BB55-03965DFDB465}" destId="{3B803C2A-DC0B-473F-AF50-169229F61467}" srcOrd="0" destOrd="0" presId="urn:microsoft.com/office/officeart/2005/8/layout/default#1"/>
    <dgm:cxn modelId="{07073E9F-C63D-4294-9148-1C3DF0BADE24}" type="presParOf" srcId="{682DAAB6-D2B8-4397-9E16-E0DA4F24EBB7}" destId="{B3247958-FC9D-43DF-9492-6A0B20178C48}" srcOrd="0" destOrd="0" presId="urn:microsoft.com/office/officeart/2005/8/layout/default#1"/>
    <dgm:cxn modelId="{3FF5D948-6A34-480A-892E-5BFC676D4D97}" type="presParOf" srcId="{682DAAB6-D2B8-4397-9E16-E0DA4F24EBB7}" destId="{00F9BB5A-E1C1-40B8-BE74-F538F8DA8A01}" srcOrd="1" destOrd="0" presId="urn:microsoft.com/office/officeart/2005/8/layout/default#1"/>
    <dgm:cxn modelId="{540E15CB-48A4-4FC9-B79C-BBFC8377F578}" type="presParOf" srcId="{682DAAB6-D2B8-4397-9E16-E0DA4F24EBB7}" destId="{1B415C91-9259-4AF9-A30B-0AC047E688F5}" srcOrd="2" destOrd="0" presId="urn:microsoft.com/office/officeart/2005/8/layout/default#1"/>
    <dgm:cxn modelId="{716EF220-F066-45BE-9C64-426008D2E8F0}" type="presParOf" srcId="{682DAAB6-D2B8-4397-9E16-E0DA4F24EBB7}" destId="{226DC643-0621-41D4-ACDF-45DC90DB6C4F}" srcOrd="3" destOrd="0" presId="urn:microsoft.com/office/officeart/2005/8/layout/default#1"/>
    <dgm:cxn modelId="{66BA3F5B-C169-4279-9EC4-B6BF0AEEB894}" type="presParOf" srcId="{682DAAB6-D2B8-4397-9E16-E0DA4F24EBB7}" destId="{3B803C2A-DC0B-473F-AF50-169229F61467}" srcOrd="4" destOrd="0" presId="urn:microsoft.com/office/officeart/2005/8/layout/default#1"/>
    <dgm:cxn modelId="{D0598AB1-0B78-44D7-8519-309F50462658}" type="presParOf" srcId="{682DAAB6-D2B8-4397-9E16-E0DA4F24EBB7}" destId="{A6E1B4CA-2404-40D0-AA60-F4D100EEA6C3}" srcOrd="5" destOrd="0" presId="urn:microsoft.com/office/officeart/2005/8/layout/default#1"/>
    <dgm:cxn modelId="{4F11FFCC-960C-4597-8EAC-BB5A4CDAE1A3}" type="presParOf" srcId="{682DAAB6-D2B8-4397-9E16-E0DA4F24EBB7}" destId="{6250E0EF-07AB-4ADD-8A18-B11B6D3B67E5}" srcOrd="6" destOrd="0" presId="urn:microsoft.com/office/officeart/2005/8/layout/default#1"/>
    <dgm:cxn modelId="{A73347C8-F19F-4A99-AB78-133B14C05B4E}" type="presParOf" srcId="{682DAAB6-D2B8-4397-9E16-E0DA4F24EBB7}" destId="{ABBF3583-74F3-459A-BF20-71E5679C31E2}" srcOrd="7" destOrd="0" presId="urn:microsoft.com/office/officeart/2005/8/layout/default#1"/>
    <dgm:cxn modelId="{716A168E-1E87-4E7E-BCCB-93E0F124E44F}" type="presParOf" srcId="{682DAAB6-D2B8-4397-9E16-E0DA4F24EBB7}" destId="{66A89C3C-B3FA-4AF7-88AB-02B3D23EA4DB}" srcOrd="8" destOrd="0" presId="urn:microsoft.com/office/officeart/2005/8/layout/default#1"/>
    <dgm:cxn modelId="{A9B2DC13-BCB3-4DF6-BB34-C499FA2EA7FE}" type="presParOf" srcId="{682DAAB6-D2B8-4397-9E16-E0DA4F24EBB7}" destId="{573B16A2-6FF2-4633-BE39-D63AB46CED04}" srcOrd="9" destOrd="0" presId="urn:microsoft.com/office/officeart/2005/8/layout/default#1"/>
    <dgm:cxn modelId="{05B0ECDB-54BF-44DF-9EBB-7B3FD30E45EF}" type="presParOf" srcId="{682DAAB6-D2B8-4397-9E16-E0DA4F24EBB7}" destId="{BCDF4CDB-3715-464A-B205-D565A8ECD23A}" srcOrd="10" destOrd="0" presId="urn:microsoft.com/office/officeart/2005/8/layout/defaul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6AA1ED-D2A9-6D4B-BF33-344B22499B9B}" type="doc">
      <dgm:prSet loTypeId="urn:microsoft.com/office/officeart/2005/8/layout/chevron2" loCatId="process" qsTypeId="urn:microsoft.com/office/officeart/2005/8/quickstyle/simple1" qsCatId="simple" csTypeId="urn:microsoft.com/office/officeart/2005/8/colors/accent1_3" csCatId="accent1" phldr="1"/>
      <dgm:spPr/>
      <dgm:t>
        <a:bodyPr/>
        <a:lstStyle/>
        <a:p>
          <a:endParaRPr lang="en-US"/>
        </a:p>
      </dgm:t>
    </dgm:pt>
    <dgm:pt modelId="{F737F468-FD96-3B47-8AB8-F4D87980CA3C}">
      <dgm:prSet/>
      <dgm:spPr/>
      <dgm:t>
        <a:bodyPr/>
        <a:lstStyle/>
        <a:p>
          <a:pPr>
            <a:buNone/>
          </a:pPr>
          <a:r>
            <a:rPr lang="en-GB"/>
            <a:t>Making sure every new building in Britain is safe, high quality, much more efficient and uses clean heating</a:t>
          </a:r>
        </a:p>
      </dgm:t>
    </dgm:pt>
    <dgm:pt modelId="{55C300B6-3430-4943-BAD3-818D6E559D2E}" type="parTrans" cxnId="{3C59B303-823A-3F43-A3A5-E66D3F3475A6}">
      <dgm:prSet/>
      <dgm:spPr/>
      <dgm:t>
        <a:bodyPr/>
        <a:lstStyle/>
        <a:p>
          <a:endParaRPr lang="en-US"/>
        </a:p>
      </dgm:t>
    </dgm:pt>
    <dgm:pt modelId="{C8563F28-A742-354E-BE09-2E83F519A8EC}" type="sibTrans" cxnId="{3C59B303-823A-3F43-A3A5-E66D3F3475A6}">
      <dgm:prSet/>
      <dgm:spPr/>
      <dgm:t>
        <a:bodyPr/>
        <a:lstStyle/>
        <a:p>
          <a:endParaRPr lang="en-US"/>
        </a:p>
      </dgm:t>
    </dgm:pt>
    <dgm:pt modelId="{96A5633E-75F5-FB4B-B9B5-97B90167FB7D}">
      <dgm:prSet/>
      <dgm:spPr/>
      <dgm:t>
        <a:bodyPr/>
        <a:lstStyle/>
        <a:p>
          <a:pPr>
            <a:buNone/>
          </a:pPr>
          <a:r>
            <a:rPr lang="en-GB"/>
            <a:t>Innovating to make low energy, low carbon buildings cheaper to build</a:t>
          </a:r>
        </a:p>
      </dgm:t>
    </dgm:pt>
    <dgm:pt modelId="{5F6A16D5-3807-5644-A315-26EC46A2E574}" type="parTrans" cxnId="{5A9C856A-BEE3-EA41-8305-293CCE626D43}">
      <dgm:prSet/>
      <dgm:spPr/>
      <dgm:t>
        <a:bodyPr/>
        <a:lstStyle/>
        <a:p>
          <a:endParaRPr lang="en-US"/>
        </a:p>
      </dgm:t>
    </dgm:pt>
    <dgm:pt modelId="{8F27329E-0B47-F04E-8EC1-6E5D688D5F6E}" type="sibTrans" cxnId="{5A9C856A-BEE3-EA41-8305-293CCE626D43}">
      <dgm:prSet/>
      <dgm:spPr/>
      <dgm:t>
        <a:bodyPr/>
        <a:lstStyle/>
        <a:p>
          <a:endParaRPr lang="en-US"/>
        </a:p>
      </dgm:t>
    </dgm:pt>
    <dgm:pt modelId="{761B852E-A8F8-C94F-935C-A6A95B4EF7A9}">
      <dgm:prSet/>
      <dgm:spPr/>
      <dgm:t>
        <a:bodyPr/>
        <a:lstStyle/>
        <a:p>
          <a:pPr>
            <a:buNone/>
          </a:pPr>
          <a:r>
            <a:rPr lang="en-GB"/>
            <a:t>Driving lower carbon, lower cost and higher quality construction through innovative techniques</a:t>
          </a:r>
        </a:p>
      </dgm:t>
    </dgm:pt>
    <dgm:pt modelId="{EAAB19EE-B0DD-FE4F-A663-4547CD982525}" type="parTrans" cxnId="{77AF9E48-5B49-D243-BBD8-0C04E3B07079}">
      <dgm:prSet/>
      <dgm:spPr/>
      <dgm:t>
        <a:bodyPr/>
        <a:lstStyle/>
        <a:p>
          <a:endParaRPr lang="en-US"/>
        </a:p>
      </dgm:t>
    </dgm:pt>
    <dgm:pt modelId="{7C367AC8-CDA2-C544-BB5F-2D23A5EABED4}" type="sibTrans" cxnId="{77AF9E48-5B49-D243-BBD8-0C04E3B07079}">
      <dgm:prSet/>
      <dgm:spPr/>
      <dgm:t>
        <a:bodyPr/>
        <a:lstStyle/>
        <a:p>
          <a:endParaRPr lang="en-US"/>
        </a:p>
      </dgm:t>
    </dgm:pt>
    <dgm:pt modelId="{1AB4A9BE-D399-1F4F-96ED-9373525F3EBB}">
      <dgm:prSet/>
      <dgm:spPr>
        <a:noFill/>
      </dgm:spPr>
      <dgm:t>
        <a:bodyPr/>
        <a:lstStyle/>
        <a:p>
          <a:pPr>
            <a:buNone/>
          </a:pPr>
          <a:r>
            <a:rPr lang="en-GB" dirty="0"/>
            <a:t>Giving consumers more control over how they use energy through smart technologies</a:t>
          </a:r>
        </a:p>
      </dgm:t>
    </dgm:pt>
    <dgm:pt modelId="{2DFA97E5-7DF0-4C43-9BF0-4FB652EE0A6A}" type="parTrans" cxnId="{2E6156A3-F6E2-514D-A9EC-9489B49ED8D8}">
      <dgm:prSet/>
      <dgm:spPr/>
      <dgm:t>
        <a:bodyPr/>
        <a:lstStyle/>
        <a:p>
          <a:endParaRPr lang="en-US"/>
        </a:p>
      </dgm:t>
    </dgm:pt>
    <dgm:pt modelId="{D1389F41-0314-7040-A683-2537D9B19323}" type="sibTrans" cxnId="{2E6156A3-F6E2-514D-A9EC-9489B49ED8D8}">
      <dgm:prSet/>
      <dgm:spPr/>
      <dgm:t>
        <a:bodyPr/>
        <a:lstStyle/>
        <a:p>
          <a:endParaRPr lang="en-US"/>
        </a:p>
      </dgm:t>
    </dgm:pt>
    <dgm:pt modelId="{CE4F3BEF-A5EA-444D-81DE-56C1779227F2}">
      <dgm:prSet/>
      <dgm:spPr/>
      <dgm:t>
        <a:bodyPr/>
        <a:lstStyle/>
        <a:p>
          <a:pPr>
            <a:buNone/>
          </a:pPr>
          <a:r>
            <a:rPr lang="en-GB"/>
            <a:t>Halving the cost of renovating existing buildings to a similar standard as new buildings, while increasing quality and safety</a:t>
          </a:r>
        </a:p>
      </dgm:t>
    </dgm:pt>
    <dgm:pt modelId="{0D2709B2-C3A7-3048-8272-90BAE59D3D98}" type="parTrans" cxnId="{A74D0E17-8011-7D42-85D6-0E14B910E3DF}">
      <dgm:prSet/>
      <dgm:spPr/>
      <dgm:t>
        <a:bodyPr/>
        <a:lstStyle/>
        <a:p>
          <a:endParaRPr lang="en-US"/>
        </a:p>
      </dgm:t>
    </dgm:pt>
    <dgm:pt modelId="{845417F0-E892-A440-9BD0-E61F100DB87F}" type="sibTrans" cxnId="{A74D0E17-8011-7D42-85D6-0E14B910E3DF}">
      <dgm:prSet/>
      <dgm:spPr/>
      <dgm:t>
        <a:bodyPr/>
        <a:lstStyle/>
        <a:p>
          <a:endParaRPr lang="en-US"/>
        </a:p>
      </dgm:t>
    </dgm:pt>
    <dgm:pt modelId="{DBE5718B-8DA2-4B45-97AF-2DC911DC19A4}">
      <dgm:prSet/>
      <dgm:spPr/>
      <dgm:t>
        <a:bodyPr/>
        <a:lstStyle/>
        <a:p>
          <a:endParaRPr lang="en-GB"/>
        </a:p>
      </dgm:t>
    </dgm:pt>
    <dgm:pt modelId="{3F10DAEF-E640-F441-BE1A-164BFE7A9F93}" type="parTrans" cxnId="{CF3109D8-49B4-904A-B691-F3BBAF6F8886}">
      <dgm:prSet/>
      <dgm:spPr/>
      <dgm:t>
        <a:bodyPr/>
        <a:lstStyle/>
        <a:p>
          <a:endParaRPr lang="en-US"/>
        </a:p>
      </dgm:t>
    </dgm:pt>
    <dgm:pt modelId="{7A714EA3-85A7-744B-8D24-F698C30C8E5C}" type="sibTrans" cxnId="{CF3109D8-49B4-904A-B691-F3BBAF6F8886}">
      <dgm:prSet/>
      <dgm:spPr/>
      <dgm:t>
        <a:bodyPr/>
        <a:lstStyle/>
        <a:p>
          <a:endParaRPr lang="en-US"/>
        </a:p>
      </dgm:t>
    </dgm:pt>
    <dgm:pt modelId="{3F41426D-7057-8A46-9F13-776172372CF2}">
      <dgm:prSet/>
      <dgm:spPr/>
      <dgm:t>
        <a:bodyPr/>
        <a:lstStyle/>
        <a:p>
          <a:endParaRPr lang="en-GB"/>
        </a:p>
      </dgm:t>
    </dgm:pt>
    <dgm:pt modelId="{A0DCBF34-ABA4-8848-9983-75F0B10B3581}" type="parTrans" cxnId="{84443979-2E06-1848-9DA8-CCEA6687E0DA}">
      <dgm:prSet/>
      <dgm:spPr/>
      <dgm:t>
        <a:bodyPr/>
        <a:lstStyle/>
        <a:p>
          <a:endParaRPr lang="en-US"/>
        </a:p>
      </dgm:t>
    </dgm:pt>
    <dgm:pt modelId="{FEE0A962-0BA0-B44A-891E-9A4472D6DBB7}" type="sibTrans" cxnId="{84443979-2E06-1848-9DA8-CCEA6687E0DA}">
      <dgm:prSet/>
      <dgm:spPr/>
      <dgm:t>
        <a:bodyPr/>
        <a:lstStyle/>
        <a:p>
          <a:endParaRPr lang="en-US"/>
        </a:p>
      </dgm:t>
    </dgm:pt>
    <dgm:pt modelId="{DF5B9C59-A68C-C94C-99B6-64EDCB4F56C9}">
      <dgm:prSet/>
      <dgm:spPr/>
      <dgm:t>
        <a:bodyPr/>
        <a:lstStyle/>
        <a:p>
          <a:endParaRPr lang="en-GB"/>
        </a:p>
      </dgm:t>
    </dgm:pt>
    <dgm:pt modelId="{B480A84B-D6A6-BA42-880F-CFD663F8D54C}" type="parTrans" cxnId="{47492228-C7C5-B041-8A92-8867DCEC6774}">
      <dgm:prSet/>
      <dgm:spPr/>
      <dgm:t>
        <a:bodyPr/>
        <a:lstStyle/>
        <a:p>
          <a:endParaRPr lang="en-US"/>
        </a:p>
      </dgm:t>
    </dgm:pt>
    <dgm:pt modelId="{C3C34CD9-DA89-4546-AA2A-0147FF9B89E4}" type="sibTrans" cxnId="{47492228-C7C5-B041-8A92-8867DCEC6774}">
      <dgm:prSet/>
      <dgm:spPr/>
      <dgm:t>
        <a:bodyPr/>
        <a:lstStyle/>
        <a:p>
          <a:endParaRPr lang="en-US"/>
        </a:p>
      </dgm:t>
    </dgm:pt>
    <dgm:pt modelId="{CB34D600-15F1-9C46-AEB9-6BF6CD1388F4}">
      <dgm:prSet/>
      <dgm:spPr/>
      <dgm:t>
        <a:bodyPr/>
        <a:lstStyle/>
        <a:p>
          <a:endParaRPr lang="en-GB">
            <a:highlight>
              <a:srgbClr val="FFFF00"/>
            </a:highlight>
          </a:endParaRPr>
        </a:p>
      </dgm:t>
    </dgm:pt>
    <dgm:pt modelId="{667D260C-5451-064B-AD0B-C332BCBD9AC3}" type="parTrans" cxnId="{FCC9D69E-4C5A-D548-A73C-38BCCD76825A}">
      <dgm:prSet/>
      <dgm:spPr/>
      <dgm:t>
        <a:bodyPr/>
        <a:lstStyle/>
        <a:p>
          <a:endParaRPr lang="en-US"/>
        </a:p>
      </dgm:t>
    </dgm:pt>
    <dgm:pt modelId="{0441388B-2C88-4C49-BB0C-E040E4932DD3}" type="sibTrans" cxnId="{FCC9D69E-4C5A-D548-A73C-38BCCD76825A}">
      <dgm:prSet/>
      <dgm:spPr/>
      <dgm:t>
        <a:bodyPr/>
        <a:lstStyle/>
        <a:p>
          <a:endParaRPr lang="en-US"/>
        </a:p>
      </dgm:t>
    </dgm:pt>
    <dgm:pt modelId="{33CE50B3-4AE6-6C4F-93DE-2F0B396538CC}">
      <dgm:prSet/>
      <dgm:spPr/>
      <dgm:t>
        <a:bodyPr/>
        <a:lstStyle/>
        <a:p>
          <a:endParaRPr lang="en-GB"/>
        </a:p>
      </dgm:t>
    </dgm:pt>
    <dgm:pt modelId="{44FCFE0B-60D8-4340-BAC3-4F23180B95C4}" type="parTrans" cxnId="{D974B40D-77DC-AF46-9400-C54CDE5B8577}">
      <dgm:prSet/>
      <dgm:spPr/>
      <dgm:t>
        <a:bodyPr/>
        <a:lstStyle/>
        <a:p>
          <a:endParaRPr lang="en-US"/>
        </a:p>
      </dgm:t>
    </dgm:pt>
    <dgm:pt modelId="{EAE5F369-D5A5-C045-86CA-4CBC6B58ACB1}" type="sibTrans" cxnId="{D974B40D-77DC-AF46-9400-C54CDE5B8577}">
      <dgm:prSet/>
      <dgm:spPr/>
      <dgm:t>
        <a:bodyPr/>
        <a:lstStyle/>
        <a:p>
          <a:endParaRPr lang="en-US"/>
        </a:p>
      </dgm:t>
    </dgm:pt>
    <dgm:pt modelId="{7C717A18-15E5-504C-9359-0E8EA99A5EA4}" type="pres">
      <dgm:prSet presAssocID="{666AA1ED-D2A9-6D4B-BF33-344B22499B9B}" presName="linearFlow" presStyleCnt="0">
        <dgm:presLayoutVars>
          <dgm:dir/>
          <dgm:animLvl val="lvl"/>
          <dgm:resizeHandles val="exact"/>
        </dgm:presLayoutVars>
      </dgm:prSet>
      <dgm:spPr/>
      <dgm:t>
        <a:bodyPr/>
        <a:lstStyle/>
        <a:p>
          <a:endParaRPr lang="en-US"/>
        </a:p>
      </dgm:t>
    </dgm:pt>
    <dgm:pt modelId="{DD071052-69BD-614C-BD4E-C6E4228DF600}" type="pres">
      <dgm:prSet presAssocID="{DBE5718B-8DA2-4B45-97AF-2DC911DC19A4}" presName="composite" presStyleCnt="0"/>
      <dgm:spPr/>
    </dgm:pt>
    <dgm:pt modelId="{2C83DE1F-D58F-314E-A298-57899DEBE4B6}" type="pres">
      <dgm:prSet presAssocID="{DBE5718B-8DA2-4B45-97AF-2DC911DC19A4}" presName="parentText" presStyleLbl="alignNode1" presStyleIdx="0" presStyleCnt="5">
        <dgm:presLayoutVars>
          <dgm:chMax val="1"/>
          <dgm:bulletEnabled val="1"/>
        </dgm:presLayoutVars>
      </dgm:prSet>
      <dgm:spPr/>
      <dgm:t>
        <a:bodyPr/>
        <a:lstStyle/>
        <a:p>
          <a:endParaRPr lang="en-US"/>
        </a:p>
      </dgm:t>
    </dgm:pt>
    <dgm:pt modelId="{EE0CEF56-BBEB-EB49-BC55-2DBC3100D46F}" type="pres">
      <dgm:prSet presAssocID="{DBE5718B-8DA2-4B45-97AF-2DC911DC19A4}" presName="descendantText" presStyleLbl="alignAcc1" presStyleIdx="0" presStyleCnt="5">
        <dgm:presLayoutVars>
          <dgm:bulletEnabled val="1"/>
        </dgm:presLayoutVars>
      </dgm:prSet>
      <dgm:spPr/>
      <dgm:t>
        <a:bodyPr/>
        <a:lstStyle/>
        <a:p>
          <a:endParaRPr lang="en-US"/>
        </a:p>
      </dgm:t>
    </dgm:pt>
    <dgm:pt modelId="{42D9BC89-42DD-F042-9503-A7B1A15C62DD}" type="pres">
      <dgm:prSet presAssocID="{7A714EA3-85A7-744B-8D24-F698C30C8E5C}" presName="sp" presStyleCnt="0"/>
      <dgm:spPr/>
    </dgm:pt>
    <dgm:pt modelId="{8AF2BE41-DDCB-624B-B55A-D173EE53E8D1}" type="pres">
      <dgm:prSet presAssocID="{3F41426D-7057-8A46-9F13-776172372CF2}" presName="composite" presStyleCnt="0"/>
      <dgm:spPr/>
    </dgm:pt>
    <dgm:pt modelId="{794C0DAE-6361-DC4A-A487-4E19C20DA84C}" type="pres">
      <dgm:prSet presAssocID="{3F41426D-7057-8A46-9F13-776172372CF2}" presName="parentText" presStyleLbl="alignNode1" presStyleIdx="1" presStyleCnt="5">
        <dgm:presLayoutVars>
          <dgm:chMax val="1"/>
          <dgm:bulletEnabled val="1"/>
        </dgm:presLayoutVars>
      </dgm:prSet>
      <dgm:spPr/>
      <dgm:t>
        <a:bodyPr/>
        <a:lstStyle/>
        <a:p>
          <a:endParaRPr lang="en-US"/>
        </a:p>
      </dgm:t>
    </dgm:pt>
    <dgm:pt modelId="{DA466547-B3A2-C040-B99C-9D8165662C4D}" type="pres">
      <dgm:prSet presAssocID="{3F41426D-7057-8A46-9F13-776172372CF2}" presName="descendantText" presStyleLbl="alignAcc1" presStyleIdx="1" presStyleCnt="5">
        <dgm:presLayoutVars>
          <dgm:bulletEnabled val="1"/>
        </dgm:presLayoutVars>
      </dgm:prSet>
      <dgm:spPr/>
      <dgm:t>
        <a:bodyPr/>
        <a:lstStyle/>
        <a:p>
          <a:endParaRPr lang="en-US"/>
        </a:p>
      </dgm:t>
    </dgm:pt>
    <dgm:pt modelId="{10413EC1-7ADD-0D48-B003-6EB5DCF9234B}" type="pres">
      <dgm:prSet presAssocID="{FEE0A962-0BA0-B44A-891E-9A4472D6DBB7}" presName="sp" presStyleCnt="0"/>
      <dgm:spPr/>
    </dgm:pt>
    <dgm:pt modelId="{281AEF1B-D485-E14B-A484-9831978FD1DA}" type="pres">
      <dgm:prSet presAssocID="{DF5B9C59-A68C-C94C-99B6-64EDCB4F56C9}" presName="composite" presStyleCnt="0"/>
      <dgm:spPr/>
    </dgm:pt>
    <dgm:pt modelId="{9A3B020E-A732-0A4E-92D0-D2B66F429884}" type="pres">
      <dgm:prSet presAssocID="{DF5B9C59-A68C-C94C-99B6-64EDCB4F56C9}" presName="parentText" presStyleLbl="alignNode1" presStyleIdx="2" presStyleCnt="5">
        <dgm:presLayoutVars>
          <dgm:chMax val="1"/>
          <dgm:bulletEnabled val="1"/>
        </dgm:presLayoutVars>
      </dgm:prSet>
      <dgm:spPr/>
      <dgm:t>
        <a:bodyPr/>
        <a:lstStyle/>
        <a:p>
          <a:endParaRPr lang="en-US"/>
        </a:p>
      </dgm:t>
    </dgm:pt>
    <dgm:pt modelId="{F2593431-0D72-874D-BD71-1AF4B0A32FA3}" type="pres">
      <dgm:prSet presAssocID="{DF5B9C59-A68C-C94C-99B6-64EDCB4F56C9}" presName="descendantText" presStyleLbl="alignAcc1" presStyleIdx="2" presStyleCnt="5">
        <dgm:presLayoutVars>
          <dgm:bulletEnabled val="1"/>
        </dgm:presLayoutVars>
      </dgm:prSet>
      <dgm:spPr/>
      <dgm:t>
        <a:bodyPr/>
        <a:lstStyle/>
        <a:p>
          <a:endParaRPr lang="en-US"/>
        </a:p>
      </dgm:t>
    </dgm:pt>
    <dgm:pt modelId="{D408E52B-B490-2B47-8732-BBA16FFC0EE9}" type="pres">
      <dgm:prSet presAssocID="{C3C34CD9-DA89-4546-AA2A-0147FF9B89E4}" presName="sp" presStyleCnt="0"/>
      <dgm:spPr/>
    </dgm:pt>
    <dgm:pt modelId="{996C162B-6A90-EA4E-9552-C387F820C6A7}" type="pres">
      <dgm:prSet presAssocID="{CB34D600-15F1-9C46-AEB9-6BF6CD1388F4}" presName="composite" presStyleCnt="0"/>
      <dgm:spPr/>
    </dgm:pt>
    <dgm:pt modelId="{8E756FC5-D989-F546-8578-803DE6C4C652}" type="pres">
      <dgm:prSet presAssocID="{CB34D600-15F1-9C46-AEB9-6BF6CD1388F4}" presName="parentText" presStyleLbl="alignNode1" presStyleIdx="3" presStyleCnt="5" custLinFactNeighborY="2487">
        <dgm:presLayoutVars>
          <dgm:chMax val="1"/>
          <dgm:bulletEnabled val="1"/>
        </dgm:presLayoutVars>
      </dgm:prSet>
      <dgm:spPr/>
      <dgm:t>
        <a:bodyPr/>
        <a:lstStyle/>
        <a:p>
          <a:endParaRPr lang="en-US"/>
        </a:p>
      </dgm:t>
    </dgm:pt>
    <dgm:pt modelId="{63FA3940-EDE1-2340-AC17-20A847C2010D}" type="pres">
      <dgm:prSet presAssocID="{CB34D600-15F1-9C46-AEB9-6BF6CD1388F4}" presName="descendantText" presStyleLbl="alignAcc1" presStyleIdx="3" presStyleCnt="5">
        <dgm:presLayoutVars>
          <dgm:bulletEnabled val="1"/>
        </dgm:presLayoutVars>
      </dgm:prSet>
      <dgm:spPr/>
      <dgm:t>
        <a:bodyPr/>
        <a:lstStyle/>
        <a:p>
          <a:endParaRPr lang="en-US"/>
        </a:p>
      </dgm:t>
    </dgm:pt>
    <dgm:pt modelId="{3A3FB453-E52E-6549-B1BB-1B04709B86AE}" type="pres">
      <dgm:prSet presAssocID="{0441388B-2C88-4C49-BB0C-E040E4932DD3}" presName="sp" presStyleCnt="0"/>
      <dgm:spPr/>
    </dgm:pt>
    <dgm:pt modelId="{24C7B29C-6D2B-3C46-A97C-926CF49B2858}" type="pres">
      <dgm:prSet presAssocID="{33CE50B3-4AE6-6C4F-93DE-2F0B396538CC}" presName="composite" presStyleCnt="0"/>
      <dgm:spPr/>
    </dgm:pt>
    <dgm:pt modelId="{08CF6B5E-31B5-8E40-9A62-F7C63CC83B8A}" type="pres">
      <dgm:prSet presAssocID="{33CE50B3-4AE6-6C4F-93DE-2F0B396538CC}" presName="parentText" presStyleLbl="alignNode1" presStyleIdx="4" presStyleCnt="5">
        <dgm:presLayoutVars>
          <dgm:chMax val="1"/>
          <dgm:bulletEnabled val="1"/>
        </dgm:presLayoutVars>
      </dgm:prSet>
      <dgm:spPr/>
      <dgm:t>
        <a:bodyPr/>
        <a:lstStyle/>
        <a:p>
          <a:endParaRPr lang="en-US"/>
        </a:p>
      </dgm:t>
    </dgm:pt>
    <dgm:pt modelId="{CDBAF30E-6579-4045-A83F-84F30D492A98}" type="pres">
      <dgm:prSet presAssocID="{33CE50B3-4AE6-6C4F-93DE-2F0B396538CC}" presName="descendantText" presStyleLbl="alignAcc1" presStyleIdx="4" presStyleCnt="5">
        <dgm:presLayoutVars>
          <dgm:bulletEnabled val="1"/>
        </dgm:presLayoutVars>
      </dgm:prSet>
      <dgm:spPr/>
      <dgm:t>
        <a:bodyPr/>
        <a:lstStyle/>
        <a:p>
          <a:endParaRPr lang="en-US"/>
        </a:p>
      </dgm:t>
    </dgm:pt>
  </dgm:ptLst>
  <dgm:cxnLst>
    <dgm:cxn modelId="{5A9C856A-BEE3-EA41-8305-293CCE626D43}" srcId="{3F41426D-7057-8A46-9F13-776172372CF2}" destId="{96A5633E-75F5-FB4B-B9B5-97B90167FB7D}" srcOrd="0" destOrd="0" parTransId="{5F6A16D5-3807-5644-A315-26EC46A2E574}" sibTransId="{8F27329E-0B47-F04E-8EC1-6E5D688D5F6E}"/>
    <dgm:cxn modelId="{6B898E50-C04C-0648-977D-D975F14ACE1F}" type="presOf" srcId="{CB34D600-15F1-9C46-AEB9-6BF6CD1388F4}" destId="{8E756FC5-D989-F546-8578-803DE6C4C652}" srcOrd="0" destOrd="0" presId="urn:microsoft.com/office/officeart/2005/8/layout/chevron2"/>
    <dgm:cxn modelId="{ED826A07-50F3-4E40-82DF-4D292C1E73C3}" type="presOf" srcId="{DF5B9C59-A68C-C94C-99B6-64EDCB4F56C9}" destId="{9A3B020E-A732-0A4E-92D0-D2B66F429884}" srcOrd="0" destOrd="0" presId="urn:microsoft.com/office/officeart/2005/8/layout/chevron2"/>
    <dgm:cxn modelId="{354F8A5E-E70B-A342-A304-7E42D82F808E}" type="presOf" srcId="{F737F468-FD96-3B47-8AB8-F4D87980CA3C}" destId="{EE0CEF56-BBEB-EB49-BC55-2DBC3100D46F}" srcOrd="0" destOrd="0" presId="urn:microsoft.com/office/officeart/2005/8/layout/chevron2"/>
    <dgm:cxn modelId="{2E6156A3-F6E2-514D-A9EC-9489B49ED8D8}" srcId="{CB34D600-15F1-9C46-AEB9-6BF6CD1388F4}" destId="{1AB4A9BE-D399-1F4F-96ED-9373525F3EBB}" srcOrd="0" destOrd="0" parTransId="{2DFA97E5-7DF0-4C43-9BF0-4FB652EE0A6A}" sibTransId="{D1389F41-0314-7040-A683-2537D9B19323}"/>
    <dgm:cxn modelId="{C3E08528-A924-A44B-8C03-AB0FE6EB9FEE}" type="presOf" srcId="{33CE50B3-4AE6-6C4F-93DE-2F0B396538CC}" destId="{08CF6B5E-31B5-8E40-9A62-F7C63CC83B8A}" srcOrd="0" destOrd="0" presId="urn:microsoft.com/office/officeart/2005/8/layout/chevron2"/>
    <dgm:cxn modelId="{D974B40D-77DC-AF46-9400-C54CDE5B8577}" srcId="{666AA1ED-D2A9-6D4B-BF33-344B22499B9B}" destId="{33CE50B3-4AE6-6C4F-93DE-2F0B396538CC}" srcOrd="4" destOrd="0" parTransId="{44FCFE0B-60D8-4340-BAC3-4F23180B95C4}" sibTransId="{EAE5F369-D5A5-C045-86CA-4CBC6B58ACB1}"/>
    <dgm:cxn modelId="{77AF9E48-5B49-D243-BBD8-0C04E3B07079}" srcId="{DF5B9C59-A68C-C94C-99B6-64EDCB4F56C9}" destId="{761B852E-A8F8-C94F-935C-A6A95B4EF7A9}" srcOrd="0" destOrd="0" parTransId="{EAAB19EE-B0DD-FE4F-A663-4547CD982525}" sibTransId="{7C367AC8-CDA2-C544-BB5F-2D23A5EABED4}"/>
    <dgm:cxn modelId="{FCC9D69E-4C5A-D548-A73C-38BCCD76825A}" srcId="{666AA1ED-D2A9-6D4B-BF33-344B22499B9B}" destId="{CB34D600-15F1-9C46-AEB9-6BF6CD1388F4}" srcOrd="3" destOrd="0" parTransId="{667D260C-5451-064B-AD0B-C332BCBD9AC3}" sibTransId="{0441388B-2C88-4C49-BB0C-E040E4932DD3}"/>
    <dgm:cxn modelId="{A66693A3-7726-4741-8EF0-A7AA67CA4DA4}" type="presOf" srcId="{3F41426D-7057-8A46-9F13-776172372CF2}" destId="{794C0DAE-6361-DC4A-A487-4E19C20DA84C}" srcOrd="0" destOrd="0" presId="urn:microsoft.com/office/officeart/2005/8/layout/chevron2"/>
    <dgm:cxn modelId="{428E1CAC-A75E-784B-9AA9-F79032F70476}" type="presOf" srcId="{DBE5718B-8DA2-4B45-97AF-2DC911DC19A4}" destId="{2C83DE1F-D58F-314E-A298-57899DEBE4B6}" srcOrd="0" destOrd="0" presId="urn:microsoft.com/office/officeart/2005/8/layout/chevron2"/>
    <dgm:cxn modelId="{DACF259D-83B4-F24A-8432-126A18BF9691}" type="presOf" srcId="{666AA1ED-D2A9-6D4B-BF33-344B22499B9B}" destId="{7C717A18-15E5-504C-9359-0E8EA99A5EA4}" srcOrd="0" destOrd="0" presId="urn:microsoft.com/office/officeart/2005/8/layout/chevron2"/>
    <dgm:cxn modelId="{0EDF8722-622C-D946-97C9-9CEEDA8E879A}" type="presOf" srcId="{1AB4A9BE-D399-1F4F-96ED-9373525F3EBB}" destId="{63FA3940-EDE1-2340-AC17-20A847C2010D}" srcOrd="0" destOrd="0" presId="urn:microsoft.com/office/officeart/2005/8/layout/chevron2"/>
    <dgm:cxn modelId="{CF3109D8-49B4-904A-B691-F3BBAF6F8886}" srcId="{666AA1ED-D2A9-6D4B-BF33-344B22499B9B}" destId="{DBE5718B-8DA2-4B45-97AF-2DC911DC19A4}" srcOrd="0" destOrd="0" parTransId="{3F10DAEF-E640-F441-BE1A-164BFE7A9F93}" sibTransId="{7A714EA3-85A7-744B-8D24-F698C30C8E5C}"/>
    <dgm:cxn modelId="{C3A7BA31-1F80-804B-8729-EDAADC8BA898}" type="presOf" srcId="{761B852E-A8F8-C94F-935C-A6A95B4EF7A9}" destId="{F2593431-0D72-874D-BD71-1AF4B0A32FA3}" srcOrd="0" destOrd="0" presId="urn:microsoft.com/office/officeart/2005/8/layout/chevron2"/>
    <dgm:cxn modelId="{3C59B303-823A-3F43-A3A5-E66D3F3475A6}" srcId="{DBE5718B-8DA2-4B45-97AF-2DC911DC19A4}" destId="{F737F468-FD96-3B47-8AB8-F4D87980CA3C}" srcOrd="0" destOrd="0" parTransId="{55C300B6-3430-4943-BAD3-818D6E559D2E}" sibTransId="{C8563F28-A742-354E-BE09-2E83F519A8EC}"/>
    <dgm:cxn modelId="{2BAFD4EA-47E7-3F44-B046-569C6BC4BC65}" type="presOf" srcId="{96A5633E-75F5-FB4B-B9B5-97B90167FB7D}" destId="{DA466547-B3A2-C040-B99C-9D8165662C4D}" srcOrd="0" destOrd="0" presId="urn:microsoft.com/office/officeart/2005/8/layout/chevron2"/>
    <dgm:cxn modelId="{BD3E4596-4114-194F-AA62-1953929E504B}" type="presOf" srcId="{CE4F3BEF-A5EA-444D-81DE-56C1779227F2}" destId="{CDBAF30E-6579-4045-A83F-84F30D492A98}" srcOrd="0" destOrd="0" presId="urn:microsoft.com/office/officeart/2005/8/layout/chevron2"/>
    <dgm:cxn modelId="{84443979-2E06-1848-9DA8-CCEA6687E0DA}" srcId="{666AA1ED-D2A9-6D4B-BF33-344B22499B9B}" destId="{3F41426D-7057-8A46-9F13-776172372CF2}" srcOrd="1" destOrd="0" parTransId="{A0DCBF34-ABA4-8848-9983-75F0B10B3581}" sibTransId="{FEE0A962-0BA0-B44A-891E-9A4472D6DBB7}"/>
    <dgm:cxn modelId="{47492228-C7C5-B041-8A92-8867DCEC6774}" srcId="{666AA1ED-D2A9-6D4B-BF33-344B22499B9B}" destId="{DF5B9C59-A68C-C94C-99B6-64EDCB4F56C9}" srcOrd="2" destOrd="0" parTransId="{B480A84B-D6A6-BA42-880F-CFD663F8D54C}" sibTransId="{C3C34CD9-DA89-4546-AA2A-0147FF9B89E4}"/>
    <dgm:cxn modelId="{A74D0E17-8011-7D42-85D6-0E14B910E3DF}" srcId="{33CE50B3-4AE6-6C4F-93DE-2F0B396538CC}" destId="{CE4F3BEF-A5EA-444D-81DE-56C1779227F2}" srcOrd="0" destOrd="0" parTransId="{0D2709B2-C3A7-3048-8272-90BAE59D3D98}" sibTransId="{845417F0-E892-A440-9BD0-E61F100DB87F}"/>
    <dgm:cxn modelId="{438AE0C8-F75E-5046-938A-7525C72FE184}" type="presParOf" srcId="{7C717A18-15E5-504C-9359-0E8EA99A5EA4}" destId="{DD071052-69BD-614C-BD4E-C6E4228DF600}" srcOrd="0" destOrd="0" presId="urn:microsoft.com/office/officeart/2005/8/layout/chevron2"/>
    <dgm:cxn modelId="{831EDCFE-FC4B-B943-BCF3-8C8EAD950388}" type="presParOf" srcId="{DD071052-69BD-614C-BD4E-C6E4228DF600}" destId="{2C83DE1F-D58F-314E-A298-57899DEBE4B6}" srcOrd="0" destOrd="0" presId="urn:microsoft.com/office/officeart/2005/8/layout/chevron2"/>
    <dgm:cxn modelId="{7842974B-9D8A-9B4B-8B98-62FD5CE3374B}" type="presParOf" srcId="{DD071052-69BD-614C-BD4E-C6E4228DF600}" destId="{EE0CEF56-BBEB-EB49-BC55-2DBC3100D46F}" srcOrd="1" destOrd="0" presId="urn:microsoft.com/office/officeart/2005/8/layout/chevron2"/>
    <dgm:cxn modelId="{DA77500A-65B2-CF4F-BD08-D2974CCDB82E}" type="presParOf" srcId="{7C717A18-15E5-504C-9359-0E8EA99A5EA4}" destId="{42D9BC89-42DD-F042-9503-A7B1A15C62DD}" srcOrd="1" destOrd="0" presId="urn:microsoft.com/office/officeart/2005/8/layout/chevron2"/>
    <dgm:cxn modelId="{8D963DD0-58B9-314B-9F4E-FC664E767970}" type="presParOf" srcId="{7C717A18-15E5-504C-9359-0E8EA99A5EA4}" destId="{8AF2BE41-DDCB-624B-B55A-D173EE53E8D1}" srcOrd="2" destOrd="0" presId="urn:microsoft.com/office/officeart/2005/8/layout/chevron2"/>
    <dgm:cxn modelId="{F277BBEA-11F6-7642-8F47-C4AF146E6B9C}" type="presParOf" srcId="{8AF2BE41-DDCB-624B-B55A-D173EE53E8D1}" destId="{794C0DAE-6361-DC4A-A487-4E19C20DA84C}" srcOrd="0" destOrd="0" presId="urn:microsoft.com/office/officeart/2005/8/layout/chevron2"/>
    <dgm:cxn modelId="{FA12F15F-39BB-2F47-BCEA-C38E4A16C82C}" type="presParOf" srcId="{8AF2BE41-DDCB-624B-B55A-D173EE53E8D1}" destId="{DA466547-B3A2-C040-B99C-9D8165662C4D}" srcOrd="1" destOrd="0" presId="urn:microsoft.com/office/officeart/2005/8/layout/chevron2"/>
    <dgm:cxn modelId="{4C5DFC70-2A01-704E-8B3B-BEF3208096B3}" type="presParOf" srcId="{7C717A18-15E5-504C-9359-0E8EA99A5EA4}" destId="{10413EC1-7ADD-0D48-B003-6EB5DCF9234B}" srcOrd="3" destOrd="0" presId="urn:microsoft.com/office/officeart/2005/8/layout/chevron2"/>
    <dgm:cxn modelId="{6A98EFCA-7CCD-064B-87B8-086274BC993A}" type="presParOf" srcId="{7C717A18-15E5-504C-9359-0E8EA99A5EA4}" destId="{281AEF1B-D485-E14B-A484-9831978FD1DA}" srcOrd="4" destOrd="0" presId="urn:microsoft.com/office/officeart/2005/8/layout/chevron2"/>
    <dgm:cxn modelId="{EC06F404-FF80-C347-B731-E97B5C30933A}" type="presParOf" srcId="{281AEF1B-D485-E14B-A484-9831978FD1DA}" destId="{9A3B020E-A732-0A4E-92D0-D2B66F429884}" srcOrd="0" destOrd="0" presId="urn:microsoft.com/office/officeart/2005/8/layout/chevron2"/>
    <dgm:cxn modelId="{8D3BC01F-0233-294A-B9EB-660A8B2AAF3B}" type="presParOf" srcId="{281AEF1B-D485-E14B-A484-9831978FD1DA}" destId="{F2593431-0D72-874D-BD71-1AF4B0A32FA3}" srcOrd="1" destOrd="0" presId="urn:microsoft.com/office/officeart/2005/8/layout/chevron2"/>
    <dgm:cxn modelId="{C915654D-10F8-B944-96B5-44C41C7CBDFA}" type="presParOf" srcId="{7C717A18-15E5-504C-9359-0E8EA99A5EA4}" destId="{D408E52B-B490-2B47-8732-BBA16FFC0EE9}" srcOrd="5" destOrd="0" presId="urn:microsoft.com/office/officeart/2005/8/layout/chevron2"/>
    <dgm:cxn modelId="{7556422E-10D5-C84C-8249-A3393D4FB7E8}" type="presParOf" srcId="{7C717A18-15E5-504C-9359-0E8EA99A5EA4}" destId="{996C162B-6A90-EA4E-9552-C387F820C6A7}" srcOrd="6" destOrd="0" presId="urn:microsoft.com/office/officeart/2005/8/layout/chevron2"/>
    <dgm:cxn modelId="{2F759310-6CD8-834F-B6BF-FD87783E5642}" type="presParOf" srcId="{996C162B-6A90-EA4E-9552-C387F820C6A7}" destId="{8E756FC5-D989-F546-8578-803DE6C4C652}" srcOrd="0" destOrd="0" presId="urn:microsoft.com/office/officeart/2005/8/layout/chevron2"/>
    <dgm:cxn modelId="{0EE42FDE-6E44-334C-97C6-409F65BF130F}" type="presParOf" srcId="{996C162B-6A90-EA4E-9552-C387F820C6A7}" destId="{63FA3940-EDE1-2340-AC17-20A847C2010D}" srcOrd="1" destOrd="0" presId="urn:microsoft.com/office/officeart/2005/8/layout/chevron2"/>
    <dgm:cxn modelId="{B241213F-A668-E046-B65B-18C12C24A23F}" type="presParOf" srcId="{7C717A18-15E5-504C-9359-0E8EA99A5EA4}" destId="{3A3FB453-E52E-6549-B1BB-1B04709B86AE}" srcOrd="7" destOrd="0" presId="urn:microsoft.com/office/officeart/2005/8/layout/chevron2"/>
    <dgm:cxn modelId="{46702C82-4958-AF4C-A5EC-CF5D43870032}" type="presParOf" srcId="{7C717A18-15E5-504C-9359-0E8EA99A5EA4}" destId="{24C7B29C-6D2B-3C46-A97C-926CF49B2858}" srcOrd="8" destOrd="0" presId="urn:microsoft.com/office/officeart/2005/8/layout/chevron2"/>
    <dgm:cxn modelId="{A8BF35E5-B266-2A4A-BF12-E6E172DBE833}" type="presParOf" srcId="{24C7B29C-6D2B-3C46-A97C-926CF49B2858}" destId="{08CF6B5E-31B5-8E40-9A62-F7C63CC83B8A}" srcOrd="0" destOrd="0" presId="urn:microsoft.com/office/officeart/2005/8/layout/chevron2"/>
    <dgm:cxn modelId="{397B8675-ABAC-9645-8F03-77256060A050}" type="presParOf" srcId="{24C7B29C-6D2B-3C46-A97C-926CF49B2858}" destId="{CDBAF30E-6579-4045-A83F-84F30D492A98}"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A5E101-C706-4022-A69F-72C65C12EAC2}" type="doc">
      <dgm:prSet loTypeId="urn:microsoft.com/office/officeart/2005/8/layout/process1" loCatId="process" qsTypeId="urn:microsoft.com/office/officeart/2005/8/quickstyle/simple1" qsCatId="simple" csTypeId="urn:microsoft.com/office/officeart/2005/8/colors/accent1_4" csCatId="accent1" phldr="1"/>
      <dgm:spPr/>
    </dgm:pt>
    <dgm:pt modelId="{22427EB7-F025-404D-B053-3576D3F473F0}">
      <dgm:prSet phldrT="[Text]"/>
      <dgm:spPr/>
      <dgm:t>
        <a:bodyPr/>
        <a:lstStyle/>
        <a:p>
          <a:r>
            <a:rPr lang="en-GB" dirty="0"/>
            <a:t>SAP v10.0 spec</a:t>
          </a:r>
        </a:p>
        <a:p>
          <a:r>
            <a:rPr lang="en-GB" dirty="0"/>
            <a:t>Available now</a:t>
          </a:r>
        </a:p>
      </dgm:t>
    </dgm:pt>
    <dgm:pt modelId="{DD83E55D-7BF8-4CB0-978D-F432DE58323E}" type="parTrans" cxnId="{2013D899-84A2-4575-9EE2-8E3BE9157CE6}">
      <dgm:prSet/>
      <dgm:spPr/>
      <dgm:t>
        <a:bodyPr/>
        <a:lstStyle/>
        <a:p>
          <a:endParaRPr lang="en-GB"/>
        </a:p>
      </dgm:t>
    </dgm:pt>
    <dgm:pt modelId="{40604D4D-D702-4DC8-9AB0-595F46452B88}" type="sibTrans" cxnId="{2013D899-84A2-4575-9EE2-8E3BE9157CE6}">
      <dgm:prSet/>
      <dgm:spPr/>
      <dgm:t>
        <a:bodyPr/>
        <a:lstStyle/>
        <a:p>
          <a:endParaRPr lang="en-GB"/>
        </a:p>
      </dgm:t>
    </dgm:pt>
    <dgm:pt modelId="{BAA0F93A-41AD-4734-906C-F5BFE64DDC77}">
      <dgm:prSet phldrT="[Text]"/>
      <dgm:spPr/>
      <dgm:t>
        <a:bodyPr/>
        <a:lstStyle/>
        <a:p>
          <a:r>
            <a:rPr lang="en-GB" dirty="0"/>
            <a:t>SAP v10.1</a:t>
          </a:r>
        </a:p>
        <a:p>
          <a:r>
            <a:rPr lang="en-GB" dirty="0"/>
            <a:t>Published alongside Part L consultation</a:t>
          </a:r>
        </a:p>
      </dgm:t>
    </dgm:pt>
    <dgm:pt modelId="{FA70AB76-70E4-4F06-808A-9018377A9C6D}" type="parTrans" cxnId="{4D401D9E-AC44-4420-A44C-006BE6B175D6}">
      <dgm:prSet/>
      <dgm:spPr/>
      <dgm:t>
        <a:bodyPr/>
        <a:lstStyle/>
        <a:p>
          <a:endParaRPr lang="en-GB"/>
        </a:p>
      </dgm:t>
    </dgm:pt>
    <dgm:pt modelId="{F40A8FAA-124A-45A2-A660-FA0FCB1A4AF1}" type="sibTrans" cxnId="{4D401D9E-AC44-4420-A44C-006BE6B175D6}">
      <dgm:prSet/>
      <dgm:spPr/>
      <dgm:t>
        <a:bodyPr/>
        <a:lstStyle/>
        <a:p>
          <a:endParaRPr lang="en-GB"/>
        </a:p>
      </dgm:t>
    </dgm:pt>
    <dgm:pt modelId="{8E614BB2-31E9-44B2-BBE7-7AEE513C0314}">
      <dgm:prSet phldrT="[Text]"/>
      <dgm:spPr/>
      <dgm:t>
        <a:bodyPr/>
        <a:lstStyle/>
        <a:p>
          <a:r>
            <a:rPr lang="en-GB" dirty="0"/>
            <a:t>SAP v10.2</a:t>
          </a:r>
        </a:p>
        <a:p>
          <a:r>
            <a:rPr lang="en-GB" dirty="0"/>
            <a:t>Officially adopted – subject to consultation </a:t>
          </a:r>
        </a:p>
      </dgm:t>
    </dgm:pt>
    <dgm:pt modelId="{D01A10D4-C752-40E4-AA66-44FFBE4BCC59}" type="parTrans" cxnId="{5CACE36D-A7CC-4F39-B574-181DCB9273E4}">
      <dgm:prSet/>
      <dgm:spPr/>
      <dgm:t>
        <a:bodyPr/>
        <a:lstStyle/>
        <a:p>
          <a:endParaRPr lang="en-GB"/>
        </a:p>
      </dgm:t>
    </dgm:pt>
    <dgm:pt modelId="{F80097FE-DFE3-4B0A-93AF-B5530F4EE019}" type="sibTrans" cxnId="{5CACE36D-A7CC-4F39-B574-181DCB9273E4}">
      <dgm:prSet/>
      <dgm:spPr/>
      <dgm:t>
        <a:bodyPr/>
        <a:lstStyle/>
        <a:p>
          <a:endParaRPr lang="en-GB"/>
        </a:p>
      </dgm:t>
    </dgm:pt>
    <dgm:pt modelId="{79CB313C-3DCE-4E38-B744-24B756EA2EF1}" type="pres">
      <dgm:prSet presAssocID="{DBA5E101-C706-4022-A69F-72C65C12EAC2}" presName="Name0" presStyleCnt="0">
        <dgm:presLayoutVars>
          <dgm:dir/>
          <dgm:resizeHandles val="exact"/>
        </dgm:presLayoutVars>
      </dgm:prSet>
      <dgm:spPr/>
    </dgm:pt>
    <dgm:pt modelId="{E2327ADA-8FD5-4FC8-AE48-FF66D609EF9D}" type="pres">
      <dgm:prSet presAssocID="{22427EB7-F025-404D-B053-3576D3F473F0}" presName="node" presStyleLbl="node1" presStyleIdx="0" presStyleCnt="3">
        <dgm:presLayoutVars>
          <dgm:bulletEnabled val="1"/>
        </dgm:presLayoutVars>
      </dgm:prSet>
      <dgm:spPr/>
      <dgm:t>
        <a:bodyPr/>
        <a:lstStyle/>
        <a:p>
          <a:endParaRPr lang="en-US"/>
        </a:p>
      </dgm:t>
    </dgm:pt>
    <dgm:pt modelId="{3A97C9B4-EFAE-4AC1-8075-08E66BAD5FB3}" type="pres">
      <dgm:prSet presAssocID="{40604D4D-D702-4DC8-9AB0-595F46452B88}" presName="sibTrans" presStyleLbl="sibTrans2D1" presStyleIdx="0" presStyleCnt="2"/>
      <dgm:spPr/>
      <dgm:t>
        <a:bodyPr/>
        <a:lstStyle/>
        <a:p>
          <a:endParaRPr lang="en-US"/>
        </a:p>
      </dgm:t>
    </dgm:pt>
    <dgm:pt modelId="{D0260187-4135-4594-ADA4-86DF4594E89D}" type="pres">
      <dgm:prSet presAssocID="{40604D4D-D702-4DC8-9AB0-595F46452B88}" presName="connectorText" presStyleLbl="sibTrans2D1" presStyleIdx="0" presStyleCnt="2"/>
      <dgm:spPr/>
      <dgm:t>
        <a:bodyPr/>
        <a:lstStyle/>
        <a:p>
          <a:endParaRPr lang="en-US"/>
        </a:p>
      </dgm:t>
    </dgm:pt>
    <dgm:pt modelId="{8E75164C-E8B4-4665-8E3D-971082C440C7}" type="pres">
      <dgm:prSet presAssocID="{BAA0F93A-41AD-4734-906C-F5BFE64DDC77}" presName="node" presStyleLbl="node1" presStyleIdx="1" presStyleCnt="3">
        <dgm:presLayoutVars>
          <dgm:bulletEnabled val="1"/>
        </dgm:presLayoutVars>
      </dgm:prSet>
      <dgm:spPr/>
      <dgm:t>
        <a:bodyPr/>
        <a:lstStyle/>
        <a:p>
          <a:endParaRPr lang="en-US"/>
        </a:p>
      </dgm:t>
    </dgm:pt>
    <dgm:pt modelId="{610AD1AF-2D80-43D0-B15D-EB4D0D6A4B78}" type="pres">
      <dgm:prSet presAssocID="{F40A8FAA-124A-45A2-A660-FA0FCB1A4AF1}" presName="sibTrans" presStyleLbl="sibTrans2D1" presStyleIdx="1" presStyleCnt="2"/>
      <dgm:spPr/>
      <dgm:t>
        <a:bodyPr/>
        <a:lstStyle/>
        <a:p>
          <a:endParaRPr lang="en-US"/>
        </a:p>
      </dgm:t>
    </dgm:pt>
    <dgm:pt modelId="{DA5C8F47-B316-4379-86D7-35BEE5F13FC5}" type="pres">
      <dgm:prSet presAssocID="{F40A8FAA-124A-45A2-A660-FA0FCB1A4AF1}" presName="connectorText" presStyleLbl="sibTrans2D1" presStyleIdx="1" presStyleCnt="2"/>
      <dgm:spPr/>
      <dgm:t>
        <a:bodyPr/>
        <a:lstStyle/>
        <a:p>
          <a:endParaRPr lang="en-US"/>
        </a:p>
      </dgm:t>
    </dgm:pt>
    <dgm:pt modelId="{EF9DEAAA-5E76-493D-B863-C4221FCF38FE}" type="pres">
      <dgm:prSet presAssocID="{8E614BB2-31E9-44B2-BBE7-7AEE513C0314}" presName="node" presStyleLbl="node1" presStyleIdx="2" presStyleCnt="3">
        <dgm:presLayoutVars>
          <dgm:bulletEnabled val="1"/>
        </dgm:presLayoutVars>
      </dgm:prSet>
      <dgm:spPr/>
      <dgm:t>
        <a:bodyPr/>
        <a:lstStyle/>
        <a:p>
          <a:endParaRPr lang="en-US"/>
        </a:p>
      </dgm:t>
    </dgm:pt>
  </dgm:ptLst>
  <dgm:cxnLst>
    <dgm:cxn modelId="{66B5A82B-ACD2-4612-A090-65578AB01A0C}" type="presOf" srcId="{F40A8FAA-124A-45A2-A660-FA0FCB1A4AF1}" destId="{DA5C8F47-B316-4379-86D7-35BEE5F13FC5}" srcOrd="1" destOrd="0" presId="urn:microsoft.com/office/officeart/2005/8/layout/process1"/>
    <dgm:cxn modelId="{6387E922-9DE1-44E2-B643-8CC247056120}" type="presOf" srcId="{40604D4D-D702-4DC8-9AB0-595F46452B88}" destId="{D0260187-4135-4594-ADA4-86DF4594E89D}" srcOrd="1" destOrd="0" presId="urn:microsoft.com/office/officeart/2005/8/layout/process1"/>
    <dgm:cxn modelId="{993E73B3-6910-4CD4-AB75-0128C571A0AB}" type="presOf" srcId="{8E614BB2-31E9-44B2-BBE7-7AEE513C0314}" destId="{EF9DEAAA-5E76-493D-B863-C4221FCF38FE}" srcOrd="0" destOrd="0" presId="urn:microsoft.com/office/officeart/2005/8/layout/process1"/>
    <dgm:cxn modelId="{4A3CF6FB-5C80-40C1-88A3-592AB92FB942}" type="presOf" srcId="{F40A8FAA-124A-45A2-A660-FA0FCB1A4AF1}" destId="{610AD1AF-2D80-43D0-B15D-EB4D0D6A4B78}" srcOrd="0" destOrd="0" presId="urn:microsoft.com/office/officeart/2005/8/layout/process1"/>
    <dgm:cxn modelId="{2013D899-84A2-4575-9EE2-8E3BE9157CE6}" srcId="{DBA5E101-C706-4022-A69F-72C65C12EAC2}" destId="{22427EB7-F025-404D-B053-3576D3F473F0}" srcOrd="0" destOrd="0" parTransId="{DD83E55D-7BF8-4CB0-978D-F432DE58323E}" sibTransId="{40604D4D-D702-4DC8-9AB0-595F46452B88}"/>
    <dgm:cxn modelId="{E146B382-B36E-498B-B9C7-44FC4F92DC8A}" type="presOf" srcId="{DBA5E101-C706-4022-A69F-72C65C12EAC2}" destId="{79CB313C-3DCE-4E38-B744-24B756EA2EF1}" srcOrd="0" destOrd="0" presId="urn:microsoft.com/office/officeart/2005/8/layout/process1"/>
    <dgm:cxn modelId="{240D2D7E-C432-4C98-B866-4F1254E2B4CD}" type="presOf" srcId="{BAA0F93A-41AD-4734-906C-F5BFE64DDC77}" destId="{8E75164C-E8B4-4665-8E3D-971082C440C7}" srcOrd="0" destOrd="0" presId="urn:microsoft.com/office/officeart/2005/8/layout/process1"/>
    <dgm:cxn modelId="{6E6470FD-90B4-4488-AE89-95C329A59141}" type="presOf" srcId="{40604D4D-D702-4DC8-9AB0-595F46452B88}" destId="{3A97C9B4-EFAE-4AC1-8075-08E66BAD5FB3}" srcOrd="0" destOrd="0" presId="urn:microsoft.com/office/officeart/2005/8/layout/process1"/>
    <dgm:cxn modelId="{12EC8A0E-D278-43A1-BA05-872447137125}" type="presOf" srcId="{22427EB7-F025-404D-B053-3576D3F473F0}" destId="{E2327ADA-8FD5-4FC8-AE48-FF66D609EF9D}" srcOrd="0" destOrd="0" presId="urn:microsoft.com/office/officeart/2005/8/layout/process1"/>
    <dgm:cxn modelId="{5CACE36D-A7CC-4F39-B574-181DCB9273E4}" srcId="{DBA5E101-C706-4022-A69F-72C65C12EAC2}" destId="{8E614BB2-31E9-44B2-BBE7-7AEE513C0314}" srcOrd="2" destOrd="0" parTransId="{D01A10D4-C752-40E4-AA66-44FFBE4BCC59}" sibTransId="{F80097FE-DFE3-4B0A-93AF-B5530F4EE019}"/>
    <dgm:cxn modelId="{4D401D9E-AC44-4420-A44C-006BE6B175D6}" srcId="{DBA5E101-C706-4022-A69F-72C65C12EAC2}" destId="{BAA0F93A-41AD-4734-906C-F5BFE64DDC77}" srcOrd="1" destOrd="0" parTransId="{FA70AB76-70E4-4F06-808A-9018377A9C6D}" sibTransId="{F40A8FAA-124A-45A2-A660-FA0FCB1A4AF1}"/>
    <dgm:cxn modelId="{02FA9F8E-F553-407F-AAB1-54871CD4C18E}" type="presParOf" srcId="{79CB313C-3DCE-4E38-B744-24B756EA2EF1}" destId="{E2327ADA-8FD5-4FC8-AE48-FF66D609EF9D}" srcOrd="0" destOrd="0" presId="urn:microsoft.com/office/officeart/2005/8/layout/process1"/>
    <dgm:cxn modelId="{6E64E27C-1AB6-4EB8-AEA0-A3A57B645AFD}" type="presParOf" srcId="{79CB313C-3DCE-4E38-B744-24B756EA2EF1}" destId="{3A97C9B4-EFAE-4AC1-8075-08E66BAD5FB3}" srcOrd="1" destOrd="0" presId="urn:microsoft.com/office/officeart/2005/8/layout/process1"/>
    <dgm:cxn modelId="{A7AB6BAA-C71B-425B-BB30-79DD7CD4BB69}" type="presParOf" srcId="{3A97C9B4-EFAE-4AC1-8075-08E66BAD5FB3}" destId="{D0260187-4135-4594-ADA4-86DF4594E89D}" srcOrd="0" destOrd="0" presId="urn:microsoft.com/office/officeart/2005/8/layout/process1"/>
    <dgm:cxn modelId="{8627A763-6989-4E55-B623-8F2D3A091808}" type="presParOf" srcId="{79CB313C-3DCE-4E38-B744-24B756EA2EF1}" destId="{8E75164C-E8B4-4665-8E3D-971082C440C7}" srcOrd="2" destOrd="0" presId="urn:microsoft.com/office/officeart/2005/8/layout/process1"/>
    <dgm:cxn modelId="{C3CE06BE-FF5D-48F4-AF91-8072796D1BC3}" type="presParOf" srcId="{79CB313C-3DCE-4E38-B744-24B756EA2EF1}" destId="{610AD1AF-2D80-43D0-B15D-EB4D0D6A4B78}" srcOrd="3" destOrd="0" presId="urn:microsoft.com/office/officeart/2005/8/layout/process1"/>
    <dgm:cxn modelId="{1E6804BD-03B7-4D3B-8DB7-FA081A32F2CA}" type="presParOf" srcId="{610AD1AF-2D80-43D0-B15D-EB4D0D6A4B78}" destId="{DA5C8F47-B316-4379-86D7-35BEE5F13FC5}" srcOrd="0" destOrd="0" presId="urn:microsoft.com/office/officeart/2005/8/layout/process1"/>
    <dgm:cxn modelId="{56B0CC7F-07A9-4715-8D98-5B263E4A524C}" type="presParOf" srcId="{79CB313C-3DCE-4E38-B744-24B756EA2EF1}" destId="{EF9DEAAA-5E76-493D-B863-C4221FCF38FE}"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551FBB-92BB-4B4E-959B-C080FA9CDC43}" type="doc">
      <dgm:prSet loTypeId="urn:microsoft.com/office/officeart/2005/8/layout/radial3" loCatId="relationship" qsTypeId="urn:microsoft.com/office/officeart/2005/8/quickstyle/simple2" qsCatId="simple" csTypeId="urn:microsoft.com/office/officeart/2005/8/colors/accent1_3" csCatId="accent1" phldr="1"/>
      <dgm:spPr/>
    </dgm:pt>
    <dgm:pt modelId="{B4E8CF3C-1A04-9548-B86E-D9415FDD43F1}">
      <dgm:prSet phldrT="[Text]"/>
      <dgm:spPr/>
      <dgm:t>
        <a:bodyPr/>
        <a:lstStyle/>
        <a:p>
          <a:r>
            <a:rPr lang="en-US" dirty="0" smtClean="0"/>
            <a:t>Home</a:t>
          </a:r>
          <a:r>
            <a:rPr lang="en-US" baseline="0" dirty="0" smtClean="0"/>
            <a:t> Energy Storage </a:t>
          </a:r>
          <a:endParaRPr lang="en-US" dirty="0"/>
        </a:p>
      </dgm:t>
    </dgm:pt>
    <dgm:pt modelId="{69B6B47E-0713-0044-BF28-BCCC04947F8D}" type="parTrans" cxnId="{6C6DE278-0DE8-EC44-81CE-21AE0110BA83}">
      <dgm:prSet/>
      <dgm:spPr/>
      <dgm:t>
        <a:bodyPr/>
        <a:lstStyle/>
        <a:p>
          <a:endParaRPr lang="en-US"/>
        </a:p>
      </dgm:t>
    </dgm:pt>
    <dgm:pt modelId="{88781DB2-4FBD-5B47-BE62-9F3AA6FE9B80}" type="sibTrans" cxnId="{6C6DE278-0DE8-EC44-81CE-21AE0110BA83}">
      <dgm:prSet/>
      <dgm:spPr/>
      <dgm:t>
        <a:bodyPr/>
        <a:lstStyle/>
        <a:p>
          <a:endParaRPr lang="en-US"/>
        </a:p>
      </dgm:t>
    </dgm:pt>
    <dgm:pt modelId="{D95921D9-6256-9242-A0F9-1F75B4DA4A85}">
      <dgm:prSet phldrT="[Text]" custT="1"/>
      <dgm:spPr/>
      <dgm:t>
        <a:bodyPr/>
        <a:lstStyle/>
        <a:p>
          <a:r>
            <a:rPr lang="en-US" sz="1200" dirty="0" smtClean="0"/>
            <a:t>Domestic hot</a:t>
          </a:r>
          <a:r>
            <a:rPr lang="en-US" sz="1200" baseline="0" dirty="0" smtClean="0"/>
            <a:t> water</a:t>
          </a:r>
          <a:endParaRPr lang="en-US" sz="1200" dirty="0"/>
        </a:p>
      </dgm:t>
    </dgm:pt>
    <dgm:pt modelId="{3FEA2673-D8BC-A947-871B-B2CEE65C8519}" type="parTrans" cxnId="{92826C7B-C2BD-E74A-B578-773762D28960}">
      <dgm:prSet/>
      <dgm:spPr/>
      <dgm:t>
        <a:bodyPr/>
        <a:lstStyle/>
        <a:p>
          <a:endParaRPr lang="en-US"/>
        </a:p>
      </dgm:t>
    </dgm:pt>
    <dgm:pt modelId="{27F90EFC-7EE8-B946-AD58-280A6EC654E5}" type="sibTrans" cxnId="{92826C7B-C2BD-E74A-B578-773762D28960}">
      <dgm:prSet/>
      <dgm:spPr/>
      <dgm:t>
        <a:bodyPr/>
        <a:lstStyle/>
        <a:p>
          <a:endParaRPr lang="en-US"/>
        </a:p>
      </dgm:t>
    </dgm:pt>
    <dgm:pt modelId="{8FFFDB99-1445-7B4B-BB54-70ADBB841A19}">
      <dgm:prSet phldrT="[Text]" phldr="1"/>
      <dgm:spPr/>
      <dgm:t>
        <a:bodyPr/>
        <a:lstStyle/>
        <a:p>
          <a:endParaRPr lang="en-US"/>
        </a:p>
      </dgm:t>
    </dgm:pt>
    <dgm:pt modelId="{FFCCA19F-CF11-094D-97D3-73DBC773EC07}" type="parTrans" cxnId="{07C66778-7BAA-0040-9259-660C54B60CE1}">
      <dgm:prSet/>
      <dgm:spPr/>
      <dgm:t>
        <a:bodyPr/>
        <a:lstStyle/>
        <a:p>
          <a:endParaRPr lang="en-US"/>
        </a:p>
      </dgm:t>
    </dgm:pt>
    <dgm:pt modelId="{2B7B12CB-6110-BC42-9C8B-3ABBBE67222B}" type="sibTrans" cxnId="{07C66778-7BAA-0040-9259-660C54B60CE1}">
      <dgm:prSet/>
      <dgm:spPr/>
      <dgm:t>
        <a:bodyPr/>
        <a:lstStyle/>
        <a:p>
          <a:endParaRPr lang="en-US"/>
        </a:p>
      </dgm:t>
    </dgm:pt>
    <dgm:pt modelId="{8EC31F66-40A6-AD48-9D47-158366266E4C}">
      <dgm:prSet/>
      <dgm:spPr/>
      <dgm:t>
        <a:bodyPr/>
        <a:lstStyle/>
        <a:p>
          <a:endParaRPr lang="en-US"/>
        </a:p>
      </dgm:t>
    </dgm:pt>
    <dgm:pt modelId="{8BCF2FD9-4FC2-7241-AD84-0FA1D57DB7D1}" type="parTrans" cxnId="{3ED7DB48-0157-C744-A9A8-8516D4A1FD3C}">
      <dgm:prSet/>
      <dgm:spPr/>
      <dgm:t>
        <a:bodyPr/>
        <a:lstStyle/>
        <a:p>
          <a:endParaRPr lang="en-US"/>
        </a:p>
      </dgm:t>
    </dgm:pt>
    <dgm:pt modelId="{8251EE6F-DC2E-814B-B6EB-30B0A6A0D75F}" type="sibTrans" cxnId="{3ED7DB48-0157-C744-A9A8-8516D4A1FD3C}">
      <dgm:prSet/>
      <dgm:spPr/>
      <dgm:t>
        <a:bodyPr/>
        <a:lstStyle/>
        <a:p>
          <a:endParaRPr lang="en-US"/>
        </a:p>
      </dgm:t>
    </dgm:pt>
    <dgm:pt modelId="{4B091153-2637-3D44-B5B2-CCF44E3C933D}">
      <dgm:prSet/>
      <dgm:spPr/>
      <dgm:t>
        <a:bodyPr/>
        <a:lstStyle/>
        <a:p>
          <a:r>
            <a:rPr lang="en-US" dirty="0" smtClean="0"/>
            <a:t>Overheating </a:t>
          </a:r>
          <a:endParaRPr lang="en-US" dirty="0"/>
        </a:p>
      </dgm:t>
    </dgm:pt>
    <dgm:pt modelId="{7243C240-D057-8F46-8460-FC3FFA2E35E3}" type="parTrans" cxnId="{67C96736-8C1E-4643-990D-F76048523768}">
      <dgm:prSet/>
      <dgm:spPr/>
      <dgm:t>
        <a:bodyPr/>
        <a:lstStyle/>
        <a:p>
          <a:endParaRPr lang="en-US"/>
        </a:p>
      </dgm:t>
    </dgm:pt>
    <dgm:pt modelId="{93AE7B52-9F6A-9640-8F05-E2C4B4DE5A0D}" type="sibTrans" cxnId="{67C96736-8C1E-4643-990D-F76048523768}">
      <dgm:prSet/>
      <dgm:spPr/>
      <dgm:t>
        <a:bodyPr/>
        <a:lstStyle/>
        <a:p>
          <a:endParaRPr lang="en-US"/>
        </a:p>
      </dgm:t>
    </dgm:pt>
    <dgm:pt modelId="{73532580-EAB6-DC46-B16F-7C62ED4CB68E}">
      <dgm:prSet/>
      <dgm:spPr/>
      <dgm:t>
        <a:bodyPr/>
        <a:lstStyle/>
        <a:p>
          <a:r>
            <a:rPr lang="en-US" dirty="0" smtClean="0"/>
            <a:t>Smart </a:t>
          </a:r>
          <a:r>
            <a:rPr lang="en-US" dirty="0" err="1" smtClean="0"/>
            <a:t>Cotrols</a:t>
          </a:r>
          <a:r>
            <a:rPr lang="en-US" dirty="0" smtClean="0"/>
            <a:t> </a:t>
          </a:r>
          <a:endParaRPr lang="en-US" dirty="0"/>
        </a:p>
      </dgm:t>
    </dgm:pt>
    <dgm:pt modelId="{8C7A9E84-D624-3A4F-BB23-4A54ABC949E7}" type="parTrans" cxnId="{2D8E7A76-5F8C-C84D-A635-B346C12ABADA}">
      <dgm:prSet/>
      <dgm:spPr/>
      <dgm:t>
        <a:bodyPr/>
        <a:lstStyle/>
        <a:p>
          <a:endParaRPr lang="en-US"/>
        </a:p>
      </dgm:t>
    </dgm:pt>
    <dgm:pt modelId="{89415F2F-CBFE-5949-A5C3-6B4736DB9A1B}" type="sibTrans" cxnId="{2D8E7A76-5F8C-C84D-A635-B346C12ABADA}">
      <dgm:prSet/>
      <dgm:spPr/>
      <dgm:t>
        <a:bodyPr/>
        <a:lstStyle/>
        <a:p>
          <a:endParaRPr lang="en-US"/>
        </a:p>
      </dgm:t>
    </dgm:pt>
    <dgm:pt modelId="{3542E234-03DC-E04B-AD9A-EB0A5FC56760}">
      <dgm:prSet/>
      <dgm:spPr/>
      <dgm:t>
        <a:bodyPr/>
        <a:lstStyle/>
        <a:p>
          <a:r>
            <a:rPr lang="en-US" dirty="0" smtClean="0"/>
            <a:t>Ventilation &amp; Indoor Air Quality </a:t>
          </a:r>
          <a:endParaRPr lang="en-US" dirty="0"/>
        </a:p>
      </dgm:t>
    </dgm:pt>
    <dgm:pt modelId="{7957C3F9-8E7E-2C47-86E3-0EDF4FF34BAD}" type="parTrans" cxnId="{6A13BD91-1563-FB43-BE1F-2193B8327A50}">
      <dgm:prSet/>
      <dgm:spPr/>
      <dgm:t>
        <a:bodyPr/>
        <a:lstStyle/>
        <a:p>
          <a:endParaRPr lang="en-US"/>
        </a:p>
      </dgm:t>
    </dgm:pt>
    <dgm:pt modelId="{596C5B51-A874-F845-B7EC-CC40A9592801}" type="sibTrans" cxnId="{6A13BD91-1563-FB43-BE1F-2193B8327A50}">
      <dgm:prSet/>
      <dgm:spPr/>
      <dgm:t>
        <a:bodyPr/>
        <a:lstStyle/>
        <a:p>
          <a:endParaRPr lang="en-US"/>
        </a:p>
      </dgm:t>
    </dgm:pt>
    <dgm:pt modelId="{E1397516-8C04-FA48-9A10-77D70661D25F}" type="pres">
      <dgm:prSet presAssocID="{87551FBB-92BB-4B4E-959B-C080FA9CDC43}" presName="composite" presStyleCnt="0">
        <dgm:presLayoutVars>
          <dgm:chMax val="1"/>
          <dgm:dir/>
          <dgm:resizeHandles val="exact"/>
        </dgm:presLayoutVars>
      </dgm:prSet>
      <dgm:spPr/>
    </dgm:pt>
    <dgm:pt modelId="{39F8F3EB-C360-664E-ACA7-4446B1F1B103}" type="pres">
      <dgm:prSet presAssocID="{87551FBB-92BB-4B4E-959B-C080FA9CDC43}" presName="radial" presStyleCnt="0">
        <dgm:presLayoutVars>
          <dgm:animLvl val="ctr"/>
        </dgm:presLayoutVars>
      </dgm:prSet>
      <dgm:spPr/>
    </dgm:pt>
    <dgm:pt modelId="{23504827-3387-8045-9088-F3015E94A503}" type="pres">
      <dgm:prSet presAssocID="{B4E8CF3C-1A04-9548-B86E-D9415FDD43F1}" presName="centerShape" presStyleLbl="vennNode1" presStyleIdx="0" presStyleCnt="5"/>
      <dgm:spPr/>
      <dgm:t>
        <a:bodyPr/>
        <a:lstStyle/>
        <a:p>
          <a:endParaRPr lang="en-US"/>
        </a:p>
      </dgm:t>
    </dgm:pt>
    <dgm:pt modelId="{6C9F278B-0F51-AD43-8960-634764D1583B}" type="pres">
      <dgm:prSet presAssocID="{D95921D9-6256-9242-A0F9-1F75B4DA4A85}" presName="node" presStyleLbl="vennNode1" presStyleIdx="1" presStyleCnt="5">
        <dgm:presLayoutVars>
          <dgm:bulletEnabled val="1"/>
        </dgm:presLayoutVars>
      </dgm:prSet>
      <dgm:spPr/>
      <dgm:t>
        <a:bodyPr/>
        <a:lstStyle/>
        <a:p>
          <a:endParaRPr lang="en-US"/>
        </a:p>
      </dgm:t>
    </dgm:pt>
    <dgm:pt modelId="{2D7DB7AF-DD12-F44F-BA45-DCA43CED7A00}" type="pres">
      <dgm:prSet presAssocID="{4B091153-2637-3D44-B5B2-CCF44E3C933D}" presName="node" presStyleLbl="vennNode1" presStyleIdx="2" presStyleCnt="5">
        <dgm:presLayoutVars>
          <dgm:bulletEnabled val="1"/>
        </dgm:presLayoutVars>
      </dgm:prSet>
      <dgm:spPr/>
      <dgm:t>
        <a:bodyPr/>
        <a:lstStyle/>
        <a:p>
          <a:endParaRPr lang="en-US"/>
        </a:p>
      </dgm:t>
    </dgm:pt>
    <dgm:pt modelId="{6F519678-176A-3940-9849-D90E101408FA}" type="pres">
      <dgm:prSet presAssocID="{73532580-EAB6-DC46-B16F-7C62ED4CB68E}" presName="node" presStyleLbl="vennNode1" presStyleIdx="3" presStyleCnt="5">
        <dgm:presLayoutVars>
          <dgm:bulletEnabled val="1"/>
        </dgm:presLayoutVars>
      </dgm:prSet>
      <dgm:spPr/>
      <dgm:t>
        <a:bodyPr/>
        <a:lstStyle/>
        <a:p>
          <a:endParaRPr lang="en-US"/>
        </a:p>
      </dgm:t>
    </dgm:pt>
    <dgm:pt modelId="{11331AD2-C9F7-0D47-8A6C-69BDCA469E60}" type="pres">
      <dgm:prSet presAssocID="{3542E234-03DC-E04B-AD9A-EB0A5FC56760}" presName="node" presStyleLbl="vennNode1" presStyleIdx="4" presStyleCnt="5" custRadScaleRad="100028" custRadScaleInc="-240">
        <dgm:presLayoutVars>
          <dgm:bulletEnabled val="1"/>
        </dgm:presLayoutVars>
      </dgm:prSet>
      <dgm:spPr/>
      <dgm:t>
        <a:bodyPr/>
        <a:lstStyle/>
        <a:p>
          <a:endParaRPr lang="en-US"/>
        </a:p>
      </dgm:t>
    </dgm:pt>
  </dgm:ptLst>
  <dgm:cxnLst>
    <dgm:cxn modelId="{67C96736-8C1E-4643-990D-F76048523768}" srcId="{B4E8CF3C-1A04-9548-B86E-D9415FDD43F1}" destId="{4B091153-2637-3D44-B5B2-CCF44E3C933D}" srcOrd="1" destOrd="0" parTransId="{7243C240-D057-8F46-8460-FC3FFA2E35E3}" sibTransId="{93AE7B52-9F6A-9640-8F05-E2C4B4DE5A0D}"/>
    <dgm:cxn modelId="{DB8926CD-DC04-FF49-9A36-C38F0B8EF832}" type="presOf" srcId="{73532580-EAB6-DC46-B16F-7C62ED4CB68E}" destId="{6F519678-176A-3940-9849-D90E101408FA}" srcOrd="0" destOrd="0" presId="urn:microsoft.com/office/officeart/2005/8/layout/radial3"/>
    <dgm:cxn modelId="{07C66778-7BAA-0040-9259-660C54B60CE1}" srcId="{87551FBB-92BB-4B4E-959B-C080FA9CDC43}" destId="{8FFFDB99-1445-7B4B-BB54-70ADBB841A19}" srcOrd="2" destOrd="0" parTransId="{FFCCA19F-CF11-094D-97D3-73DBC773EC07}" sibTransId="{2B7B12CB-6110-BC42-9C8B-3ABBBE67222B}"/>
    <dgm:cxn modelId="{6C6DE278-0DE8-EC44-81CE-21AE0110BA83}" srcId="{87551FBB-92BB-4B4E-959B-C080FA9CDC43}" destId="{B4E8CF3C-1A04-9548-B86E-D9415FDD43F1}" srcOrd="0" destOrd="0" parTransId="{69B6B47E-0713-0044-BF28-BCCC04947F8D}" sibTransId="{88781DB2-4FBD-5B47-BE62-9F3AA6FE9B80}"/>
    <dgm:cxn modelId="{ED14589E-93D2-C747-B8EB-0EE801DF72A6}" type="presOf" srcId="{4B091153-2637-3D44-B5B2-CCF44E3C933D}" destId="{2D7DB7AF-DD12-F44F-BA45-DCA43CED7A00}" srcOrd="0" destOrd="0" presId="urn:microsoft.com/office/officeart/2005/8/layout/radial3"/>
    <dgm:cxn modelId="{AFA1D323-F625-694B-97D9-0A80D5866B0C}" type="presOf" srcId="{3542E234-03DC-E04B-AD9A-EB0A5FC56760}" destId="{11331AD2-C9F7-0D47-8A6C-69BDCA469E60}" srcOrd="0" destOrd="0" presId="urn:microsoft.com/office/officeart/2005/8/layout/radial3"/>
    <dgm:cxn modelId="{13843C1D-1511-EB43-B316-48A0EC69E483}" type="presOf" srcId="{87551FBB-92BB-4B4E-959B-C080FA9CDC43}" destId="{E1397516-8C04-FA48-9A10-77D70661D25F}" srcOrd="0" destOrd="0" presId="urn:microsoft.com/office/officeart/2005/8/layout/radial3"/>
    <dgm:cxn modelId="{6A13BD91-1563-FB43-BE1F-2193B8327A50}" srcId="{B4E8CF3C-1A04-9548-B86E-D9415FDD43F1}" destId="{3542E234-03DC-E04B-AD9A-EB0A5FC56760}" srcOrd="3" destOrd="0" parTransId="{7957C3F9-8E7E-2C47-86E3-0EDF4FF34BAD}" sibTransId="{596C5B51-A874-F845-B7EC-CC40A9592801}"/>
    <dgm:cxn modelId="{5D1A7F6B-599C-514E-9BC9-2A1C66AE334E}" type="presOf" srcId="{D95921D9-6256-9242-A0F9-1F75B4DA4A85}" destId="{6C9F278B-0F51-AD43-8960-634764D1583B}" srcOrd="0" destOrd="0" presId="urn:microsoft.com/office/officeart/2005/8/layout/radial3"/>
    <dgm:cxn modelId="{92826C7B-C2BD-E74A-B578-773762D28960}" srcId="{B4E8CF3C-1A04-9548-B86E-D9415FDD43F1}" destId="{D95921D9-6256-9242-A0F9-1F75B4DA4A85}" srcOrd="0" destOrd="0" parTransId="{3FEA2673-D8BC-A947-871B-B2CEE65C8519}" sibTransId="{27F90EFC-7EE8-B946-AD58-280A6EC654E5}"/>
    <dgm:cxn modelId="{DD8AF643-E764-4847-B881-FE531E4611E4}" type="presOf" srcId="{B4E8CF3C-1A04-9548-B86E-D9415FDD43F1}" destId="{23504827-3387-8045-9088-F3015E94A503}" srcOrd="0" destOrd="0" presId="urn:microsoft.com/office/officeart/2005/8/layout/radial3"/>
    <dgm:cxn modelId="{2D8E7A76-5F8C-C84D-A635-B346C12ABADA}" srcId="{B4E8CF3C-1A04-9548-B86E-D9415FDD43F1}" destId="{73532580-EAB6-DC46-B16F-7C62ED4CB68E}" srcOrd="2" destOrd="0" parTransId="{8C7A9E84-D624-3A4F-BB23-4A54ABC949E7}" sibTransId="{89415F2F-CBFE-5949-A5C3-6B4736DB9A1B}"/>
    <dgm:cxn modelId="{3ED7DB48-0157-C744-A9A8-8516D4A1FD3C}" srcId="{87551FBB-92BB-4B4E-959B-C080FA9CDC43}" destId="{8EC31F66-40A6-AD48-9D47-158366266E4C}" srcOrd="1" destOrd="0" parTransId="{8BCF2FD9-4FC2-7241-AD84-0FA1D57DB7D1}" sibTransId="{8251EE6F-DC2E-814B-B6EB-30B0A6A0D75F}"/>
    <dgm:cxn modelId="{2D6CC28F-8DDC-5941-A7F0-B2E5798CA4C9}" type="presParOf" srcId="{E1397516-8C04-FA48-9A10-77D70661D25F}" destId="{39F8F3EB-C360-664E-ACA7-4446B1F1B103}" srcOrd="0" destOrd="0" presId="urn:microsoft.com/office/officeart/2005/8/layout/radial3"/>
    <dgm:cxn modelId="{54E4F4F9-3C2E-9840-A6C6-5FF56FF5F53C}" type="presParOf" srcId="{39F8F3EB-C360-664E-ACA7-4446B1F1B103}" destId="{23504827-3387-8045-9088-F3015E94A503}" srcOrd="0" destOrd="0" presId="urn:microsoft.com/office/officeart/2005/8/layout/radial3"/>
    <dgm:cxn modelId="{544EF2AB-5DC9-4542-90B4-EB236FBF1B55}" type="presParOf" srcId="{39F8F3EB-C360-664E-ACA7-4446B1F1B103}" destId="{6C9F278B-0F51-AD43-8960-634764D1583B}" srcOrd="1" destOrd="0" presId="urn:microsoft.com/office/officeart/2005/8/layout/radial3"/>
    <dgm:cxn modelId="{BEF3A93C-3E37-C541-8499-3F2E6E1045D5}" type="presParOf" srcId="{39F8F3EB-C360-664E-ACA7-4446B1F1B103}" destId="{2D7DB7AF-DD12-F44F-BA45-DCA43CED7A00}" srcOrd="2" destOrd="0" presId="urn:microsoft.com/office/officeart/2005/8/layout/radial3"/>
    <dgm:cxn modelId="{57DEDFD9-D9EF-2444-B3EA-41D35AACE76E}" type="presParOf" srcId="{39F8F3EB-C360-664E-ACA7-4446B1F1B103}" destId="{6F519678-176A-3940-9849-D90E101408FA}" srcOrd="3" destOrd="0" presId="urn:microsoft.com/office/officeart/2005/8/layout/radial3"/>
    <dgm:cxn modelId="{548200E8-731F-F240-93FF-708112E4A9B3}" type="presParOf" srcId="{39F8F3EB-C360-664E-ACA7-4446B1F1B103}" destId="{11331AD2-C9F7-0D47-8A6C-69BDCA469E60}"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6174D7C-8F4C-D044-8BD6-B6BDA801E4DB}" type="doc">
      <dgm:prSet loTypeId="urn:microsoft.com/office/officeart/2005/8/layout/bProcess3" loCatId="relationship" qsTypeId="urn:microsoft.com/office/officeart/2005/8/quickstyle/simple4" qsCatId="simple" csTypeId="urn:microsoft.com/office/officeart/2005/8/colors/accent1_3" csCatId="accent1" phldr="1"/>
      <dgm:spPr/>
      <dgm:t>
        <a:bodyPr/>
        <a:lstStyle/>
        <a:p>
          <a:endParaRPr lang="en-US"/>
        </a:p>
      </dgm:t>
    </dgm:pt>
    <dgm:pt modelId="{300B0426-1614-2B47-B739-CD1FF6C8FDC2}">
      <dgm:prSet phldrT="[Text]" custT="1"/>
      <dgm:spPr/>
      <dgm:t>
        <a:bodyPr/>
        <a:lstStyle/>
        <a:p>
          <a:pPr lvl="0" algn="l" defTabSz="755650">
            <a:lnSpc>
              <a:spcPct val="90000"/>
            </a:lnSpc>
            <a:spcBef>
              <a:spcPct val="0"/>
            </a:spcBef>
            <a:spcAft>
              <a:spcPct val="35000"/>
            </a:spcAft>
          </a:pPr>
          <a:r>
            <a:rPr lang="en-US" sz="1400" dirty="0" smtClean="0"/>
            <a:t>What</a:t>
          </a:r>
          <a:r>
            <a:rPr lang="en-US" sz="1400" baseline="0" dirty="0" smtClean="0"/>
            <a:t> is </a:t>
          </a:r>
          <a:r>
            <a:rPr lang="en-US" sz="1400" dirty="0" smtClean="0"/>
            <a:t>Requirement</a:t>
          </a:r>
          <a:r>
            <a:rPr lang="en-US" sz="1400" baseline="0" dirty="0" smtClean="0"/>
            <a:t> for success? </a:t>
          </a:r>
          <a:endParaRPr lang="en-US" sz="1400" dirty="0"/>
        </a:p>
      </dgm:t>
    </dgm:pt>
    <dgm:pt modelId="{86A4ED6F-9994-3F40-84DB-78C084130742}" type="parTrans" cxnId="{42682FD0-1B7B-7648-BF30-9E5E9ECB12E7}">
      <dgm:prSet/>
      <dgm:spPr/>
      <dgm:t>
        <a:bodyPr/>
        <a:lstStyle/>
        <a:p>
          <a:endParaRPr lang="en-US"/>
        </a:p>
      </dgm:t>
    </dgm:pt>
    <dgm:pt modelId="{641C9FDF-5CC8-6941-9213-D9E79C217812}" type="sibTrans" cxnId="{42682FD0-1B7B-7648-BF30-9E5E9ECB12E7}">
      <dgm:prSet/>
      <dgm:spPr/>
      <dgm:t>
        <a:bodyPr/>
        <a:lstStyle/>
        <a:p>
          <a:endParaRPr lang="en-US"/>
        </a:p>
      </dgm:t>
    </dgm:pt>
    <dgm:pt modelId="{6817FA91-112D-CD4E-919C-2D4401EC3CC3}">
      <dgm:prSet phldrT="[Text]" custT="1"/>
      <dgm:spPr/>
      <dgm:t>
        <a:bodyPr/>
        <a:lstStyle/>
        <a:p>
          <a:pPr marL="87313" marR="0" lvl="2" indent="0" algn="l" defTabSz="577850" rtl="0" eaLnBrk="1" fontAlgn="auto" latinLnBrk="0" hangingPunct="1">
            <a:lnSpc>
              <a:spcPct val="90000"/>
            </a:lnSpc>
            <a:spcBef>
              <a:spcPct val="0"/>
            </a:spcBef>
            <a:spcAft>
              <a:spcPct val="15000"/>
            </a:spcAft>
            <a:buClrTx/>
            <a:buSzTx/>
            <a:buFontTx/>
            <a:buNone/>
            <a:tabLst/>
            <a:defRPr/>
          </a:pPr>
          <a:r>
            <a:rPr lang="en-US" sz="1050" dirty="0" smtClean="0"/>
            <a:t>1 Will be maintained and developed in support of Building Regulations and other Government policies, such as those that facilitate energy efficiency improvements. </a:t>
          </a:r>
          <a:endParaRPr lang="en-US" sz="1050" dirty="0"/>
        </a:p>
      </dgm:t>
    </dgm:pt>
    <dgm:pt modelId="{84513E50-3BDA-294A-B038-A1FE03F47CD0}" type="parTrans" cxnId="{49D8CCD8-3EE4-7B48-872D-3DBA66A3F12E}">
      <dgm:prSet/>
      <dgm:spPr/>
      <dgm:t>
        <a:bodyPr/>
        <a:lstStyle/>
        <a:p>
          <a:endParaRPr lang="en-US"/>
        </a:p>
      </dgm:t>
    </dgm:pt>
    <dgm:pt modelId="{406139AC-EDCE-934A-B764-E453C5A60579}" type="sibTrans" cxnId="{49D8CCD8-3EE4-7B48-872D-3DBA66A3F12E}">
      <dgm:prSet/>
      <dgm:spPr/>
      <dgm:t>
        <a:bodyPr/>
        <a:lstStyle/>
        <a:p>
          <a:endParaRPr lang="en-US"/>
        </a:p>
      </dgm:t>
    </dgm:pt>
    <dgm:pt modelId="{73167A5D-15E3-B545-A983-844CFB5070E5}">
      <dgm:prSet phldrT="[Text]" custT="1"/>
      <dgm:spPr/>
      <dgm:t>
        <a:bodyPr/>
        <a:lstStyle/>
        <a:p>
          <a:pPr marL="114300" lvl="1" indent="0" algn="l" defTabSz="577850">
            <a:lnSpc>
              <a:spcPct val="90000"/>
            </a:lnSpc>
            <a:spcBef>
              <a:spcPct val="0"/>
            </a:spcBef>
            <a:spcAft>
              <a:spcPct val="15000"/>
            </a:spcAft>
            <a:buNone/>
          </a:pPr>
          <a:endParaRPr lang="en-US" sz="1000" dirty="0"/>
        </a:p>
      </dgm:t>
    </dgm:pt>
    <dgm:pt modelId="{A43D98E1-8E6D-BB40-9008-E2D88ECB57F7}" type="parTrans" cxnId="{5B5CCDCA-3FF9-5945-8DFA-C2E824F94981}">
      <dgm:prSet/>
      <dgm:spPr/>
      <dgm:t>
        <a:bodyPr/>
        <a:lstStyle/>
        <a:p>
          <a:endParaRPr lang="en-US"/>
        </a:p>
      </dgm:t>
    </dgm:pt>
    <dgm:pt modelId="{9D6AE27B-05BE-EC4A-9620-A0CDEBFA8E66}" type="sibTrans" cxnId="{5B5CCDCA-3FF9-5945-8DFA-C2E824F94981}">
      <dgm:prSet/>
      <dgm:spPr/>
      <dgm:t>
        <a:bodyPr/>
        <a:lstStyle/>
        <a:p>
          <a:endParaRPr lang="en-US"/>
        </a:p>
      </dgm:t>
    </dgm:pt>
    <dgm:pt modelId="{390C24D8-B442-0948-A8BC-6C96EB95FB49}">
      <dgm:prSet phldrT="[Text]" custT="1"/>
      <dgm:spPr/>
      <dgm:t>
        <a:bodyPr/>
        <a:lstStyle/>
        <a:p>
          <a:r>
            <a:rPr lang="en-US" sz="1800" dirty="0" smtClean="0"/>
            <a:t>When</a:t>
          </a:r>
          <a:r>
            <a:rPr lang="en-US" sz="1800" baseline="0" dirty="0" smtClean="0"/>
            <a:t> do we need it? </a:t>
          </a:r>
          <a:endParaRPr lang="en-US" sz="1800" dirty="0"/>
        </a:p>
      </dgm:t>
    </dgm:pt>
    <dgm:pt modelId="{97262CAD-D6BD-5944-B368-EA3E884E8AEB}" type="parTrans" cxnId="{06EFF9C3-1A86-A548-A13F-AD64203E9194}">
      <dgm:prSet/>
      <dgm:spPr/>
      <dgm:t>
        <a:bodyPr/>
        <a:lstStyle/>
        <a:p>
          <a:endParaRPr lang="en-US"/>
        </a:p>
      </dgm:t>
    </dgm:pt>
    <dgm:pt modelId="{2390E822-2728-FB46-83AA-E072FF142DD2}" type="sibTrans" cxnId="{06EFF9C3-1A86-A548-A13F-AD64203E9194}">
      <dgm:prSet/>
      <dgm:spPr/>
      <dgm:t>
        <a:bodyPr/>
        <a:lstStyle/>
        <a:p>
          <a:endParaRPr lang="en-US"/>
        </a:p>
      </dgm:t>
    </dgm:pt>
    <dgm:pt modelId="{33E376C5-992A-7048-A810-628DC5EF0EDC}">
      <dgm:prSet phldrT="[Text]" custT="1"/>
      <dgm:spPr/>
      <dgm:t>
        <a:bodyPr/>
        <a:lstStyle/>
        <a:p>
          <a:r>
            <a:rPr lang="en-US" sz="1200" dirty="0" smtClean="0"/>
            <a:t>March 2020 </a:t>
          </a:r>
          <a:endParaRPr lang="en-US" sz="1200" dirty="0"/>
        </a:p>
      </dgm:t>
    </dgm:pt>
    <dgm:pt modelId="{91272029-23E9-A240-87DB-EBDEB82276F5}" type="parTrans" cxnId="{F38FFFF2-77E5-244B-916F-BC48608DDE52}">
      <dgm:prSet/>
      <dgm:spPr/>
      <dgm:t>
        <a:bodyPr/>
        <a:lstStyle/>
        <a:p>
          <a:endParaRPr lang="en-US"/>
        </a:p>
      </dgm:t>
    </dgm:pt>
    <dgm:pt modelId="{6ACFB48B-95BD-D34F-91A0-4DF1F1096FD3}" type="sibTrans" cxnId="{F38FFFF2-77E5-244B-916F-BC48608DDE52}">
      <dgm:prSet/>
      <dgm:spPr/>
      <dgm:t>
        <a:bodyPr/>
        <a:lstStyle/>
        <a:p>
          <a:endParaRPr lang="en-US"/>
        </a:p>
      </dgm:t>
    </dgm:pt>
    <dgm:pt modelId="{FC961F75-7A7C-7E49-93E7-FAAFE3BFED14}">
      <dgm:prSet phldrT="[Text]" custT="1"/>
      <dgm:spPr/>
      <dgm:t>
        <a:bodyPr/>
        <a:lstStyle/>
        <a:p>
          <a:r>
            <a:rPr lang="en-US" sz="1200" dirty="0" smtClean="0"/>
            <a:t>Establish</a:t>
          </a:r>
          <a:r>
            <a:rPr lang="en-US" sz="1200" baseline="0" dirty="0" smtClean="0"/>
            <a:t> sources of information and basic explanations of techs expected to be mature in mid-2020s. </a:t>
          </a:r>
        </a:p>
        <a:p>
          <a:r>
            <a:rPr lang="en-US" sz="1200" baseline="0" dirty="0" smtClean="0"/>
            <a:t>- Produce recommendations for modelling criteria</a:t>
          </a:r>
          <a:endParaRPr lang="en-US" sz="1200" dirty="0"/>
        </a:p>
      </dgm:t>
    </dgm:pt>
    <dgm:pt modelId="{99F49D29-86A9-C745-A6D9-239A3B8EA643}" type="parTrans" cxnId="{600A1C27-ADF0-F94D-8E80-6F7EF916CB63}">
      <dgm:prSet/>
      <dgm:spPr/>
      <dgm:t>
        <a:bodyPr/>
        <a:lstStyle/>
        <a:p>
          <a:endParaRPr lang="en-US"/>
        </a:p>
      </dgm:t>
    </dgm:pt>
    <dgm:pt modelId="{48BF1D93-33F8-C045-85B1-A5F451D90606}" type="sibTrans" cxnId="{600A1C27-ADF0-F94D-8E80-6F7EF916CB63}">
      <dgm:prSet/>
      <dgm:spPr/>
      <dgm:t>
        <a:bodyPr/>
        <a:lstStyle/>
        <a:p>
          <a:endParaRPr lang="en-US"/>
        </a:p>
      </dgm:t>
    </dgm:pt>
    <dgm:pt modelId="{22A3D6C9-8043-AE42-A1AE-85AA4D0B6F30}">
      <dgm:prSet/>
      <dgm:spPr/>
      <dgm:t>
        <a:bodyPr/>
        <a:lstStyle/>
        <a:p>
          <a:r>
            <a:rPr lang="en-US" baseline="0" dirty="0" smtClean="0"/>
            <a:t>Establish modelling criteria for the performance of technologies and how compliance judged at both product and dwelling level. </a:t>
          </a:r>
        </a:p>
        <a:p>
          <a:endParaRPr lang="en-US" dirty="0"/>
        </a:p>
      </dgm:t>
    </dgm:pt>
    <dgm:pt modelId="{B555DCDE-B721-C546-AFC0-8C1E2B3C1BE2}" type="parTrans" cxnId="{2A0A6A71-00D1-2049-872C-C0FF3F77AD4F}">
      <dgm:prSet/>
      <dgm:spPr/>
      <dgm:t>
        <a:bodyPr/>
        <a:lstStyle/>
        <a:p>
          <a:endParaRPr lang="en-US"/>
        </a:p>
      </dgm:t>
    </dgm:pt>
    <dgm:pt modelId="{B91B0B50-638A-D342-9481-CD22CC792F2E}" type="sibTrans" cxnId="{2A0A6A71-00D1-2049-872C-C0FF3F77AD4F}">
      <dgm:prSet/>
      <dgm:spPr/>
      <dgm:t>
        <a:bodyPr/>
        <a:lstStyle/>
        <a:p>
          <a:endParaRPr lang="en-US"/>
        </a:p>
      </dgm:t>
    </dgm:pt>
    <dgm:pt modelId="{B89520D0-54A5-4E41-9F00-C075CCCB4273}">
      <dgm:prSet custT="1"/>
      <dgm:spPr/>
      <dgm:t>
        <a:bodyPr/>
        <a:lstStyle/>
        <a:p>
          <a:pPr defTabSz="755650">
            <a:lnSpc>
              <a:spcPct val="90000"/>
            </a:lnSpc>
            <a:spcBef>
              <a:spcPct val="0"/>
            </a:spcBef>
            <a:spcAft>
              <a:spcPct val="35000"/>
            </a:spcAft>
          </a:pPr>
          <a:r>
            <a:rPr lang="en-US" sz="1400" dirty="0" smtClean="0"/>
            <a:t>What are we measuring? </a:t>
          </a:r>
        </a:p>
        <a:p>
          <a:pPr defTabSz="755650">
            <a:lnSpc>
              <a:spcPct val="90000"/>
            </a:lnSpc>
            <a:spcBef>
              <a:spcPct val="0"/>
            </a:spcBef>
            <a:spcAft>
              <a:spcPct val="35000"/>
            </a:spcAft>
          </a:pPr>
          <a:r>
            <a:rPr lang="en-US" sz="1400" dirty="0" smtClean="0"/>
            <a:t>Primary Energy? How</a:t>
          </a:r>
          <a:r>
            <a:rPr lang="en-US" sz="1400" baseline="0" dirty="0" smtClean="0"/>
            <a:t> will it interact with Smart Flexible Energy Plan? </a:t>
          </a:r>
          <a:endParaRPr lang="en-US" sz="1400" dirty="0" smtClean="0"/>
        </a:p>
        <a:p>
          <a:pPr marL="0" marR="0" indent="0" defTabSz="914400" eaLnBrk="1" fontAlgn="auto" latinLnBrk="0" hangingPunct="1">
            <a:lnSpc>
              <a:spcPct val="100000"/>
            </a:lnSpc>
            <a:spcBef>
              <a:spcPts val="0"/>
            </a:spcBef>
            <a:spcAft>
              <a:spcPts val="0"/>
            </a:spcAft>
            <a:buClrTx/>
            <a:buSzTx/>
            <a:buFontTx/>
            <a:buNone/>
            <a:tabLst/>
            <a:defRPr/>
          </a:pPr>
          <a:r>
            <a:rPr lang="en-US" sz="1400" baseline="0" dirty="0" smtClean="0"/>
            <a:t>E</a:t>
          </a:r>
          <a:r>
            <a:rPr lang="en-US" sz="1400" dirty="0" smtClean="0"/>
            <a:t>xceed or achieve</a:t>
          </a:r>
          <a:r>
            <a:rPr lang="en-US" sz="1400" baseline="0" dirty="0" smtClean="0"/>
            <a:t> Buildings Mission 2030?</a:t>
          </a:r>
        </a:p>
        <a:p>
          <a:pPr marL="0" marR="0" indent="0" defTabSz="914400" eaLnBrk="1" fontAlgn="auto" latinLnBrk="0" hangingPunct="1">
            <a:lnSpc>
              <a:spcPct val="100000"/>
            </a:lnSpc>
            <a:spcBef>
              <a:spcPts val="0"/>
            </a:spcBef>
            <a:spcAft>
              <a:spcPts val="0"/>
            </a:spcAft>
            <a:buClrTx/>
            <a:buSzTx/>
            <a:buFontTx/>
            <a:buNone/>
            <a:tabLst/>
            <a:defRPr/>
          </a:pPr>
          <a:r>
            <a:rPr lang="en-US" sz="1400" baseline="0" dirty="0" smtClean="0"/>
            <a:t>How can this capture the benefits from Active Buildings ?</a:t>
          </a:r>
          <a:endParaRPr lang="en-US" sz="1300" dirty="0" smtClean="0"/>
        </a:p>
        <a:p>
          <a:pPr defTabSz="755650">
            <a:lnSpc>
              <a:spcPct val="90000"/>
            </a:lnSpc>
            <a:spcBef>
              <a:spcPct val="0"/>
            </a:spcBef>
            <a:spcAft>
              <a:spcPct val="35000"/>
            </a:spcAft>
          </a:pPr>
          <a:endParaRPr lang="en-US" sz="1300" dirty="0"/>
        </a:p>
      </dgm:t>
    </dgm:pt>
    <dgm:pt modelId="{8AEB7C57-A2DD-BE4C-B77D-1B11B062D411}" type="parTrans" cxnId="{51C63DF7-BFB3-054C-AFEC-E8FB7279C414}">
      <dgm:prSet/>
      <dgm:spPr/>
      <dgm:t>
        <a:bodyPr/>
        <a:lstStyle/>
        <a:p>
          <a:endParaRPr lang="en-US"/>
        </a:p>
      </dgm:t>
    </dgm:pt>
    <dgm:pt modelId="{FDCF3CA2-4B2C-904E-8BAB-4B5377F2109F}" type="sibTrans" cxnId="{51C63DF7-BFB3-054C-AFEC-E8FB7279C414}">
      <dgm:prSet/>
      <dgm:spPr/>
      <dgm:t>
        <a:bodyPr/>
        <a:lstStyle/>
        <a:p>
          <a:endParaRPr lang="en-US"/>
        </a:p>
      </dgm:t>
    </dgm:pt>
    <dgm:pt modelId="{BC739B41-73DF-C04D-91BE-935F8E34F497}">
      <dgm:prSet custT="1"/>
      <dgm:spPr/>
      <dgm:t>
        <a:bodyPr/>
        <a:lstStyle/>
        <a:p>
          <a:pPr marL="114300" indent="0"/>
          <a:r>
            <a:rPr lang="en-US" sz="1050" dirty="0" smtClean="0"/>
            <a:t>2. SAP and the provision of SAP assessments must be sufficiently robust, providing consumer protection and </a:t>
          </a:r>
          <a:r>
            <a:rPr lang="en-US" sz="1050" dirty="0" err="1" smtClean="0"/>
            <a:t>minimising</a:t>
          </a:r>
          <a:r>
            <a:rPr lang="en-US" sz="1050" dirty="0" smtClean="0"/>
            <a:t> the risk that anticipated fuel bill savings are not achieved. </a:t>
          </a:r>
        </a:p>
      </dgm:t>
    </dgm:pt>
    <dgm:pt modelId="{59B11FE7-CB7D-8C4D-876B-742705A3FC23}" type="parTrans" cxnId="{5CEFC856-5C45-134C-8E26-2C7132B03072}">
      <dgm:prSet/>
      <dgm:spPr/>
      <dgm:t>
        <a:bodyPr/>
        <a:lstStyle/>
        <a:p>
          <a:endParaRPr lang="en-US"/>
        </a:p>
      </dgm:t>
    </dgm:pt>
    <dgm:pt modelId="{86942F52-1D67-0540-8021-24349F39A524}" type="sibTrans" cxnId="{5CEFC856-5C45-134C-8E26-2C7132B03072}">
      <dgm:prSet/>
      <dgm:spPr/>
      <dgm:t>
        <a:bodyPr/>
        <a:lstStyle/>
        <a:p>
          <a:endParaRPr lang="en-US"/>
        </a:p>
      </dgm:t>
    </dgm:pt>
    <dgm:pt modelId="{D8B14185-D8E6-AB4D-8FCE-DC9202DE2B80}">
      <dgm:prSet custT="1"/>
      <dgm:spPr/>
      <dgm:t>
        <a:bodyPr/>
        <a:lstStyle/>
        <a:p>
          <a:pPr marL="114300" indent="0"/>
          <a:r>
            <a:rPr lang="en-US" sz="1050" dirty="0" smtClean="0"/>
            <a:t>3. To achieve this, SAP must be reactive to a changing evidence-base and continuously seek to enhance accuracy. SAP must also support the recognition of innovative energy saving technologies, where relevant, whilst maintaining a robust and impartial assessment that preserves simplicity to </a:t>
          </a:r>
          <a:r>
            <a:rPr lang="en-US" sz="1050" dirty="0" err="1" smtClean="0"/>
            <a:t>minimise</a:t>
          </a:r>
          <a:r>
            <a:rPr lang="en-US" sz="1050" dirty="0" smtClean="0"/>
            <a:t> assessment cost.’ </a:t>
          </a:r>
          <a:endParaRPr lang="en-US" sz="1050" dirty="0"/>
        </a:p>
      </dgm:t>
    </dgm:pt>
    <dgm:pt modelId="{286AF057-832B-FC4A-B18F-A5E3A1D39013}" type="parTrans" cxnId="{9F1BA809-F31A-9B41-BAD4-E18E2BC3154D}">
      <dgm:prSet/>
      <dgm:spPr/>
      <dgm:t>
        <a:bodyPr/>
        <a:lstStyle/>
        <a:p>
          <a:endParaRPr lang="en-US"/>
        </a:p>
      </dgm:t>
    </dgm:pt>
    <dgm:pt modelId="{840000C8-1B43-9F4B-BA43-5973A6154123}" type="sibTrans" cxnId="{9F1BA809-F31A-9B41-BAD4-E18E2BC3154D}">
      <dgm:prSet/>
      <dgm:spPr/>
      <dgm:t>
        <a:bodyPr/>
        <a:lstStyle/>
        <a:p>
          <a:endParaRPr lang="en-US"/>
        </a:p>
      </dgm:t>
    </dgm:pt>
    <dgm:pt modelId="{62484DCA-BB59-1B4B-8B5B-724DBDAEF2E5}" type="pres">
      <dgm:prSet presAssocID="{86174D7C-8F4C-D044-8BD6-B6BDA801E4DB}" presName="Name0" presStyleCnt="0">
        <dgm:presLayoutVars>
          <dgm:dir/>
          <dgm:resizeHandles val="exact"/>
        </dgm:presLayoutVars>
      </dgm:prSet>
      <dgm:spPr/>
      <dgm:t>
        <a:bodyPr/>
        <a:lstStyle/>
        <a:p>
          <a:endParaRPr lang="en-US"/>
        </a:p>
      </dgm:t>
    </dgm:pt>
    <dgm:pt modelId="{24AA8DCD-1610-3540-A522-03E2C86323B8}" type="pres">
      <dgm:prSet presAssocID="{300B0426-1614-2B47-B739-CD1FF6C8FDC2}" presName="node" presStyleLbl="node1" presStyleIdx="0" presStyleCnt="4" custScaleX="125784" custScaleY="130754">
        <dgm:presLayoutVars>
          <dgm:bulletEnabled val="1"/>
        </dgm:presLayoutVars>
      </dgm:prSet>
      <dgm:spPr/>
      <dgm:t>
        <a:bodyPr/>
        <a:lstStyle/>
        <a:p>
          <a:endParaRPr lang="en-US"/>
        </a:p>
      </dgm:t>
    </dgm:pt>
    <dgm:pt modelId="{A51F4940-32DF-7240-8397-FBA0C6442306}" type="pres">
      <dgm:prSet presAssocID="{641C9FDF-5CC8-6941-9213-D9E79C217812}" presName="sibTrans" presStyleLbl="sibTrans1D1" presStyleIdx="0" presStyleCnt="3"/>
      <dgm:spPr/>
      <dgm:t>
        <a:bodyPr/>
        <a:lstStyle/>
        <a:p>
          <a:endParaRPr lang="en-US"/>
        </a:p>
      </dgm:t>
    </dgm:pt>
    <dgm:pt modelId="{E2E163A5-5D90-5148-8DF0-88A1C8E1AA6F}" type="pres">
      <dgm:prSet presAssocID="{641C9FDF-5CC8-6941-9213-D9E79C217812}" presName="connectorText" presStyleLbl="sibTrans1D1" presStyleIdx="0" presStyleCnt="3"/>
      <dgm:spPr/>
      <dgm:t>
        <a:bodyPr/>
        <a:lstStyle/>
        <a:p>
          <a:endParaRPr lang="en-US"/>
        </a:p>
      </dgm:t>
    </dgm:pt>
    <dgm:pt modelId="{897143CA-591C-2E47-8291-2B635F43AC70}" type="pres">
      <dgm:prSet presAssocID="{22A3D6C9-8043-AE42-A1AE-85AA4D0B6F30}" presName="node" presStyleLbl="node1" presStyleIdx="1" presStyleCnt="4">
        <dgm:presLayoutVars>
          <dgm:bulletEnabled val="1"/>
        </dgm:presLayoutVars>
      </dgm:prSet>
      <dgm:spPr/>
      <dgm:t>
        <a:bodyPr/>
        <a:lstStyle/>
        <a:p>
          <a:endParaRPr lang="en-US"/>
        </a:p>
      </dgm:t>
    </dgm:pt>
    <dgm:pt modelId="{2E0FB4D8-C42E-2946-9043-290A36D27EB0}" type="pres">
      <dgm:prSet presAssocID="{B91B0B50-638A-D342-9481-CD22CC792F2E}" presName="sibTrans" presStyleLbl="sibTrans1D1" presStyleIdx="1" presStyleCnt="3"/>
      <dgm:spPr/>
      <dgm:t>
        <a:bodyPr/>
        <a:lstStyle/>
        <a:p>
          <a:endParaRPr lang="en-US"/>
        </a:p>
      </dgm:t>
    </dgm:pt>
    <dgm:pt modelId="{FA0C3209-4A66-3D48-8606-F47134EF5886}" type="pres">
      <dgm:prSet presAssocID="{B91B0B50-638A-D342-9481-CD22CC792F2E}" presName="connectorText" presStyleLbl="sibTrans1D1" presStyleIdx="1" presStyleCnt="3"/>
      <dgm:spPr/>
      <dgm:t>
        <a:bodyPr/>
        <a:lstStyle/>
        <a:p>
          <a:endParaRPr lang="en-US"/>
        </a:p>
      </dgm:t>
    </dgm:pt>
    <dgm:pt modelId="{E1C37413-D42D-2E45-B71E-FD918022EB70}" type="pres">
      <dgm:prSet presAssocID="{B89520D0-54A5-4E41-9F00-C075CCCB4273}" presName="node" presStyleLbl="node1" presStyleIdx="2" presStyleCnt="4">
        <dgm:presLayoutVars>
          <dgm:bulletEnabled val="1"/>
        </dgm:presLayoutVars>
      </dgm:prSet>
      <dgm:spPr/>
      <dgm:t>
        <a:bodyPr/>
        <a:lstStyle/>
        <a:p>
          <a:endParaRPr lang="en-US"/>
        </a:p>
      </dgm:t>
    </dgm:pt>
    <dgm:pt modelId="{4527CF39-1AF6-2442-A85A-2314CA5661A9}" type="pres">
      <dgm:prSet presAssocID="{FDCF3CA2-4B2C-904E-8BAB-4B5377F2109F}" presName="sibTrans" presStyleLbl="sibTrans1D1" presStyleIdx="2" presStyleCnt="3"/>
      <dgm:spPr/>
      <dgm:t>
        <a:bodyPr/>
        <a:lstStyle/>
        <a:p>
          <a:endParaRPr lang="en-US"/>
        </a:p>
      </dgm:t>
    </dgm:pt>
    <dgm:pt modelId="{A3C66681-E6E4-0249-9BED-D231D4BC50C0}" type="pres">
      <dgm:prSet presAssocID="{FDCF3CA2-4B2C-904E-8BAB-4B5377F2109F}" presName="connectorText" presStyleLbl="sibTrans1D1" presStyleIdx="2" presStyleCnt="3"/>
      <dgm:spPr/>
      <dgm:t>
        <a:bodyPr/>
        <a:lstStyle/>
        <a:p>
          <a:endParaRPr lang="en-US"/>
        </a:p>
      </dgm:t>
    </dgm:pt>
    <dgm:pt modelId="{F367EFA7-BBCC-BD4C-A24C-DC74B29F5450}" type="pres">
      <dgm:prSet presAssocID="{390C24D8-B442-0948-A8BC-6C96EB95FB49}" presName="node" presStyleLbl="node1" presStyleIdx="3" presStyleCnt="4">
        <dgm:presLayoutVars>
          <dgm:bulletEnabled val="1"/>
        </dgm:presLayoutVars>
      </dgm:prSet>
      <dgm:spPr/>
      <dgm:t>
        <a:bodyPr/>
        <a:lstStyle/>
        <a:p>
          <a:endParaRPr lang="en-US"/>
        </a:p>
      </dgm:t>
    </dgm:pt>
  </dgm:ptLst>
  <dgm:cxnLst>
    <dgm:cxn modelId="{5CEFC856-5C45-134C-8E26-2C7132B03072}" srcId="{73167A5D-15E3-B545-A983-844CFB5070E5}" destId="{BC739B41-73DF-C04D-91BE-935F8E34F497}" srcOrd="1" destOrd="0" parTransId="{59B11FE7-CB7D-8C4D-876B-742705A3FC23}" sibTransId="{86942F52-1D67-0540-8021-24349F39A524}"/>
    <dgm:cxn modelId="{5FD47E43-646A-634C-8E53-89616301AF04}" type="presOf" srcId="{22A3D6C9-8043-AE42-A1AE-85AA4D0B6F30}" destId="{897143CA-591C-2E47-8291-2B635F43AC70}" srcOrd="0" destOrd="0" presId="urn:microsoft.com/office/officeart/2005/8/layout/bProcess3"/>
    <dgm:cxn modelId="{5B5CCDCA-3FF9-5945-8DFA-C2E824F94981}" srcId="{300B0426-1614-2B47-B739-CD1FF6C8FDC2}" destId="{73167A5D-15E3-B545-A983-844CFB5070E5}" srcOrd="0" destOrd="0" parTransId="{A43D98E1-8E6D-BB40-9008-E2D88ECB57F7}" sibTransId="{9D6AE27B-05BE-EC4A-9620-A0CDEBFA8E66}"/>
    <dgm:cxn modelId="{2A0A6A71-00D1-2049-872C-C0FF3F77AD4F}" srcId="{86174D7C-8F4C-D044-8BD6-B6BDA801E4DB}" destId="{22A3D6C9-8043-AE42-A1AE-85AA4D0B6F30}" srcOrd="1" destOrd="0" parTransId="{B555DCDE-B721-C546-AFC0-8C1E2B3C1BE2}" sibTransId="{B91B0B50-638A-D342-9481-CD22CC792F2E}"/>
    <dgm:cxn modelId="{61B9ED01-EC1C-F04C-90F2-C1CAEB816FA6}" type="presOf" srcId="{FC961F75-7A7C-7E49-93E7-FAAFE3BFED14}" destId="{F367EFA7-BBCC-BD4C-A24C-DC74B29F5450}" srcOrd="0" destOrd="2" presId="urn:microsoft.com/office/officeart/2005/8/layout/bProcess3"/>
    <dgm:cxn modelId="{51C63DF7-BFB3-054C-AFEC-E8FB7279C414}" srcId="{86174D7C-8F4C-D044-8BD6-B6BDA801E4DB}" destId="{B89520D0-54A5-4E41-9F00-C075CCCB4273}" srcOrd="2" destOrd="0" parTransId="{8AEB7C57-A2DD-BE4C-B77D-1B11B062D411}" sibTransId="{FDCF3CA2-4B2C-904E-8BAB-4B5377F2109F}"/>
    <dgm:cxn modelId="{EAC28F91-6F3A-6544-920C-6FD63E04EBE3}" type="presOf" srcId="{D8B14185-D8E6-AB4D-8FCE-DC9202DE2B80}" destId="{24AA8DCD-1610-3540-A522-03E2C86323B8}" srcOrd="0" destOrd="4" presId="urn:microsoft.com/office/officeart/2005/8/layout/bProcess3"/>
    <dgm:cxn modelId="{92E2A1D6-A5D7-B94A-81B7-D4025FF9D73E}" type="presOf" srcId="{BC739B41-73DF-C04D-91BE-935F8E34F497}" destId="{24AA8DCD-1610-3540-A522-03E2C86323B8}" srcOrd="0" destOrd="3" presId="urn:microsoft.com/office/officeart/2005/8/layout/bProcess3"/>
    <dgm:cxn modelId="{FD2312E8-A721-EC43-A577-23EBEE3BD4C6}" type="presOf" srcId="{B89520D0-54A5-4E41-9F00-C075CCCB4273}" destId="{E1C37413-D42D-2E45-B71E-FD918022EB70}" srcOrd="0" destOrd="0" presId="urn:microsoft.com/office/officeart/2005/8/layout/bProcess3"/>
    <dgm:cxn modelId="{06EFF9C3-1A86-A548-A13F-AD64203E9194}" srcId="{86174D7C-8F4C-D044-8BD6-B6BDA801E4DB}" destId="{390C24D8-B442-0948-A8BC-6C96EB95FB49}" srcOrd="3" destOrd="0" parTransId="{97262CAD-D6BD-5944-B368-EA3E884E8AEB}" sibTransId="{2390E822-2728-FB46-83AA-E072FF142DD2}"/>
    <dgm:cxn modelId="{EF6AD55F-43DF-4F49-8CD5-6E5ECB5A87F4}" type="presOf" srcId="{73167A5D-15E3-B545-A983-844CFB5070E5}" destId="{24AA8DCD-1610-3540-A522-03E2C86323B8}" srcOrd="0" destOrd="1" presId="urn:microsoft.com/office/officeart/2005/8/layout/bProcess3"/>
    <dgm:cxn modelId="{AF0F9F85-C504-8D45-8167-782B19FBC48D}" type="presOf" srcId="{300B0426-1614-2B47-B739-CD1FF6C8FDC2}" destId="{24AA8DCD-1610-3540-A522-03E2C86323B8}" srcOrd="0" destOrd="0" presId="urn:microsoft.com/office/officeart/2005/8/layout/bProcess3"/>
    <dgm:cxn modelId="{8600FBE1-E938-0040-8849-5222D5B4153D}" type="presOf" srcId="{86174D7C-8F4C-D044-8BD6-B6BDA801E4DB}" destId="{62484DCA-BB59-1B4B-8B5B-724DBDAEF2E5}" srcOrd="0" destOrd="0" presId="urn:microsoft.com/office/officeart/2005/8/layout/bProcess3"/>
    <dgm:cxn modelId="{42682FD0-1B7B-7648-BF30-9E5E9ECB12E7}" srcId="{86174D7C-8F4C-D044-8BD6-B6BDA801E4DB}" destId="{300B0426-1614-2B47-B739-CD1FF6C8FDC2}" srcOrd="0" destOrd="0" parTransId="{86A4ED6F-9994-3F40-84DB-78C084130742}" sibTransId="{641C9FDF-5CC8-6941-9213-D9E79C217812}"/>
    <dgm:cxn modelId="{176A5315-A80F-1943-B276-2E1D8859388E}" type="presOf" srcId="{641C9FDF-5CC8-6941-9213-D9E79C217812}" destId="{A51F4940-32DF-7240-8397-FBA0C6442306}" srcOrd="0" destOrd="0" presId="urn:microsoft.com/office/officeart/2005/8/layout/bProcess3"/>
    <dgm:cxn modelId="{4BC53863-33A3-DB41-AEDB-1592E726BD54}" type="presOf" srcId="{FDCF3CA2-4B2C-904E-8BAB-4B5377F2109F}" destId="{4527CF39-1AF6-2442-A85A-2314CA5661A9}" srcOrd="0" destOrd="0" presId="urn:microsoft.com/office/officeart/2005/8/layout/bProcess3"/>
    <dgm:cxn modelId="{9A469072-74B1-AC4D-9EBE-98DAECAF8E6A}" type="presOf" srcId="{390C24D8-B442-0948-A8BC-6C96EB95FB49}" destId="{F367EFA7-BBCC-BD4C-A24C-DC74B29F5450}" srcOrd="0" destOrd="0" presId="urn:microsoft.com/office/officeart/2005/8/layout/bProcess3"/>
    <dgm:cxn modelId="{9F1BA809-F31A-9B41-BAD4-E18E2BC3154D}" srcId="{73167A5D-15E3-B545-A983-844CFB5070E5}" destId="{D8B14185-D8E6-AB4D-8FCE-DC9202DE2B80}" srcOrd="2" destOrd="0" parTransId="{286AF057-832B-FC4A-B18F-A5E3A1D39013}" sibTransId="{840000C8-1B43-9F4B-BA43-5973A6154123}"/>
    <dgm:cxn modelId="{F38FFFF2-77E5-244B-916F-BC48608DDE52}" srcId="{390C24D8-B442-0948-A8BC-6C96EB95FB49}" destId="{33E376C5-992A-7048-A810-628DC5EF0EDC}" srcOrd="0" destOrd="0" parTransId="{91272029-23E9-A240-87DB-EBDEB82276F5}" sibTransId="{6ACFB48B-95BD-D34F-91A0-4DF1F1096FD3}"/>
    <dgm:cxn modelId="{795A67B6-92EC-6849-8DD7-BFF00367D90C}" type="presOf" srcId="{6817FA91-112D-CD4E-919C-2D4401EC3CC3}" destId="{24AA8DCD-1610-3540-A522-03E2C86323B8}" srcOrd="0" destOrd="2" presId="urn:microsoft.com/office/officeart/2005/8/layout/bProcess3"/>
    <dgm:cxn modelId="{2770A9BB-8BC1-7D4A-A1A3-9531AA7A4711}" type="presOf" srcId="{33E376C5-992A-7048-A810-628DC5EF0EDC}" destId="{F367EFA7-BBCC-BD4C-A24C-DC74B29F5450}" srcOrd="0" destOrd="1" presId="urn:microsoft.com/office/officeart/2005/8/layout/bProcess3"/>
    <dgm:cxn modelId="{49D8CCD8-3EE4-7B48-872D-3DBA66A3F12E}" srcId="{73167A5D-15E3-B545-A983-844CFB5070E5}" destId="{6817FA91-112D-CD4E-919C-2D4401EC3CC3}" srcOrd="0" destOrd="0" parTransId="{84513E50-3BDA-294A-B038-A1FE03F47CD0}" sibTransId="{406139AC-EDCE-934A-B764-E453C5A60579}"/>
    <dgm:cxn modelId="{600A1C27-ADF0-F94D-8E80-6F7EF916CB63}" srcId="{390C24D8-B442-0948-A8BC-6C96EB95FB49}" destId="{FC961F75-7A7C-7E49-93E7-FAAFE3BFED14}" srcOrd="1" destOrd="0" parTransId="{99F49D29-86A9-C745-A6D9-239A3B8EA643}" sibTransId="{48BF1D93-33F8-C045-85B1-A5F451D90606}"/>
    <dgm:cxn modelId="{31D989F4-D3CB-EC46-B3C3-FF10E2729E2F}" type="presOf" srcId="{641C9FDF-5CC8-6941-9213-D9E79C217812}" destId="{E2E163A5-5D90-5148-8DF0-88A1C8E1AA6F}" srcOrd="1" destOrd="0" presId="urn:microsoft.com/office/officeart/2005/8/layout/bProcess3"/>
    <dgm:cxn modelId="{B3DD2231-ED0B-2C4B-93C5-F9725E91DE37}" type="presOf" srcId="{B91B0B50-638A-D342-9481-CD22CC792F2E}" destId="{2E0FB4D8-C42E-2946-9043-290A36D27EB0}" srcOrd="0" destOrd="0" presId="urn:microsoft.com/office/officeart/2005/8/layout/bProcess3"/>
    <dgm:cxn modelId="{1F732E95-F771-DA4D-820E-5238F2D9C95F}" type="presOf" srcId="{FDCF3CA2-4B2C-904E-8BAB-4B5377F2109F}" destId="{A3C66681-E6E4-0249-9BED-D231D4BC50C0}" srcOrd="1" destOrd="0" presId="urn:microsoft.com/office/officeart/2005/8/layout/bProcess3"/>
    <dgm:cxn modelId="{28CAEE3B-78FD-894C-B097-95F8D523ED60}" type="presOf" srcId="{B91B0B50-638A-D342-9481-CD22CC792F2E}" destId="{FA0C3209-4A66-3D48-8606-F47134EF5886}" srcOrd="1" destOrd="0" presId="urn:microsoft.com/office/officeart/2005/8/layout/bProcess3"/>
    <dgm:cxn modelId="{336BE32E-858E-0441-8ACC-E01BE813F8AA}" type="presParOf" srcId="{62484DCA-BB59-1B4B-8B5B-724DBDAEF2E5}" destId="{24AA8DCD-1610-3540-A522-03E2C86323B8}" srcOrd="0" destOrd="0" presId="urn:microsoft.com/office/officeart/2005/8/layout/bProcess3"/>
    <dgm:cxn modelId="{22D45AED-AA60-8B45-87F6-5DDAAE055093}" type="presParOf" srcId="{62484DCA-BB59-1B4B-8B5B-724DBDAEF2E5}" destId="{A51F4940-32DF-7240-8397-FBA0C6442306}" srcOrd="1" destOrd="0" presId="urn:microsoft.com/office/officeart/2005/8/layout/bProcess3"/>
    <dgm:cxn modelId="{52ABCA97-F54E-C644-8800-54E5DA40AD3E}" type="presParOf" srcId="{A51F4940-32DF-7240-8397-FBA0C6442306}" destId="{E2E163A5-5D90-5148-8DF0-88A1C8E1AA6F}" srcOrd="0" destOrd="0" presId="urn:microsoft.com/office/officeart/2005/8/layout/bProcess3"/>
    <dgm:cxn modelId="{BFA04C09-2F6D-9B41-B08B-FF87C938B8A1}" type="presParOf" srcId="{62484DCA-BB59-1B4B-8B5B-724DBDAEF2E5}" destId="{897143CA-591C-2E47-8291-2B635F43AC70}" srcOrd="2" destOrd="0" presId="urn:microsoft.com/office/officeart/2005/8/layout/bProcess3"/>
    <dgm:cxn modelId="{2133CAF2-F951-4F4A-B8C3-9A81C400FF87}" type="presParOf" srcId="{62484DCA-BB59-1B4B-8B5B-724DBDAEF2E5}" destId="{2E0FB4D8-C42E-2946-9043-290A36D27EB0}" srcOrd="3" destOrd="0" presId="urn:microsoft.com/office/officeart/2005/8/layout/bProcess3"/>
    <dgm:cxn modelId="{7CA58794-EEF1-C941-8D46-5C7CB855DB50}" type="presParOf" srcId="{2E0FB4D8-C42E-2946-9043-290A36D27EB0}" destId="{FA0C3209-4A66-3D48-8606-F47134EF5886}" srcOrd="0" destOrd="0" presId="urn:microsoft.com/office/officeart/2005/8/layout/bProcess3"/>
    <dgm:cxn modelId="{F66E24F0-254A-1947-9EAC-63069D815E13}" type="presParOf" srcId="{62484DCA-BB59-1B4B-8B5B-724DBDAEF2E5}" destId="{E1C37413-D42D-2E45-B71E-FD918022EB70}" srcOrd="4" destOrd="0" presId="urn:microsoft.com/office/officeart/2005/8/layout/bProcess3"/>
    <dgm:cxn modelId="{29282D37-0C9E-6145-B137-DED47ADB0C52}" type="presParOf" srcId="{62484DCA-BB59-1B4B-8B5B-724DBDAEF2E5}" destId="{4527CF39-1AF6-2442-A85A-2314CA5661A9}" srcOrd="5" destOrd="0" presId="urn:microsoft.com/office/officeart/2005/8/layout/bProcess3"/>
    <dgm:cxn modelId="{6E2004F2-BE57-9E49-B4EE-7FCEA547CBBA}" type="presParOf" srcId="{4527CF39-1AF6-2442-A85A-2314CA5661A9}" destId="{A3C66681-E6E4-0249-9BED-D231D4BC50C0}" srcOrd="0" destOrd="0" presId="urn:microsoft.com/office/officeart/2005/8/layout/bProcess3"/>
    <dgm:cxn modelId="{3D0593E3-4741-C94B-BD10-E49AA79E6390}" type="presParOf" srcId="{62484DCA-BB59-1B4B-8B5B-724DBDAEF2E5}" destId="{F367EFA7-BBCC-BD4C-A24C-DC74B29F5450}" srcOrd="6"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247958-FC9D-43DF-9492-6A0B20178C48}">
      <dsp:nvSpPr>
        <dsp:cNvPr id="0" name=""/>
        <dsp:cNvSpPr/>
      </dsp:nvSpPr>
      <dsp:spPr>
        <a:xfrm>
          <a:off x="1232452" y="3014228"/>
          <a:ext cx="2227095" cy="1336257"/>
        </a:xfrm>
        <a:prstGeom prst="rect">
          <a:avLst/>
        </a:prstGeom>
        <a:solidFill>
          <a:schemeClr val="accent1">
            <a:lumMod val="40000"/>
            <a:lumOff val="6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kern="1200" dirty="0"/>
            <a:t>Consult on energy performance standards (Part L)</a:t>
          </a:r>
        </a:p>
      </dsp:txBody>
      <dsp:txXfrm>
        <a:off x="1232452" y="3014228"/>
        <a:ext cx="2227095" cy="1336257"/>
      </dsp:txXfrm>
    </dsp:sp>
    <dsp:sp modelId="{1B415C91-9259-4AF9-A30B-0AC047E688F5}">
      <dsp:nvSpPr>
        <dsp:cNvPr id="0" name=""/>
        <dsp:cNvSpPr/>
      </dsp:nvSpPr>
      <dsp:spPr>
        <a:xfrm>
          <a:off x="1233565" y="52361"/>
          <a:ext cx="2227095" cy="1336257"/>
        </a:xfrm>
        <a:prstGeom prst="rect">
          <a:avLst/>
        </a:prstGeom>
        <a:solidFill>
          <a:schemeClr val="accent4"/>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kern="1200"/>
            <a:t>Phase out high carbon fossil fuel installation</a:t>
          </a:r>
        </a:p>
      </dsp:txBody>
      <dsp:txXfrm>
        <a:off x="1233565" y="52361"/>
        <a:ext cx="2227095" cy="1336257"/>
      </dsp:txXfrm>
    </dsp:sp>
    <dsp:sp modelId="{3B803C2A-DC0B-473F-AF50-169229F61467}">
      <dsp:nvSpPr>
        <dsp:cNvPr id="0" name=""/>
        <dsp:cNvSpPr/>
      </dsp:nvSpPr>
      <dsp:spPr>
        <a:xfrm>
          <a:off x="3710652" y="82186"/>
          <a:ext cx="2227095" cy="1336257"/>
        </a:xfrm>
        <a:prstGeom prst="rect">
          <a:avLst/>
        </a:prstGeom>
        <a:solidFill>
          <a:srgbClr val="EE751B"/>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kern="1200" dirty="0"/>
            <a:t>Clean heating / Futureproofing</a:t>
          </a:r>
        </a:p>
      </dsp:txBody>
      <dsp:txXfrm>
        <a:off x="3710652" y="82186"/>
        <a:ext cx="2227095" cy="1336257"/>
      </dsp:txXfrm>
    </dsp:sp>
    <dsp:sp modelId="{6250E0EF-07AB-4ADD-8A18-B11B6D3B67E5}">
      <dsp:nvSpPr>
        <dsp:cNvPr id="0" name=""/>
        <dsp:cNvSpPr/>
      </dsp:nvSpPr>
      <dsp:spPr>
        <a:xfrm>
          <a:off x="3718647" y="3022936"/>
          <a:ext cx="2227095" cy="1336257"/>
        </a:xfrm>
        <a:prstGeom prst="rect">
          <a:avLst/>
        </a:prstGeom>
        <a:solidFill>
          <a:schemeClr val="tx1">
            <a:lumMod val="40000"/>
            <a:lumOff val="6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i="0" kern="1200" dirty="0"/>
            <a:t>EPC band C for existing buildings</a:t>
          </a:r>
        </a:p>
      </dsp:txBody>
      <dsp:txXfrm>
        <a:off x="3718647" y="3022936"/>
        <a:ext cx="2227095" cy="1336257"/>
      </dsp:txXfrm>
    </dsp:sp>
    <dsp:sp modelId="{66A89C3C-B3FA-4AF7-88AB-02B3D23EA4DB}">
      <dsp:nvSpPr>
        <dsp:cNvPr id="0" name=""/>
        <dsp:cNvSpPr/>
      </dsp:nvSpPr>
      <dsp:spPr>
        <a:xfrm>
          <a:off x="1238242" y="1563890"/>
          <a:ext cx="2227095" cy="1336257"/>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kern="1200" dirty="0"/>
            <a:t>Addressing the performance gap</a:t>
          </a:r>
        </a:p>
      </dsp:txBody>
      <dsp:txXfrm>
        <a:off x="1238242" y="1563890"/>
        <a:ext cx="2227095" cy="1336257"/>
      </dsp:txXfrm>
    </dsp:sp>
    <dsp:sp modelId="{BCDF4CDB-3715-464A-B205-D565A8ECD23A}">
      <dsp:nvSpPr>
        <dsp:cNvPr id="0" name=""/>
        <dsp:cNvSpPr/>
      </dsp:nvSpPr>
      <dsp:spPr>
        <a:xfrm>
          <a:off x="3705307" y="1566242"/>
          <a:ext cx="2227095" cy="1336257"/>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GB" sz="2200" kern="1200"/>
            <a:t>Innovation</a:t>
          </a:r>
        </a:p>
      </dsp:txBody>
      <dsp:txXfrm>
        <a:off x="3705307" y="1566242"/>
        <a:ext cx="2227095" cy="13362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83DE1F-D58F-314E-A298-57899DEBE4B6}">
      <dsp:nvSpPr>
        <dsp:cNvPr id="0" name=""/>
        <dsp:cNvSpPr/>
      </dsp:nvSpPr>
      <dsp:spPr>
        <a:xfrm rot="5400000">
          <a:off x="-126030" y="127722"/>
          <a:ext cx="840204" cy="588143"/>
        </a:xfrm>
        <a:prstGeom prst="chevron">
          <a:avLst/>
        </a:prstGeom>
        <a:solidFill>
          <a:schemeClr val="accent1">
            <a:shade val="8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GB" sz="1600" kern="1200"/>
        </a:p>
      </dsp:txBody>
      <dsp:txXfrm rot="-5400000">
        <a:off x="1" y="295764"/>
        <a:ext cx="588143" cy="252061"/>
      </dsp:txXfrm>
    </dsp:sp>
    <dsp:sp modelId="{EE0CEF56-BBEB-EB49-BC55-2DBC3100D46F}">
      <dsp:nvSpPr>
        <dsp:cNvPr id="0" name=""/>
        <dsp:cNvSpPr/>
      </dsp:nvSpPr>
      <dsp:spPr>
        <a:xfrm rot="5400000">
          <a:off x="4067086" y="-3477250"/>
          <a:ext cx="546133" cy="7504018"/>
        </a:xfrm>
        <a:prstGeom prst="round2SameRect">
          <a:avLst/>
        </a:prstGeom>
        <a:solidFill>
          <a:schemeClr val="lt1">
            <a:alpha val="9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Making sure every new building in Britain is safe, high quality, much more efficient and uses clean heating</a:t>
          </a:r>
        </a:p>
      </dsp:txBody>
      <dsp:txXfrm rot="-5400000">
        <a:off x="588144" y="28352"/>
        <a:ext cx="7477358" cy="492813"/>
      </dsp:txXfrm>
    </dsp:sp>
    <dsp:sp modelId="{794C0DAE-6361-DC4A-A487-4E19C20DA84C}">
      <dsp:nvSpPr>
        <dsp:cNvPr id="0" name=""/>
        <dsp:cNvSpPr/>
      </dsp:nvSpPr>
      <dsp:spPr>
        <a:xfrm rot="5400000">
          <a:off x="-126030" y="846955"/>
          <a:ext cx="840204" cy="588143"/>
        </a:xfrm>
        <a:prstGeom prst="chevron">
          <a:avLst/>
        </a:prstGeom>
        <a:solidFill>
          <a:schemeClr val="accent1">
            <a:shade val="80000"/>
            <a:hueOff val="206050"/>
            <a:satOff val="-20928"/>
            <a:lumOff val="10441"/>
            <a:alphaOff val="0"/>
          </a:schemeClr>
        </a:solidFill>
        <a:ln w="25400" cap="flat" cmpd="sng" algn="ctr">
          <a:solidFill>
            <a:schemeClr val="accent1">
              <a:shade val="80000"/>
              <a:hueOff val="206050"/>
              <a:satOff val="-20928"/>
              <a:lumOff val="1044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GB" sz="1600" kern="1200"/>
        </a:p>
      </dsp:txBody>
      <dsp:txXfrm rot="-5400000">
        <a:off x="1" y="1014997"/>
        <a:ext cx="588143" cy="252061"/>
      </dsp:txXfrm>
    </dsp:sp>
    <dsp:sp modelId="{DA466547-B3A2-C040-B99C-9D8165662C4D}">
      <dsp:nvSpPr>
        <dsp:cNvPr id="0" name=""/>
        <dsp:cNvSpPr/>
      </dsp:nvSpPr>
      <dsp:spPr>
        <a:xfrm rot="5400000">
          <a:off x="4067086" y="-2758018"/>
          <a:ext cx="546133" cy="7504018"/>
        </a:xfrm>
        <a:prstGeom prst="round2SameRect">
          <a:avLst/>
        </a:prstGeom>
        <a:solidFill>
          <a:schemeClr val="lt1">
            <a:alpha val="90000"/>
            <a:hueOff val="0"/>
            <a:satOff val="0"/>
            <a:lumOff val="0"/>
            <a:alphaOff val="0"/>
          </a:schemeClr>
        </a:solidFill>
        <a:ln w="25400" cap="flat" cmpd="sng" algn="ctr">
          <a:solidFill>
            <a:schemeClr val="accent1">
              <a:shade val="80000"/>
              <a:hueOff val="206050"/>
              <a:satOff val="-20928"/>
              <a:lumOff val="104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Innovating to make low energy, low carbon buildings cheaper to build</a:t>
          </a:r>
        </a:p>
      </dsp:txBody>
      <dsp:txXfrm rot="-5400000">
        <a:off x="588144" y="747584"/>
        <a:ext cx="7477358" cy="492813"/>
      </dsp:txXfrm>
    </dsp:sp>
    <dsp:sp modelId="{9A3B020E-A732-0A4E-92D0-D2B66F429884}">
      <dsp:nvSpPr>
        <dsp:cNvPr id="0" name=""/>
        <dsp:cNvSpPr/>
      </dsp:nvSpPr>
      <dsp:spPr>
        <a:xfrm rot="5400000">
          <a:off x="-126030" y="1566187"/>
          <a:ext cx="840204" cy="588143"/>
        </a:xfrm>
        <a:prstGeom prst="chevron">
          <a:avLst/>
        </a:prstGeom>
        <a:solidFill>
          <a:schemeClr val="accent1">
            <a:shade val="80000"/>
            <a:hueOff val="412100"/>
            <a:satOff val="-41857"/>
            <a:lumOff val="20882"/>
            <a:alphaOff val="0"/>
          </a:schemeClr>
        </a:solidFill>
        <a:ln w="25400" cap="flat" cmpd="sng" algn="ctr">
          <a:solidFill>
            <a:schemeClr val="accent1">
              <a:shade val="80000"/>
              <a:hueOff val="412100"/>
              <a:satOff val="-41857"/>
              <a:lumOff val="2088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GB" sz="1600" kern="1200"/>
        </a:p>
      </dsp:txBody>
      <dsp:txXfrm rot="-5400000">
        <a:off x="1" y="1734229"/>
        <a:ext cx="588143" cy="252061"/>
      </dsp:txXfrm>
    </dsp:sp>
    <dsp:sp modelId="{F2593431-0D72-874D-BD71-1AF4B0A32FA3}">
      <dsp:nvSpPr>
        <dsp:cNvPr id="0" name=""/>
        <dsp:cNvSpPr/>
      </dsp:nvSpPr>
      <dsp:spPr>
        <a:xfrm rot="5400000">
          <a:off x="4067086" y="-2038786"/>
          <a:ext cx="546133" cy="7504018"/>
        </a:xfrm>
        <a:prstGeom prst="round2SameRect">
          <a:avLst/>
        </a:prstGeom>
        <a:solidFill>
          <a:schemeClr val="lt1">
            <a:alpha val="90000"/>
            <a:hueOff val="0"/>
            <a:satOff val="0"/>
            <a:lumOff val="0"/>
            <a:alphaOff val="0"/>
          </a:schemeClr>
        </a:solidFill>
        <a:ln w="25400" cap="flat" cmpd="sng" algn="ctr">
          <a:solidFill>
            <a:schemeClr val="accent1">
              <a:shade val="80000"/>
              <a:hueOff val="412100"/>
              <a:satOff val="-41857"/>
              <a:lumOff val="208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Driving lower carbon, lower cost and higher quality construction through innovative techniques</a:t>
          </a:r>
        </a:p>
      </dsp:txBody>
      <dsp:txXfrm rot="-5400000">
        <a:off x="588144" y="1466816"/>
        <a:ext cx="7477358" cy="492813"/>
      </dsp:txXfrm>
    </dsp:sp>
    <dsp:sp modelId="{8E756FC5-D989-F546-8578-803DE6C4C652}">
      <dsp:nvSpPr>
        <dsp:cNvPr id="0" name=""/>
        <dsp:cNvSpPr/>
      </dsp:nvSpPr>
      <dsp:spPr>
        <a:xfrm rot="5400000">
          <a:off x="-126030" y="2306315"/>
          <a:ext cx="840204" cy="588143"/>
        </a:xfrm>
        <a:prstGeom prst="chevron">
          <a:avLst/>
        </a:prstGeom>
        <a:solidFill>
          <a:schemeClr val="accent1">
            <a:shade val="80000"/>
            <a:hueOff val="618150"/>
            <a:satOff val="-62785"/>
            <a:lumOff val="31324"/>
            <a:alphaOff val="0"/>
          </a:schemeClr>
        </a:solidFill>
        <a:ln w="25400" cap="flat" cmpd="sng" algn="ctr">
          <a:solidFill>
            <a:schemeClr val="accent1">
              <a:shade val="80000"/>
              <a:hueOff val="618150"/>
              <a:satOff val="-62785"/>
              <a:lumOff val="3132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GB" sz="1600" kern="1200">
            <a:highlight>
              <a:srgbClr val="FFFF00"/>
            </a:highlight>
          </a:endParaRPr>
        </a:p>
      </dsp:txBody>
      <dsp:txXfrm rot="-5400000">
        <a:off x="1" y="2474357"/>
        <a:ext cx="588143" cy="252061"/>
      </dsp:txXfrm>
    </dsp:sp>
    <dsp:sp modelId="{63FA3940-EDE1-2340-AC17-20A847C2010D}">
      <dsp:nvSpPr>
        <dsp:cNvPr id="0" name=""/>
        <dsp:cNvSpPr/>
      </dsp:nvSpPr>
      <dsp:spPr>
        <a:xfrm rot="5400000">
          <a:off x="4067086" y="-1319553"/>
          <a:ext cx="546133" cy="7504018"/>
        </a:xfrm>
        <a:prstGeom prst="round2SameRect">
          <a:avLst/>
        </a:prstGeom>
        <a:noFill/>
        <a:ln w="25400" cap="flat" cmpd="sng" algn="ctr">
          <a:solidFill>
            <a:schemeClr val="accent1">
              <a:shade val="80000"/>
              <a:hueOff val="618150"/>
              <a:satOff val="-62785"/>
              <a:lumOff val="3132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t>Giving consumers more control over how they use energy through smart technologies</a:t>
          </a:r>
        </a:p>
      </dsp:txBody>
      <dsp:txXfrm rot="-5400000">
        <a:off x="588144" y="2186049"/>
        <a:ext cx="7477358" cy="492813"/>
      </dsp:txXfrm>
    </dsp:sp>
    <dsp:sp modelId="{08CF6B5E-31B5-8E40-9A62-F7C63CC83B8A}">
      <dsp:nvSpPr>
        <dsp:cNvPr id="0" name=""/>
        <dsp:cNvSpPr/>
      </dsp:nvSpPr>
      <dsp:spPr>
        <a:xfrm rot="5400000">
          <a:off x="-126030" y="3004651"/>
          <a:ext cx="840204" cy="588143"/>
        </a:xfrm>
        <a:prstGeom prst="chevron">
          <a:avLst/>
        </a:prstGeom>
        <a:solidFill>
          <a:schemeClr val="accent1">
            <a:shade val="80000"/>
            <a:hueOff val="824200"/>
            <a:satOff val="-83714"/>
            <a:lumOff val="41765"/>
            <a:alphaOff val="0"/>
          </a:schemeClr>
        </a:solidFill>
        <a:ln w="25400" cap="flat" cmpd="sng" algn="ctr">
          <a:solidFill>
            <a:schemeClr val="accent1">
              <a:shade val="80000"/>
              <a:hueOff val="824200"/>
              <a:satOff val="-83714"/>
              <a:lumOff val="4176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GB" sz="1600" kern="1200"/>
        </a:p>
      </dsp:txBody>
      <dsp:txXfrm rot="-5400000">
        <a:off x="1" y="3172693"/>
        <a:ext cx="588143" cy="252061"/>
      </dsp:txXfrm>
    </dsp:sp>
    <dsp:sp modelId="{CDBAF30E-6579-4045-A83F-84F30D492A98}">
      <dsp:nvSpPr>
        <dsp:cNvPr id="0" name=""/>
        <dsp:cNvSpPr/>
      </dsp:nvSpPr>
      <dsp:spPr>
        <a:xfrm rot="5400000">
          <a:off x="4067086" y="-600321"/>
          <a:ext cx="546133" cy="7504018"/>
        </a:xfrm>
        <a:prstGeom prst="round2SameRect">
          <a:avLst/>
        </a:prstGeom>
        <a:solidFill>
          <a:schemeClr val="lt1">
            <a:alpha val="90000"/>
            <a:hueOff val="0"/>
            <a:satOff val="0"/>
            <a:lumOff val="0"/>
            <a:alphaOff val="0"/>
          </a:schemeClr>
        </a:solidFill>
        <a:ln w="25400" cap="flat" cmpd="sng" algn="ctr">
          <a:solidFill>
            <a:schemeClr val="accent1">
              <a:shade val="80000"/>
              <a:hueOff val="824200"/>
              <a:satOff val="-83714"/>
              <a:lumOff val="4176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a:t>Halving the cost of renovating existing buildings to a similar standard as new buildings, while increasing quality and safety</a:t>
          </a:r>
        </a:p>
      </dsp:txBody>
      <dsp:txXfrm rot="-5400000">
        <a:off x="588144" y="2905281"/>
        <a:ext cx="7477358" cy="4928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327ADA-8FD5-4FC8-AE48-FF66D609EF9D}">
      <dsp:nvSpPr>
        <dsp:cNvPr id="0" name=""/>
        <dsp:cNvSpPr/>
      </dsp:nvSpPr>
      <dsp:spPr>
        <a:xfrm>
          <a:off x="6122" y="138094"/>
          <a:ext cx="1829987" cy="1252397"/>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a:t>SAP v10.0 spec</a:t>
          </a:r>
        </a:p>
        <a:p>
          <a:pPr lvl="0" algn="ctr" defTabSz="755650">
            <a:lnSpc>
              <a:spcPct val="90000"/>
            </a:lnSpc>
            <a:spcBef>
              <a:spcPct val="0"/>
            </a:spcBef>
            <a:spcAft>
              <a:spcPct val="35000"/>
            </a:spcAft>
          </a:pPr>
          <a:r>
            <a:rPr lang="en-GB" sz="1700" kern="1200" dirty="0"/>
            <a:t>Available now</a:t>
          </a:r>
        </a:p>
      </dsp:txBody>
      <dsp:txXfrm>
        <a:off x="42803" y="174775"/>
        <a:ext cx="1756625" cy="1179035"/>
      </dsp:txXfrm>
    </dsp:sp>
    <dsp:sp modelId="{3A97C9B4-EFAE-4AC1-8075-08E66BAD5FB3}">
      <dsp:nvSpPr>
        <dsp:cNvPr id="0" name=""/>
        <dsp:cNvSpPr/>
      </dsp:nvSpPr>
      <dsp:spPr>
        <a:xfrm>
          <a:off x="2019108" y="537375"/>
          <a:ext cx="387957" cy="453836"/>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019108" y="628142"/>
        <a:ext cx="271570" cy="272302"/>
      </dsp:txXfrm>
    </dsp:sp>
    <dsp:sp modelId="{8E75164C-E8B4-4665-8E3D-971082C440C7}">
      <dsp:nvSpPr>
        <dsp:cNvPr id="0" name=""/>
        <dsp:cNvSpPr/>
      </dsp:nvSpPr>
      <dsp:spPr>
        <a:xfrm>
          <a:off x="2568104" y="138094"/>
          <a:ext cx="1829987" cy="1252397"/>
        </a:xfrm>
        <a:prstGeom prst="roundRect">
          <a:avLst>
            <a:gd name="adj" fmla="val 10000"/>
          </a:avLst>
        </a:prstGeom>
        <a:solidFill>
          <a:schemeClr val="accent1">
            <a:shade val="50000"/>
            <a:hueOff val="549728"/>
            <a:satOff val="-56901"/>
            <a:lumOff val="373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a:t>SAP v10.1</a:t>
          </a:r>
        </a:p>
        <a:p>
          <a:pPr lvl="0" algn="ctr" defTabSz="755650">
            <a:lnSpc>
              <a:spcPct val="90000"/>
            </a:lnSpc>
            <a:spcBef>
              <a:spcPct val="0"/>
            </a:spcBef>
            <a:spcAft>
              <a:spcPct val="35000"/>
            </a:spcAft>
          </a:pPr>
          <a:r>
            <a:rPr lang="en-GB" sz="1700" kern="1200" dirty="0"/>
            <a:t>Published alongside Part L consultation</a:t>
          </a:r>
        </a:p>
      </dsp:txBody>
      <dsp:txXfrm>
        <a:off x="2604785" y="174775"/>
        <a:ext cx="1756625" cy="1179035"/>
      </dsp:txXfrm>
    </dsp:sp>
    <dsp:sp modelId="{610AD1AF-2D80-43D0-B15D-EB4D0D6A4B78}">
      <dsp:nvSpPr>
        <dsp:cNvPr id="0" name=""/>
        <dsp:cNvSpPr/>
      </dsp:nvSpPr>
      <dsp:spPr>
        <a:xfrm>
          <a:off x="4581090" y="537375"/>
          <a:ext cx="387957" cy="453836"/>
        </a:xfrm>
        <a:prstGeom prst="rightArrow">
          <a:avLst>
            <a:gd name="adj1" fmla="val 60000"/>
            <a:gd name="adj2" fmla="val 50000"/>
          </a:avLst>
        </a:prstGeom>
        <a:solidFill>
          <a:schemeClr val="accent1">
            <a:shade val="90000"/>
            <a:hueOff val="883555"/>
            <a:satOff val="-85757"/>
            <a:lumOff val="5312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4581090" y="628142"/>
        <a:ext cx="271570" cy="272302"/>
      </dsp:txXfrm>
    </dsp:sp>
    <dsp:sp modelId="{EF9DEAAA-5E76-493D-B863-C4221FCF38FE}">
      <dsp:nvSpPr>
        <dsp:cNvPr id="0" name=""/>
        <dsp:cNvSpPr/>
      </dsp:nvSpPr>
      <dsp:spPr>
        <a:xfrm>
          <a:off x="5130087" y="138094"/>
          <a:ext cx="1829987" cy="1252397"/>
        </a:xfrm>
        <a:prstGeom prst="roundRect">
          <a:avLst>
            <a:gd name="adj" fmla="val 10000"/>
          </a:avLst>
        </a:prstGeom>
        <a:solidFill>
          <a:schemeClr val="accent1">
            <a:shade val="50000"/>
            <a:hueOff val="549728"/>
            <a:satOff val="-56901"/>
            <a:lumOff val="3732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a:t>SAP v10.2</a:t>
          </a:r>
        </a:p>
        <a:p>
          <a:pPr lvl="0" algn="ctr" defTabSz="755650">
            <a:lnSpc>
              <a:spcPct val="90000"/>
            </a:lnSpc>
            <a:spcBef>
              <a:spcPct val="0"/>
            </a:spcBef>
            <a:spcAft>
              <a:spcPct val="35000"/>
            </a:spcAft>
          </a:pPr>
          <a:r>
            <a:rPr lang="en-GB" sz="1700" kern="1200" dirty="0"/>
            <a:t>Officially adopted – subject to consultation </a:t>
          </a:r>
        </a:p>
      </dsp:txBody>
      <dsp:txXfrm>
        <a:off x="5166768" y="174775"/>
        <a:ext cx="1756625" cy="11790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504827-3387-8045-9088-F3015E94A503}">
      <dsp:nvSpPr>
        <dsp:cNvPr id="0" name=""/>
        <dsp:cNvSpPr/>
      </dsp:nvSpPr>
      <dsp:spPr>
        <a:xfrm>
          <a:off x="865286" y="1097855"/>
          <a:ext cx="2155626" cy="2155626"/>
        </a:xfrm>
        <a:prstGeom prst="ellipse">
          <a:avLst/>
        </a:prstGeom>
        <a:solidFill>
          <a:schemeClr val="accent1">
            <a:shade val="80000"/>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en-US" sz="3400" kern="1200" dirty="0" smtClean="0"/>
            <a:t>Home</a:t>
          </a:r>
          <a:r>
            <a:rPr lang="en-US" sz="3400" kern="1200" baseline="0" dirty="0" smtClean="0"/>
            <a:t> Energy Storage </a:t>
          </a:r>
          <a:endParaRPr lang="en-US" sz="3400" kern="1200" dirty="0"/>
        </a:p>
      </dsp:txBody>
      <dsp:txXfrm>
        <a:off x="1180970" y="1413539"/>
        <a:ext cx="1524258" cy="1524258"/>
      </dsp:txXfrm>
    </dsp:sp>
    <dsp:sp modelId="{6C9F278B-0F51-AD43-8960-634764D1583B}">
      <dsp:nvSpPr>
        <dsp:cNvPr id="0" name=""/>
        <dsp:cNvSpPr/>
      </dsp:nvSpPr>
      <dsp:spPr>
        <a:xfrm>
          <a:off x="1404193" y="232953"/>
          <a:ext cx="1077813" cy="1077813"/>
        </a:xfrm>
        <a:prstGeom prst="ellipse">
          <a:avLst/>
        </a:prstGeom>
        <a:solidFill>
          <a:schemeClr val="accent1">
            <a:shade val="80000"/>
            <a:alpha val="50000"/>
            <a:hueOff val="197210"/>
            <a:satOff val="-17622"/>
            <a:lumOff val="970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Domestic hot</a:t>
          </a:r>
          <a:r>
            <a:rPr lang="en-US" sz="1200" kern="1200" baseline="0" dirty="0" smtClean="0"/>
            <a:t> water</a:t>
          </a:r>
          <a:endParaRPr lang="en-US" sz="1200" kern="1200" dirty="0"/>
        </a:p>
      </dsp:txBody>
      <dsp:txXfrm>
        <a:off x="1562035" y="390795"/>
        <a:ext cx="762129" cy="762129"/>
      </dsp:txXfrm>
    </dsp:sp>
    <dsp:sp modelId="{2D7DB7AF-DD12-F44F-BA45-DCA43CED7A00}">
      <dsp:nvSpPr>
        <dsp:cNvPr id="0" name=""/>
        <dsp:cNvSpPr/>
      </dsp:nvSpPr>
      <dsp:spPr>
        <a:xfrm>
          <a:off x="2808001" y="1636762"/>
          <a:ext cx="1077813" cy="1077813"/>
        </a:xfrm>
        <a:prstGeom prst="ellipse">
          <a:avLst/>
        </a:prstGeom>
        <a:solidFill>
          <a:schemeClr val="accent1">
            <a:shade val="80000"/>
            <a:alpha val="50000"/>
            <a:hueOff val="394419"/>
            <a:satOff val="-35245"/>
            <a:lumOff val="1940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Overheating </a:t>
          </a:r>
          <a:endParaRPr lang="en-US" sz="1100" kern="1200" dirty="0"/>
        </a:p>
      </dsp:txBody>
      <dsp:txXfrm>
        <a:off x="2965843" y="1794604"/>
        <a:ext cx="762129" cy="762129"/>
      </dsp:txXfrm>
    </dsp:sp>
    <dsp:sp modelId="{6F519678-176A-3940-9849-D90E101408FA}">
      <dsp:nvSpPr>
        <dsp:cNvPr id="0" name=""/>
        <dsp:cNvSpPr/>
      </dsp:nvSpPr>
      <dsp:spPr>
        <a:xfrm>
          <a:off x="1404193" y="3040570"/>
          <a:ext cx="1077813" cy="1077813"/>
        </a:xfrm>
        <a:prstGeom prst="ellipse">
          <a:avLst/>
        </a:prstGeom>
        <a:solidFill>
          <a:schemeClr val="accent1">
            <a:shade val="80000"/>
            <a:alpha val="50000"/>
            <a:hueOff val="591629"/>
            <a:satOff val="-52867"/>
            <a:lumOff val="291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Smart </a:t>
          </a:r>
          <a:r>
            <a:rPr lang="en-US" sz="1100" kern="1200" dirty="0" err="1" smtClean="0"/>
            <a:t>Cotrols</a:t>
          </a:r>
          <a:r>
            <a:rPr lang="en-US" sz="1100" kern="1200" dirty="0" smtClean="0"/>
            <a:t> </a:t>
          </a:r>
          <a:endParaRPr lang="en-US" sz="1100" kern="1200" dirty="0"/>
        </a:p>
      </dsp:txBody>
      <dsp:txXfrm>
        <a:off x="1562035" y="3198412"/>
        <a:ext cx="762129" cy="762129"/>
      </dsp:txXfrm>
    </dsp:sp>
    <dsp:sp modelId="{11331AD2-C9F7-0D47-8A6C-69BDCA469E60}">
      <dsp:nvSpPr>
        <dsp:cNvPr id="0" name=""/>
        <dsp:cNvSpPr/>
      </dsp:nvSpPr>
      <dsp:spPr>
        <a:xfrm>
          <a:off x="1" y="1642056"/>
          <a:ext cx="1077813" cy="1077813"/>
        </a:xfrm>
        <a:prstGeom prst="ellipse">
          <a:avLst/>
        </a:prstGeom>
        <a:solidFill>
          <a:schemeClr val="accent1">
            <a:shade val="80000"/>
            <a:alpha val="50000"/>
            <a:hueOff val="788839"/>
            <a:satOff val="-70489"/>
            <a:lumOff val="3880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Ventilation &amp; Indoor Air Quality </a:t>
          </a:r>
          <a:endParaRPr lang="en-US" sz="1100" kern="1200" dirty="0"/>
        </a:p>
      </dsp:txBody>
      <dsp:txXfrm>
        <a:off x="157843" y="1799898"/>
        <a:ext cx="762129" cy="7621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F4940-32DF-7240-8397-FBA0C6442306}">
      <dsp:nvSpPr>
        <dsp:cNvPr id="0" name=""/>
        <dsp:cNvSpPr/>
      </dsp:nvSpPr>
      <dsp:spPr>
        <a:xfrm>
          <a:off x="4328385" y="1173973"/>
          <a:ext cx="682219" cy="91440"/>
        </a:xfrm>
        <a:custGeom>
          <a:avLst/>
          <a:gdLst/>
          <a:ahLst/>
          <a:cxnLst/>
          <a:rect l="0" t="0" r="0" b="0"/>
          <a:pathLst>
            <a:path>
              <a:moveTo>
                <a:pt x="0" y="45720"/>
              </a:moveTo>
              <a:lnTo>
                <a:pt x="682219" y="45720"/>
              </a:lnTo>
            </a:path>
          </a:pathLst>
        </a:custGeom>
        <a:noFill/>
        <a:ln w="6350" cap="flat" cmpd="sng" algn="ctr">
          <a:solidFill>
            <a:schemeClr val="accent1">
              <a:shade val="90000"/>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651674" y="1216126"/>
        <a:ext cx="35640" cy="7135"/>
      </dsp:txXfrm>
    </dsp:sp>
    <dsp:sp modelId="{24AA8DCD-1610-3540-A522-03E2C86323B8}">
      <dsp:nvSpPr>
        <dsp:cNvPr id="0" name=""/>
        <dsp:cNvSpPr/>
      </dsp:nvSpPr>
      <dsp:spPr>
        <a:xfrm>
          <a:off x="431867" y="3989"/>
          <a:ext cx="3898318" cy="2431409"/>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t" anchorCtr="0">
          <a:noAutofit/>
        </a:bodyPr>
        <a:lstStyle/>
        <a:p>
          <a:pPr lvl="0" algn="l" defTabSz="755650">
            <a:lnSpc>
              <a:spcPct val="90000"/>
            </a:lnSpc>
            <a:spcBef>
              <a:spcPct val="0"/>
            </a:spcBef>
            <a:spcAft>
              <a:spcPct val="35000"/>
            </a:spcAft>
          </a:pPr>
          <a:r>
            <a:rPr lang="en-US" sz="1400" kern="1200" dirty="0" smtClean="0"/>
            <a:t>What</a:t>
          </a:r>
          <a:r>
            <a:rPr lang="en-US" sz="1400" kern="1200" baseline="0" dirty="0" smtClean="0"/>
            <a:t> is </a:t>
          </a:r>
          <a:r>
            <a:rPr lang="en-US" sz="1400" kern="1200" dirty="0" smtClean="0"/>
            <a:t>Requirement</a:t>
          </a:r>
          <a:r>
            <a:rPr lang="en-US" sz="1400" kern="1200" baseline="0" dirty="0" smtClean="0"/>
            <a:t> for success? </a:t>
          </a:r>
          <a:endParaRPr lang="en-US" sz="1400" kern="1200" dirty="0"/>
        </a:p>
        <a:p>
          <a:pPr marL="114300" lvl="1" indent="0" algn="l" defTabSz="577850">
            <a:lnSpc>
              <a:spcPct val="90000"/>
            </a:lnSpc>
            <a:spcBef>
              <a:spcPct val="0"/>
            </a:spcBef>
            <a:spcAft>
              <a:spcPct val="15000"/>
            </a:spcAft>
            <a:buChar char="••"/>
          </a:pPr>
          <a:endParaRPr lang="en-US" sz="1000" kern="1200" dirty="0"/>
        </a:p>
        <a:p>
          <a:pPr marL="87313" marR="0" lvl="2" indent="0" algn="l" defTabSz="577850" rtl="0" eaLnBrk="1" fontAlgn="auto" latinLnBrk="0" hangingPunct="1">
            <a:lnSpc>
              <a:spcPct val="90000"/>
            </a:lnSpc>
            <a:spcBef>
              <a:spcPct val="0"/>
            </a:spcBef>
            <a:spcAft>
              <a:spcPct val="15000"/>
            </a:spcAft>
            <a:buClrTx/>
            <a:buSzTx/>
            <a:buFontTx/>
            <a:buChar char="••"/>
            <a:tabLst/>
            <a:defRPr/>
          </a:pPr>
          <a:r>
            <a:rPr lang="en-US" sz="1050" kern="1200" dirty="0" smtClean="0"/>
            <a:t>1 Will be maintained and developed in support of Building Regulations and other Government policies, such as those that facilitate energy efficiency improvements. </a:t>
          </a:r>
          <a:endParaRPr lang="en-US" sz="1050" kern="1200" dirty="0"/>
        </a:p>
        <a:p>
          <a:pPr marL="114300" lvl="2" indent="0" algn="l" defTabSz="466725">
            <a:lnSpc>
              <a:spcPct val="90000"/>
            </a:lnSpc>
            <a:spcBef>
              <a:spcPct val="0"/>
            </a:spcBef>
            <a:spcAft>
              <a:spcPct val="15000"/>
            </a:spcAft>
            <a:buChar char="••"/>
          </a:pPr>
          <a:r>
            <a:rPr lang="en-US" sz="1050" kern="1200" dirty="0" smtClean="0"/>
            <a:t>2. SAP and the provision of SAP assessments must be sufficiently robust, providing consumer protection and </a:t>
          </a:r>
          <a:r>
            <a:rPr lang="en-US" sz="1050" kern="1200" dirty="0" err="1" smtClean="0"/>
            <a:t>minimising</a:t>
          </a:r>
          <a:r>
            <a:rPr lang="en-US" sz="1050" kern="1200" dirty="0" smtClean="0"/>
            <a:t> the risk that anticipated fuel bill savings are not achieved. </a:t>
          </a:r>
        </a:p>
        <a:p>
          <a:pPr marL="114300" lvl="2" indent="0" algn="l" defTabSz="466725">
            <a:lnSpc>
              <a:spcPct val="90000"/>
            </a:lnSpc>
            <a:spcBef>
              <a:spcPct val="0"/>
            </a:spcBef>
            <a:spcAft>
              <a:spcPct val="15000"/>
            </a:spcAft>
            <a:buChar char="••"/>
          </a:pPr>
          <a:r>
            <a:rPr lang="en-US" sz="1050" kern="1200" dirty="0" smtClean="0"/>
            <a:t>3. To achieve this, SAP must be reactive to a changing evidence-base and continuously seek to enhance accuracy. SAP must also support the recognition of innovative energy saving technologies, where relevant, whilst maintaining a robust and impartial assessment that preserves simplicity to </a:t>
          </a:r>
          <a:r>
            <a:rPr lang="en-US" sz="1050" kern="1200" dirty="0" err="1" smtClean="0"/>
            <a:t>minimise</a:t>
          </a:r>
          <a:r>
            <a:rPr lang="en-US" sz="1050" kern="1200" dirty="0" smtClean="0"/>
            <a:t> assessment cost.’ </a:t>
          </a:r>
          <a:endParaRPr lang="en-US" sz="1050" kern="1200" dirty="0"/>
        </a:p>
      </dsp:txBody>
      <dsp:txXfrm>
        <a:off x="431867" y="3989"/>
        <a:ext cx="3898318" cy="2431409"/>
      </dsp:txXfrm>
    </dsp:sp>
    <dsp:sp modelId="{2E0FB4D8-C42E-2946-9043-290A36D27EB0}">
      <dsp:nvSpPr>
        <dsp:cNvPr id="0" name=""/>
        <dsp:cNvSpPr/>
      </dsp:nvSpPr>
      <dsp:spPr>
        <a:xfrm>
          <a:off x="1981475" y="2147658"/>
          <a:ext cx="4611137" cy="968159"/>
        </a:xfrm>
        <a:custGeom>
          <a:avLst/>
          <a:gdLst/>
          <a:ahLst/>
          <a:cxnLst/>
          <a:rect l="0" t="0" r="0" b="0"/>
          <a:pathLst>
            <a:path>
              <a:moveTo>
                <a:pt x="4611137" y="0"/>
              </a:moveTo>
              <a:lnTo>
                <a:pt x="4611137" y="501179"/>
              </a:lnTo>
              <a:lnTo>
                <a:pt x="0" y="501179"/>
              </a:lnTo>
              <a:lnTo>
                <a:pt x="0" y="968159"/>
              </a:lnTo>
            </a:path>
          </a:pathLst>
        </a:custGeom>
        <a:noFill/>
        <a:ln w="6350" cap="flat" cmpd="sng" algn="ctr">
          <a:solidFill>
            <a:schemeClr val="accent1">
              <a:shade val="90000"/>
              <a:hueOff val="397585"/>
              <a:satOff val="-35245"/>
              <a:lumOff val="1860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69092" y="2628170"/>
        <a:ext cx="235903" cy="7135"/>
      </dsp:txXfrm>
    </dsp:sp>
    <dsp:sp modelId="{897143CA-591C-2E47-8291-2B635F43AC70}">
      <dsp:nvSpPr>
        <dsp:cNvPr id="0" name=""/>
        <dsp:cNvSpPr/>
      </dsp:nvSpPr>
      <dsp:spPr>
        <a:xfrm>
          <a:off x="5043004" y="289928"/>
          <a:ext cx="3099216" cy="1859529"/>
        </a:xfrm>
        <a:prstGeom prst="rect">
          <a:avLst/>
        </a:prstGeom>
        <a:gradFill rotWithShape="0">
          <a:gsLst>
            <a:gs pos="0">
              <a:schemeClr val="accent1">
                <a:shade val="80000"/>
                <a:hueOff val="262946"/>
                <a:satOff val="-23496"/>
                <a:lumOff val="12936"/>
                <a:alphaOff val="0"/>
                <a:satMod val="103000"/>
                <a:lumMod val="102000"/>
                <a:tint val="94000"/>
              </a:schemeClr>
            </a:gs>
            <a:gs pos="50000">
              <a:schemeClr val="accent1">
                <a:shade val="80000"/>
                <a:hueOff val="262946"/>
                <a:satOff val="-23496"/>
                <a:lumOff val="12936"/>
                <a:alphaOff val="0"/>
                <a:satMod val="110000"/>
                <a:lumMod val="100000"/>
                <a:shade val="100000"/>
              </a:schemeClr>
            </a:gs>
            <a:gs pos="100000">
              <a:schemeClr val="accent1">
                <a:shade val="80000"/>
                <a:hueOff val="262946"/>
                <a:satOff val="-23496"/>
                <a:lumOff val="1293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1700" kern="1200" baseline="0" dirty="0" smtClean="0"/>
            <a:t>Establish modelling criteria for the performance of technologies and how compliance judged at both product and dwelling level. </a:t>
          </a:r>
        </a:p>
        <a:p>
          <a:pPr lvl="0" algn="ctr" defTabSz="755650">
            <a:lnSpc>
              <a:spcPct val="90000"/>
            </a:lnSpc>
            <a:spcBef>
              <a:spcPct val="0"/>
            </a:spcBef>
            <a:spcAft>
              <a:spcPct val="35000"/>
            </a:spcAft>
          </a:pPr>
          <a:endParaRPr lang="en-US" sz="1700" kern="1200" dirty="0"/>
        </a:p>
      </dsp:txBody>
      <dsp:txXfrm>
        <a:off x="5043004" y="289928"/>
        <a:ext cx="3099216" cy="1859529"/>
      </dsp:txXfrm>
    </dsp:sp>
    <dsp:sp modelId="{4527CF39-1AF6-2442-A85A-2314CA5661A9}">
      <dsp:nvSpPr>
        <dsp:cNvPr id="0" name=""/>
        <dsp:cNvSpPr/>
      </dsp:nvSpPr>
      <dsp:spPr>
        <a:xfrm>
          <a:off x="3529283" y="4032263"/>
          <a:ext cx="682219" cy="91440"/>
        </a:xfrm>
        <a:custGeom>
          <a:avLst/>
          <a:gdLst/>
          <a:ahLst/>
          <a:cxnLst/>
          <a:rect l="0" t="0" r="0" b="0"/>
          <a:pathLst>
            <a:path>
              <a:moveTo>
                <a:pt x="0" y="45720"/>
              </a:moveTo>
              <a:lnTo>
                <a:pt x="682219" y="45720"/>
              </a:lnTo>
            </a:path>
          </a:pathLst>
        </a:custGeom>
        <a:noFill/>
        <a:ln w="6350" cap="flat" cmpd="sng" algn="ctr">
          <a:solidFill>
            <a:schemeClr val="accent1">
              <a:shade val="90000"/>
              <a:hueOff val="795169"/>
              <a:satOff val="-70489"/>
              <a:lumOff val="3720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852572" y="4074415"/>
        <a:ext cx="35640" cy="7135"/>
      </dsp:txXfrm>
    </dsp:sp>
    <dsp:sp modelId="{E1C37413-D42D-2E45-B71E-FD918022EB70}">
      <dsp:nvSpPr>
        <dsp:cNvPr id="0" name=""/>
        <dsp:cNvSpPr/>
      </dsp:nvSpPr>
      <dsp:spPr>
        <a:xfrm>
          <a:off x="431867" y="3148218"/>
          <a:ext cx="3099216" cy="1859529"/>
        </a:xfrm>
        <a:prstGeom prst="rect">
          <a:avLst/>
        </a:prstGeom>
        <a:gradFill rotWithShape="0">
          <a:gsLst>
            <a:gs pos="0">
              <a:schemeClr val="accent1">
                <a:shade val="80000"/>
                <a:hueOff val="525892"/>
                <a:satOff val="-46993"/>
                <a:lumOff val="25872"/>
                <a:alphaOff val="0"/>
                <a:satMod val="103000"/>
                <a:lumMod val="102000"/>
                <a:tint val="94000"/>
              </a:schemeClr>
            </a:gs>
            <a:gs pos="50000">
              <a:schemeClr val="accent1">
                <a:shade val="80000"/>
                <a:hueOff val="525892"/>
                <a:satOff val="-46993"/>
                <a:lumOff val="25872"/>
                <a:alphaOff val="0"/>
                <a:satMod val="110000"/>
                <a:lumMod val="100000"/>
                <a:shade val="100000"/>
              </a:schemeClr>
            </a:gs>
            <a:gs pos="100000">
              <a:schemeClr val="accent1">
                <a:shade val="80000"/>
                <a:hueOff val="525892"/>
                <a:satOff val="-46993"/>
                <a:lumOff val="2587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755650">
            <a:lnSpc>
              <a:spcPct val="90000"/>
            </a:lnSpc>
            <a:spcBef>
              <a:spcPct val="0"/>
            </a:spcBef>
            <a:spcAft>
              <a:spcPct val="35000"/>
            </a:spcAft>
          </a:pPr>
          <a:r>
            <a:rPr lang="en-US" sz="1400" kern="1200" dirty="0" smtClean="0"/>
            <a:t>What are we measuring? </a:t>
          </a:r>
        </a:p>
        <a:p>
          <a:pPr lvl="0" algn="ctr" defTabSz="755650">
            <a:lnSpc>
              <a:spcPct val="90000"/>
            </a:lnSpc>
            <a:spcBef>
              <a:spcPct val="0"/>
            </a:spcBef>
            <a:spcAft>
              <a:spcPct val="35000"/>
            </a:spcAft>
          </a:pPr>
          <a:r>
            <a:rPr lang="en-US" sz="1400" kern="1200" dirty="0" smtClean="0"/>
            <a:t>Primary Energy? How</a:t>
          </a:r>
          <a:r>
            <a:rPr lang="en-US" sz="1400" kern="1200" baseline="0" dirty="0" smtClean="0"/>
            <a:t> will it interact with Smart Flexible Energy Plan? </a:t>
          </a:r>
          <a:endParaRPr lang="en-US" sz="1400"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en-US" sz="1400" kern="1200" baseline="0" dirty="0" smtClean="0"/>
            <a:t>E</a:t>
          </a:r>
          <a:r>
            <a:rPr lang="en-US" sz="1400" kern="1200" dirty="0" smtClean="0"/>
            <a:t>xceed or achieve</a:t>
          </a:r>
          <a:r>
            <a:rPr lang="en-US" sz="1400" kern="1200" baseline="0" dirty="0" smtClean="0"/>
            <a:t> Buildings Mission 2030?</a:t>
          </a:r>
        </a:p>
        <a:p>
          <a:pPr marL="0" marR="0" lvl="0" indent="0" algn="ctr" defTabSz="914400" eaLnBrk="1" fontAlgn="auto" latinLnBrk="0" hangingPunct="1">
            <a:lnSpc>
              <a:spcPct val="100000"/>
            </a:lnSpc>
            <a:spcBef>
              <a:spcPct val="0"/>
            </a:spcBef>
            <a:spcAft>
              <a:spcPts val="0"/>
            </a:spcAft>
            <a:buClrTx/>
            <a:buSzTx/>
            <a:buFontTx/>
            <a:buNone/>
            <a:tabLst/>
            <a:defRPr/>
          </a:pPr>
          <a:r>
            <a:rPr lang="en-US" sz="1400" kern="1200" baseline="0" dirty="0" smtClean="0"/>
            <a:t>How can this capture the benefits from Active Buildings ?</a:t>
          </a:r>
          <a:endParaRPr lang="en-US" sz="1300" kern="1200" dirty="0" smtClean="0"/>
        </a:p>
        <a:p>
          <a:pPr lvl="0" algn="ctr" defTabSz="755650">
            <a:lnSpc>
              <a:spcPct val="90000"/>
            </a:lnSpc>
            <a:spcBef>
              <a:spcPct val="0"/>
            </a:spcBef>
            <a:spcAft>
              <a:spcPct val="35000"/>
            </a:spcAft>
          </a:pPr>
          <a:endParaRPr lang="en-US" sz="1300" kern="1200" dirty="0"/>
        </a:p>
      </dsp:txBody>
      <dsp:txXfrm>
        <a:off x="431867" y="3148218"/>
        <a:ext cx="3099216" cy="1859529"/>
      </dsp:txXfrm>
    </dsp:sp>
    <dsp:sp modelId="{F367EFA7-BBCC-BD4C-A24C-DC74B29F5450}">
      <dsp:nvSpPr>
        <dsp:cNvPr id="0" name=""/>
        <dsp:cNvSpPr/>
      </dsp:nvSpPr>
      <dsp:spPr>
        <a:xfrm>
          <a:off x="4243902" y="3148218"/>
          <a:ext cx="3099216" cy="1859529"/>
        </a:xfrm>
        <a:prstGeom prst="rect">
          <a:avLst/>
        </a:prstGeom>
        <a:gradFill rotWithShape="0">
          <a:gsLst>
            <a:gs pos="0">
              <a:schemeClr val="accent1">
                <a:shade val="80000"/>
                <a:hueOff val="788839"/>
                <a:satOff val="-70489"/>
                <a:lumOff val="38808"/>
                <a:alphaOff val="0"/>
                <a:satMod val="103000"/>
                <a:lumMod val="102000"/>
                <a:tint val="94000"/>
              </a:schemeClr>
            </a:gs>
            <a:gs pos="50000">
              <a:schemeClr val="accent1">
                <a:shade val="80000"/>
                <a:hueOff val="788839"/>
                <a:satOff val="-70489"/>
                <a:lumOff val="38808"/>
                <a:alphaOff val="0"/>
                <a:satMod val="110000"/>
                <a:lumMod val="100000"/>
                <a:shade val="100000"/>
              </a:schemeClr>
            </a:gs>
            <a:gs pos="100000">
              <a:schemeClr val="accent1">
                <a:shade val="80000"/>
                <a:hueOff val="788839"/>
                <a:satOff val="-70489"/>
                <a:lumOff val="3880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t" anchorCtr="0">
          <a:noAutofit/>
        </a:bodyPr>
        <a:lstStyle/>
        <a:p>
          <a:pPr lvl="0" algn="l" defTabSz="800100">
            <a:lnSpc>
              <a:spcPct val="90000"/>
            </a:lnSpc>
            <a:spcBef>
              <a:spcPct val="0"/>
            </a:spcBef>
            <a:spcAft>
              <a:spcPct val="35000"/>
            </a:spcAft>
          </a:pPr>
          <a:r>
            <a:rPr lang="en-US" sz="1800" kern="1200" dirty="0" smtClean="0"/>
            <a:t>When</a:t>
          </a:r>
          <a:r>
            <a:rPr lang="en-US" sz="1800" kern="1200" baseline="0" dirty="0" smtClean="0"/>
            <a:t> do we need it? </a:t>
          </a:r>
          <a:endParaRPr lang="en-US" sz="1800" kern="1200" dirty="0"/>
        </a:p>
        <a:p>
          <a:pPr marL="114300" lvl="1" indent="-114300" algn="l" defTabSz="533400">
            <a:lnSpc>
              <a:spcPct val="90000"/>
            </a:lnSpc>
            <a:spcBef>
              <a:spcPct val="0"/>
            </a:spcBef>
            <a:spcAft>
              <a:spcPct val="15000"/>
            </a:spcAft>
            <a:buChar char="••"/>
          </a:pPr>
          <a:r>
            <a:rPr lang="en-US" sz="1200" kern="1200" dirty="0" smtClean="0"/>
            <a:t>March 2020 </a:t>
          </a:r>
          <a:endParaRPr lang="en-US" sz="1200" kern="1200" dirty="0"/>
        </a:p>
        <a:p>
          <a:pPr marL="114300" lvl="1" indent="-114300" algn="l" defTabSz="533400">
            <a:lnSpc>
              <a:spcPct val="90000"/>
            </a:lnSpc>
            <a:spcBef>
              <a:spcPct val="0"/>
            </a:spcBef>
            <a:spcAft>
              <a:spcPct val="15000"/>
            </a:spcAft>
            <a:buChar char="••"/>
          </a:pPr>
          <a:r>
            <a:rPr lang="en-US" sz="1200" kern="1200" dirty="0" smtClean="0"/>
            <a:t>Establish</a:t>
          </a:r>
          <a:r>
            <a:rPr lang="en-US" sz="1200" kern="1200" baseline="0" dirty="0" smtClean="0"/>
            <a:t> sources of information and basic explanations of techs expected to be mature in mid-2020s. </a:t>
          </a:r>
        </a:p>
        <a:p>
          <a:pPr marL="114300" lvl="1" indent="-114300" algn="l" defTabSz="533400">
            <a:lnSpc>
              <a:spcPct val="90000"/>
            </a:lnSpc>
            <a:spcBef>
              <a:spcPct val="0"/>
            </a:spcBef>
            <a:spcAft>
              <a:spcPct val="15000"/>
            </a:spcAft>
            <a:buChar char="••"/>
          </a:pPr>
          <a:r>
            <a:rPr lang="en-US" sz="1200" kern="1200" baseline="0" dirty="0" smtClean="0"/>
            <a:t>- Produce recommendations for modelling criteria</a:t>
          </a:r>
          <a:endParaRPr lang="en-US" sz="1200" kern="1200" dirty="0"/>
        </a:p>
      </dsp:txBody>
      <dsp:txXfrm>
        <a:off x="4243902" y="3148218"/>
        <a:ext cx="3099216" cy="1859529"/>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1B4D68DA-89EC-47EC-8255-DF28B4060BDC}" type="datetimeFigureOut">
              <a:rPr lang="en-GB" smtClean="0"/>
              <a:t>06/03/2019</a:t>
            </a:fld>
            <a:endParaRPr lang="en-GB"/>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CCC90E72-2A0A-4F6F-B7D4-7AE6628F68CD}" type="slidenum">
              <a:rPr lang="en-GB" smtClean="0"/>
              <a:t>‹#›</a:t>
            </a:fld>
            <a:endParaRPr lang="en-GB"/>
          </a:p>
        </p:txBody>
      </p:sp>
    </p:spTree>
    <p:extLst>
      <p:ext uri="{BB962C8B-B14F-4D97-AF65-F5344CB8AC3E}">
        <p14:creationId xmlns:p14="http://schemas.microsoft.com/office/powerpoint/2010/main" val="3460986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GB"/>
          </a:p>
        </p:txBody>
      </p:sp>
      <p:sp>
        <p:nvSpPr>
          <p:cNvPr id="5123" name="Rectangle 3"/>
          <p:cNvSpPr>
            <a:spLocks noGrp="1" noChangeArrowheads="1"/>
          </p:cNvSpPr>
          <p:nvPr>
            <p:ph type="dt" idx="1"/>
          </p:nvPr>
        </p:nvSpPr>
        <p:spPr bwMode="auto">
          <a:xfrm>
            <a:off x="3852017"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GB"/>
          </a:p>
        </p:txBody>
      </p:sp>
      <p:sp>
        <p:nvSpPr>
          <p:cNvPr id="163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06357" y="4715154"/>
            <a:ext cx="4984962"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126" name="Rectangle 6"/>
          <p:cNvSpPr>
            <a:spLocks noGrp="1" noChangeArrowheads="1"/>
          </p:cNvSpPr>
          <p:nvPr>
            <p:ph type="ftr" sz="quarter" idx="4"/>
          </p:nvPr>
        </p:nvSpPr>
        <p:spPr bwMode="auto">
          <a:xfrm>
            <a:off x="1" y="9430306"/>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5127" name="Rectangle 7"/>
          <p:cNvSpPr>
            <a:spLocks noGrp="1" noChangeArrowheads="1"/>
          </p:cNvSpPr>
          <p:nvPr>
            <p:ph type="sldNum" sz="quarter" idx="5"/>
          </p:nvPr>
        </p:nvSpPr>
        <p:spPr bwMode="auto">
          <a:xfrm>
            <a:off x="3852017" y="9430306"/>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EC99A45D-32A8-4615-B32E-E1B2E6A3C522}" type="slidenum">
              <a:rPr lang="en-GB"/>
              <a:pPr>
                <a:defRPr/>
              </a:pPr>
              <a:t>‹#›</a:t>
            </a:fld>
            <a:endParaRPr lang="en-GB"/>
          </a:p>
        </p:txBody>
      </p:sp>
    </p:spTree>
    <p:extLst>
      <p:ext uri="{BB962C8B-B14F-4D97-AF65-F5344CB8AC3E}">
        <p14:creationId xmlns:p14="http://schemas.microsoft.com/office/powerpoint/2010/main" val="4638504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AE880C-6D11-4373-9F90-D6EB48392C4A}" type="slidenum">
              <a:rPr lang="en-GB"/>
              <a:pPr/>
              <a:t>1</a:t>
            </a:fld>
            <a:endParaRPr lang="en-GB"/>
          </a:p>
        </p:txBody>
      </p:sp>
      <p:sp>
        <p:nvSpPr>
          <p:cNvPr id="130050" name="Rectangle 1026"/>
          <p:cNvSpPr>
            <a:spLocks noGrp="1" noRot="1" noChangeAspect="1" noChangeArrowheads="1" noTextEdit="1"/>
          </p:cNvSpPr>
          <p:nvPr>
            <p:ph type="sldImg"/>
          </p:nvPr>
        </p:nvSpPr>
        <p:spPr>
          <a:ln/>
        </p:spPr>
      </p:sp>
      <p:sp>
        <p:nvSpPr>
          <p:cNvPr id="130051" name="Rectangle 1027"/>
          <p:cNvSpPr>
            <a:spLocks noGrp="1" noChangeArrowheads="1"/>
          </p:cNvSpPr>
          <p:nvPr>
            <p:ph type="body" idx="1"/>
          </p:nvPr>
        </p:nvSpPr>
        <p:spPr/>
        <p:txBody>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it fits with Part L revision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4FB6CD0-23A0-4751-B13B-3BB39D42F2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57489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it fits with Part L revision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4FB6CD0-23A0-4751-B13B-3BB39D42F2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7038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it fits with Part L revision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4FB6CD0-23A0-4751-B13B-3BB39D42F2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7330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AE880C-6D11-4373-9F90-D6EB48392C4A}" type="slidenum">
              <a:rPr lang="en-GB"/>
              <a:pPr/>
              <a:t>76</a:t>
            </a:fld>
            <a:endParaRPr lang="en-GB"/>
          </a:p>
        </p:txBody>
      </p:sp>
      <p:sp>
        <p:nvSpPr>
          <p:cNvPr id="130050" name="Rectangle 1026"/>
          <p:cNvSpPr>
            <a:spLocks noGrp="1" noRot="1" noChangeAspect="1" noChangeArrowheads="1" noTextEdit="1"/>
          </p:cNvSpPr>
          <p:nvPr>
            <p:ph type="sldImg"/>
          </p:nvPr>
        </p:nvSpPr>
        <p:spPr>
          <a:ln/>
        </p:spPr>
      </p:sp>
      <p:sp>
        <p:nvSpPr>
          <p:cNvPr id="130051" name="Rectangle 1027"/>
          <p:cNvSpPr>
            <a:spLocks noGrp="1" noChangeArrowheads="1"/>
          </p:cNvSpPr>
          <p:nvPr>
            <p:ph type="body" idx="1"/>
          </p:nvPr>
        </p:nvSpPr>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4425" y="1233488"/>
            <a:ext cx="4441825" cy="3332162"/>
          </a:xfrm>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E919A-C258-4951-B460-E2B2A8FEF6D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2549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39063" y="6116638"/>
            <a:ext cx="22036088" cy="16525875"/>
          </a:xfrm>
        </p:spPr>
      </p:sp>
      <p:sp>
        <p:nvSpPr>
          <p:cNvPr id="3" name="Notes Placeholder 2"/>
          <p:cNvSpPr>
            <a:spLocks noGrp="1"/>
          </p:cNvSpPr>
          <p:nvPr>
            <p:ph type="body" idx="1"/>
          </p:nvPr>
        </p:nvSpPr>
        <p:spPr/>
        <p:txBody>
          <a:bodyPr/>
          <a:lstStyle/>
          <a:p>
            <a:endParaRPr lang="en-GB" sz="2200" dirty="0">
              <a:solidFill>
                <a:schemeClr val="accent1"/>
              </a:solidFill>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E919A-C258-4951-B460-E2B2A8FEF6D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8183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1233488"/>
            <a:ext cx="4443413" cy="333216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E919A-C258-4951-B460-E2B2A8FEF6D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0374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9350" y="1233488"/>
            <a:ext cx="4443413" cy="333216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E919A-C258-4951-B460-E2B2A8FEF6D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0167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Output from each Working Group  (SAPIF WG Terms of Reference)</a:t>
            </a:r>
          </a:p>
          <a:p>
            <a:pPr marL="0" indent="0">
              <a:buFont typeface="Arial" panose="020B0604020202020204" pitchFamily="34" charset="0"/>
              <a:buNone/>
            </a:pPr>
            <a:r>
              <a:rPr lang="en-US" dirty="0"/>
              <a:t>The following points set out the basic areas that each WG should cover.</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 list of any new/additional systems/technologies the group think should be included in SAP 11.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Practical definitions and explanations of each system/technology, including for any sub-categories that are likely to perform differently.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Information sources relevant to developing any new/additional methodology required. This could include any current or anticipated reports, data, standards, technical diagrams, etc. that the group is able to unearth. It would be useful if this included a short summary of the information contained for each item. (Sources would generally not include non-technical information, such as marketing material, or unsupported claims of performance.)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Market intelligence that informs understanding of the likely growth in deployment of the technology/system during the 2020s.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group’s comments on any broader issues likely to impact on the approach taken in SAP or the wide applicability of a system/technology (e.g. dependence on policy, any technical/practical reasons for limited applicability).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Initial thoughts on modelling approaches for new/additional technologies/systems – e.g. the key factors likely to determine performance in dwellings. It would be useful if this could include commentary on likely real-world performance, e.g. sensitivity to imperfect installation, likelihood of imperfect installation.</a:t>
            </a:r>
          </a:p>
          <a:p>
            <a:endParaRPr lang="en-US" dirty="0"/>
          </a:p>
          <a:p>
            <a:r>
              <a:rPr lang="en-US" dirty="0"/>
              <a:t>It must be borne in mind that SAP is not a product approval system so definitions must be generic i.e. not by manufacturer.</a:t>
            </a:r>
          </a:p>
          <a:p>
            <a:endParaRPr lang="en-GB" dirty="0"/>
          </a:p>
        </p:txBody>
      </p:sp>
      <p:sp>
        <p:nvSpPr>
          <p:cNvPr id="4" name="Slide Number Placeholder 3"/>
          <p:cNvSpPr>
            <a:spLocks noGrp="1"/>
          </p:cNvSpPr>
          <p:nvPr>
            <p:ph type="sldNum" sz="quarter" idx="10"/>
          </p:nvPr>
        </p:nvSpPr>
        <p:spPr/>
        <p:txBody>
          <a:bodyPr/>
          <a:lstStyle/>
          <a:p>
            <a:pPr>
              <a:defRPr/>
            </a:pPr>
            <a:fld id="{EC99A45D-32A8-4615-B32E-E1B2E6A3C522}" type="slidenum">
              <a:rPr lang="en-GB" smtClean="0"/>
              <a:pPr>
                <a:defRPr/>
              </a:pPr>
              <a:t>9</a:t>
            </a:fld>
            <a:endParaRPr lang="en-GB"/>
          </a:p>
        </p:txBody>
      </p:sp>
    </p:spTree>
    <p:extLst>
      <p:ext uri="{BB962C8B-B14F-4D97-AF65-F5344CB8AC3E}">
        <p14:creationId xmlns:p14="http://schemas.microsoft.com/office/powerpoint/2010/main" val="2524386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Output from each Working Group  (SAPIF WG Terms of Reference)</a:t>
            </a:r>
          </a:p>
          <a:p>
            <a:pPr marL="0" indent="0">
              <a:buFont typeface="Arial" panose="020B0604020202020204" pitchFamily="34" charset="0"/>
              <a:buNone/>
            </a:pPr>
            <a:r>
              <a:rPr lang="en-US" dirty="0"/>
              <a:t>The following points set out the basic areas that each WG should cover.</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 list of any new/additional systems/technologies the group think should be included in SAP 11.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Practical definitions and explanations of each system/technology, including for any sub-categories that are likely to perform differently.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Information sources relevant to developing any new/additional methodology required. This could include any current or anticipated reports, data, standards, technical diagrams, etc. that the group is able to unearth. It would be useful if this included a short summary of the information contained for each item. (Sources would generally not include non-technical information, such as marketing material, or unsupported claims of performance.)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Market intelligence that informs understanding of the likely growth in deployment of the technology/system during the 2020s.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group’s comments on any broader issues likely to impact on the approach taken in SAP or the wide applicability of a system/technology (e.g. dependence on policy, any technical/practical reasons for limited applicability).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Initial thoughts on modelling approaches for new/additional technologies/systems – e.g. the key factors likely to determine performance in dwellings. It would be useful if this could include commentary on likely real-world performance, e.g. sensitivity to imperfect installation, likelihood of imperfect installation.</a:t>
            </a:r>
          </a:p>
          <a:p>
            <a:endParaRPr lang="en-US" dirty="0"/>
          </a:p>
          <a:p>
            <a:r>
              <a:rPr lang="en-US" dirty="0"/>
              <a:t>It must be borne in mind that SAP is not a product approval system so definitions must be generic i.e. not by manufacturer.</a:t>
            </a:r>
          </a:p>
          <a:p>
            <a:endParaRPr lang="en-GB" dirty="0"/>
          </a:p>
        </p:txBody>
      </p:sp>
      <p:sp>
        <p:nvSpPr>
          <p:cNvPr id="4" name="Slide Number Placeholder 3"/>
          <p:cNvSpPr>
            <a:spLocks noGrp="1"/>
          </p:cNvSpPr>
          <p:nvPr>
            <p:ph type="sldNum" sz="quarter" idx="10"/>
          </p:nvPr>
        </p:nvSpPr>
        <p:spPr/>
        <p:txBody>
          <a:bodyPr/>
          <a:lstStyle/>
          <a:p>
            <a:pPr>
              <a:defRPr/>
            </a:pPr>
            <a:fld id="{EC99A45D-32A8-4615-B32E-E1B2E6A3C522}" type="slidenum">
              <a:rPr lang="en-GB" smtClean="0"/>
              <a:pPr>
                <a:defRPr/>
              </a:pPr>
              <a:t>10</a:t>
            </a:fld>
            <a:endParaRPr lang="en-GB"/>
          </a:p>
        </p:txBody>
      </p:sp>
    </p:spTree>
    <p:extLst>
      <p:ext uri="{BB962C8B-B14F-4D97-AF65-F5344CB8AC3E}">
        <p14:creationId xmlns:p14="http://schemas.microsoft.com/office/powerpoint/2010/main" val="4060835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94E929-6204-4C11-8E90-97383406234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8112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it fits with Part L revision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4FB6CD0-23A0-4751-B13B-3BB39D42F2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73030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bwMode="auto">
          <a:xfrm>
            <a:off x="0" y="678921"/>
            <a:ext cx="9144000" cy="116946"/>
          </a:xfrm>
          <a:prstGeom prst="rect">
            <a:avLst/>
          </a:prstGeom>
          <a:solidFill>
            <a:srgbClr val="F47B20"/>
          </a:solidFill>
          <a:ln w="9525"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
        <p:nvSpPr>
          <p:cNvPr id="4" name="Rectangle 3"/>
          <p:cNvSpPr/>
          <p:nvPr userDrawn="1"/>
        </p:nvSpPr>
        <p:spPr bwMode="auto">
          <a:xfrm>
            <a:off x="0" y="737395"/>
            <a:ext cx="9144000" cy="608806"/>
          </a:xfrm>
          <a:prstGeom prst="rect">
            <a:avLst/>
          </a:prstGeom>
          <a:solidFill>
            <a:schemeClr val="tx1"/>
          </a:solid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pic>
        <p:nvPicPr>
          <p:cNvPr id="205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345"/>
          <a:stretch/>
        </p:blipFill>
        <p:spPr bwMode="auto">
          <a:xfrm>
            <a:off x="50799" y="787564"/>
            <a:ext cx="9044710" cy="500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userDrawn="1"/>
        </p:nvSpPr>
        <p:spPr bwMode="auto">
          <a:xfrm>
            <a:off x="0" y="19050"/>
            <a:ext cx="9144000" cy="718344"/>
          </a:xfrm>
          <a:prstGeom prst="rect">
            <a:avLst/>
          </a:prstGeom>
          <a:solidFill>
            <a:schemeClr val="tx1"/>
          </a:solid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438A8DB-CDD3-436A-B24D-E4CB94305CCC}"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426677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438A8DB-CDD3-436A-B24D-E4CB94305CCC}"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2182731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438A8DB-CDD3-436A-B24D-E4CB94305CCC}"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4546043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17518310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422080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3279032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2992151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1120283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3615971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1253192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438A8DB-CDD3-436A-B24D-E4CB94305CCC}"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4176098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7305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2131411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14275022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13870716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4"/>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4"/>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pPr/>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pPr/>
              <a:t>‹#›</a:t>
            </a:fld>
            <a:endParaRPr lang="en-GB"/>
          </a:p>
        </p:txBody>
      </p:sp>
    </p:spTree>
    <p:extLst>
      <p:ext uri="{BB962C8B-B14F-4D97-AF65-F5344CB8AC3E}">
        <p14:creationId xmlns:p14="http://schemas.microsoft.com/office/powerpoint/2010/main" val="2228136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457200" y="6356358"/>
            <a:ext cx="3250704" cy="365125"/>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900"/>
            </a:lvl1pPr>
          </a:lstStyle>
          <a:p>
            <a:r>
              <a:rPr lang="en-US">
                <a:solidFill>
                  <a:srgbClr val="FFFFFF"/>
                </a:solidFill>
                <a:latin typeface="Arial" panose="020B0604020202020204" pitchFamily="34" charset="0"/>
                <a:cs typeface="Arial" panose="020B0604020202020204" pitchFamily="34" charset="0"/>
              </a:rPr>
              <a:t>Smart Systems Forum Meeting Oct 2017</a:t>
            </a:r>
            <a:endParaRPr lang="en-GB">
              <a:solidFill>
                <a:srgbClr val="FFFFFF"/>
              </a:solidFill>
              <a:latin typeface="Arial" panose="020B0604020202020204" pitchFamily="34" charset="0"/>
              <a:cs typeface="Arial" panose="020B0604020202020204" pitchFamily="34" charset="0"/>
            </a:endParaRPr>
          </a:p>
          <a:p>
            <a:endParaRPr lang="en-GB">
              <a:solidFill>
                <a:srgbClr val="004A7F">
                  <a:tint val="75000"/>
                </a:srgbClr>
              </a:solidFill>
            </a:endParaRPr>
          </a:p>
        </p:txBody>
      </p:sp>
      <p:sp>
        <p:nvSpPr>
          <p:cNvPr id="5" name="Footer Placeholder 4"/>
          <p:cNvSpPr>
            <a:spLocks noGrp="1"/>
          </p:cNvSpPr>
          <p:nvPr>
            <p:ph type="ftr" sz="quarter" idx="11"/>
          </p:nvPr>
        </p:nvSpPr>
        <p:spPr/>
        <p:txBody>
          <a:bodyPr/>
          <a:lstStyle/>
          <a:p>
            <a:endParaRPr lang="en-GB">
              <a:solidFill>
                <a:srgbClr val="004A7F">
                  <a:tint val="75000"/>
                </a:srgbClr>
              </a:solidFill>
            </a:endParaRPr>
          </a:p>
        </p:txBody>
      </p:sp>
      <p:sp>
        <p:nvSpPr>
          <p:cNvPr id="6" name="Slide Number Placeholder 5"/>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20942518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5" name="Footer Placeholder 4"/>
          <p:cNvSpPr>
            <a:spLocks noGrp="1"/>
          </p:cNvSpPr>
          <p:nvPr>
            <p:ph type="ftr" sz="quarter" idx="11"/>
          </p:nvPr>
        </p:nvSpPr>
        <p:spPr/>
        <p:txBody>
          <a:bodyPr/>
          <a:lstStyle/>
          <a:p>
            <a:endParaRPr lang="en-GB">
              <a:solidFill>
                <a:srgbClr val="004A7F">
                  <a:tint val="75000"/>
                </a:srgbClr>
              </a:solidFill>
            </a:endParaRPr>
          </a:p>
        </p:txBody>
      </p:sp>
      <p:sp>
        <p:nvSpPr>
          <p:cNvPr id="6" name="Slide Number Placeholder 5"/>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92164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5" name="Footer Placeholder 4"/>
          <p:cNvSpPr>
            <a:spLocks noGrp="1"/>
          </p:cNvSpPr>
          <p:nvPr>
            <p:ph type="ftr" sz="quarter" idx="11"/>
          </p:nvPr>
        </p:nvSpPr>
        <p:spPr/>
        <p:txBody>
          <a:bodyPr/>
          <a:lstStyle/>
          <a:p>
            <a:endParaRPr lang="en-GB">
              <a:solidFill>
                <a:srgbClr val="004A7F">
                  <a:tint val="75000"/>
                </a:srgbClr>
              </a:solidFill>
            </a:endParaRPr>
          </a:p>
        </p:txBody>
      </p:sp>
      <p:sp>
        <p:nvSpPr>
          <p:cNvPr id="6" name="Slide Number Placeholder 5"/>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20996315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6" name="Footer Placeholder 5"/>
          <p:cNvSpPr>
            <a:spLocks noGrp="1"/>
          </p:cNvSpPr>
          <p:nvPr>
            <p:ph type="ftr" sz="quarter" idx="11"/>
          </p:nvPr>
        </p:nvSpPr>
        <p:spPr/>
        <p:txBody>
          <a:bodyPr/>
          <a:lstStyle/>
          <a:p>
            <a:endParaRPr lang="en-GB">
              <a:solidFill>
                <a:srgbClr val="004A7F">
                  <a:tint val="75000"/>
                </a:srgbClr>
              </a:solidFill>
            </a:endParaRPr>
          </a:p>
        </p:txBody>
      </p:sp>
      <p:sp>
        <p:nvSpPr>
          <p:cNvPr id="7" name="Slide Number Placeholder 6"/>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17440694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8" name="Footer Placeholder 7"/>
          <p:cNvSpPr>
            <a:spLocks noGrp="1"/>
          </p:cNvSpPr>
          <p:nvPr>
            <p:ph type="ftr" sz="quarter" idx="11"/>
          </p:nvPr>
        </p:nvSpPr>
        <p:spPr/>
        <p:txBody>
          <a:bodyPr/>
          <a:lstStyle/>
          <a:p>
            <a:endParaRPr lang="en-GB">
              <a:solidFill>
                <a:srgbClr val="004A7F">
                  <a:tint val="75000"/>
                </a:srgbClr>
              </a:solidFill>
            </a:endParaRPr>
          </a:p>
        </p:txBody>
      </p:sp>
      <p:sp>
        <p:nvSpPr>
          <p:cNvPr id="9" name="Slide Number Placeholder 8"/>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34111317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4" name="Footer Placeholder 3"/>
          <p:cNvSpPr>
            <a:spLocks noGrp="1"/>
          </p:cNvSpPr>
          <p:nvPr>
            <p:ph type="ftr" sz="quarter" idx="11"/>
          </p:nvPr>
        </p:nvSpPr>
        <p:spPr/>
        <p:txBody>
          <a:bodyPr/>
          <a:lstStyle/>
          <a:p>
            <a:endParaRPr lang="en-GB">
              <a:solidFill>
                <a:srgbClr val="004A7F">
                  <a:tint val="75000"/>
                </a:srgbClr>
              </a:solidFill>
            </a:endParaRPr>
          </a:p>
        </p:txBody>
      </p:sp>
      <p:sp>
        <p:nvSpPr>
          <p:cNvPr id="5" name="Slide Number Placeholder 4"/>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280240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438A8DB-CDD3-436A-B24D-E4CB94305CCC}"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40261702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3" name="Footer Placeholder 2"/>
          <p:cNvSpPr>
            <a:spLocks noGrp="1"/>
          </p:cNvSpPr>
          <p:nvPr>
            <p:ph type="ftr" sz="quarter" idx="11"/>
          </p:nvPr>
        </p:nvSpPr>
        <p:spPr/>
        <p:txBody>
          <a:bodyPr/>
          <a:lstStyle/>
          <a:p>
            <a:endParaRPr lang="en-GB">
              <a:solidFill>
                <a:srgbClr val="004A7F">
                  <a:tint val="75000"/>
                </a:srgbClr>
              </a:solidFill>
            </a:endParaRPr>
          </a:p>
        </p:txBody>
      </p:sp>
      <p:sp>
        <p:nvSpPr>
          <p:cNvPr id="4" name="Slide Number Placeholder 3"/>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524897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7305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6" name="Footer Placeholder 5"/>
          <p:cNvSpPr>
            <a:spLocks noGrp="1"/>
          </p:cNvSpPr>
          <p:nvPr>
            <p:ph type="ftr" sz="quarter" idx="11"/>
          </p:nvPr>
        </p:nvSpPr>
        <p:spPr/>
        <p:txBody>
          <a:bodyPr/>
          <a:lstStyle/>
          <a:p>
            <a:endParaRPr lang="en-GB">
              <a:solidFill>
                <a:srgbClr val="004A7F">
                  <a:tint val="75000"/>
                </a:srgbClr>
              </a:solidFill>
            </a:endParaRPr>
          </a:p>
        </p:txBody>
      </p:sp>
      <p:sp>
        <p:nvSpPr>
          <p:cNvPr id="7" name="Slide Number Placeholder 6"/>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35982577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6" name="Footer Placeholder 5"/>
          <p:cNvSpPr>
            <a:spLocks noGrp="1"/>
          </p:cNvSpPr>
          <p:nvPr>
            <p:ph type="ftr" sz="quarter" idx="11"/>
          </p:nvPr>
        </p:nvSpPr>
        <p:spPr/>
        <p:txBody>
          <a:bodyPr/>
          <a:lstStyle/>
          <a:p>
            <a:endParaRPr lang="en-GB">
              <a:solidFill>
                <a:srgbClr val="004A7F">
                  <a:tint val="75000"/>
                </a:srgbClr>
              </a:solidFill>
            </a:endParaRPr>
          </a:p>
        </p:txBody>
      </p:sp>
      <p:sp>
        <p:nvSpPr>
          <p:cNvPr id="7" name="Slide Number Placeholder 6"/>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38682401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5" name="Footer Placeholder 4"/>
          <p:cNvSpPr>
            <a:spLocks noGrp="1"/>
          </p:cNvSpPr>
          <p:nvPr>
            <p:ph type="ftr" sz="quarter" idx="11"/>
          </p:nvPr>
        </p:nvSpPr>
        <p:spPr/>
        <p:txBody>
          <a:bodyPr/>
          <a:lstStyle/>
          <a:p>
            <a:endParaRPr lang="en-GB">
              <a:solidFill>
                <a:srgbClr val="004A7F">
                  <a:tint val="75000"/>
                </a:srgbClr>
              </a:solidFill>
            </a:endParaRPr>
          </a:p>
        </p:txBody>
      </p:sp>
      <p:sp>
        <p:nvSpPr>
          <p:cNvPr id="6" name="Slide Number Placeholder 5"/>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17474610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6"/>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6"/>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5" name="Footer Placeholder 4"/>
          <p:cNvSpPr>
            <a:spLocks noGrp="1"/>
          </p:cNvSpPr>
          <p:nvPr>
            <p:ph type="ftr" sz="quarter" idx="11"/>
          </p:nvPr>
        </p:nvSpPr>
        <p:spPr/>
        <p:txBody>
          <a:bodyPr/>
          <a:lstStyle/>
          <a:p>
            <a:endParaRPr lang="en-GB">
              <a:solidFill>
                <a:srgbClr val="004A7F">
                  <a:tint val="75000"/>
                </a:srgbClr>
              </a:solidFill>
            </a:endParaRPr>
          </a:p>
        </p:txBody>
      </p:sp>
      <p:sp>
        <p:nvSpPr>
          <p:cNvPr id="6" name="Slide Number Placeholder 5"/>
          <p:cNvSpPr>
            <a:spLocks noGrp="1"/>
          </p:cNvSpPr>
          <p:nvPr>
            <p:ph type="sldNum" sz="quarter" idx="12"/>
          </p:nvPr>
        </p:nvSpPr>
        <p:spPr/>
        <p:txBody>
          <a:body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245980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1" descr="BEAMA PPT Cover header.jpg">
            <a:extLst>
              <a:ext uri="{FF2B5EF4-FFF2-40B4-BE49-F238E27FC236}">
                <a16:creationId xmlns:a16="http://schemas.microsoft.com/office/drawing/2014/main" id="{224611A2-CAB0-4AAD-B0D1-E2A08D0D8CC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1800" y="539750"/>
            <a:ext cx="83153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D5849180-E287-4FB3-B5CA-F58511A6978A}"/>
              </a:ext>
            </a:extLst>
          </p:cNvPr>
          <p:cNvCxnSpPr/>
          <p:nvPr userDrawn="1"/>
        </p:nvCxnSpPr>
        <p:spPr>
          <a:xfrm>
            <a:off x="431800" y="6480175"/>
            <a:ext cx="8280400" cy="0"/>
          </a:xfrm>
          <a:prstGeom prst="line">
            <a:avLst/>
          </a:prstGeom>
          <a:ln w="19050">
            <a:solidFill>
              <a:schemeClr val="accent5"/>
            </a:solidFill>
            <a:round/>
          </a:ln>
          <a:effectLst/>
        </p:spPr>
        <p:style>
          <a:lnRef idx="2">
            <a:schemeClr val="accent1"/>
          </a:lnRef>
          <a:fillRef idx="0">
            <a:schemeClr val="accent1"/>
          </a:fillRef>
          <a:effectRef idx="1">
            <a:schemeClr val="accent1"/>
          </a:effectRef>
          <a:fontRef idx="minor">
            <a:schemeClr val="tx1"/>
          </a:fontRef>
        </p:style>
      </p:cxnSp>
      <p:sp>
        <p:nvSpPr>
          <p:cNvPr id="13" name="Title 12"/>
          <p:cNvSpPr>
            <a:spLocks noGrp="1"/>
          </p:cNvSpPr>
          <p:nvPr>
            <p:ph type="title"/>
          </p:nvPr>
        </p:nvSpPr>
        <p:spPr>
          <a:xfrm>
            <a:off x="432000" y="1789231"/>
            <a:ext cx="8229600" cy="1143000"/>
          </a:xfrm>
          <a:prstGeom prst="rect">
            <a:avLst/>
          </a:prstGeom>
        </p:spPr>
        <p:txBody>
          <a:bodyPr vert="horz" lIns="0" tIns="0" rIns="0" bIns="0"/>
          <a:lstStyle>
            <a:lvl1pPr algn="l">
              <a:lnSpc>
                <a:spcPts val="3000"/>
              </a:lnSpc>
              <a:defRPr sz="2400" cap="all">
                <a:solidFill>
                  <a:schemeClr val="accent3"/>
                </a:solidFill>
                <a:latin typeface="Museo 500"/>
              </a:defRPr>
            </a:lvl1pPr>
          </a:lstStyle>
          <a:p>
            <a:pPr lvl="0"/>
            <a:r>
              <a:rPr lang="en-US" dirty="0"/>
              <a:t>Click to edit Master title style</a:t>
            </a:r>
            <a:endParaRPr lang="en-GB" dirty="0"/>
          </a:p>
        </p:txBody>
      </p:sp>
      <p:sp>
        <p:nvSpPr>
          <p:cNvPr id="4" name="Text Placeholder 3"/>
          <p:cNvSpPr>
            <a:spLocks noGrp="1"/>
          </p:cNvSpPr>
          <p:nvPr>
            <p:ph type="body" sz="quarter" idx="10"/>
          </p:nvPr>
        </p:nvSpPr>
        <p:spPr>
          <a:xfrm>
            <a:off x="432000" y="2166112"/>
            <a:ext cx="8229600" cy="430332"/>
          </a:xfrm>
          <a:prstGeom prst="rect">
            <a:avLst/>
          </a:prstGeom>
        </p:spPr>
        <p:txBody>
          <a:bodyPr vert="horz" lIns="0" tIns="0" rIns="0" bIns="0"/>
          <a:lstStyle>
            <a:lvl1pPr>
              <a:defRPr cap="all">
                <a:solidFill>
                  <a:schemeClr val="accent5"/>
                </a:solidFill>
              </a:defRPr>
            </a:lvl1pPr>
          </a:lstStyle>
          <a:p>
            <a:pPr lvl="0"/>
            <a:r>
              <a:rPr lang="en-US" dirty="0"/>
              <a:t>Click to edit Master text styles</a:t>
            </a:r>
          </a:p>
        </p:txBody>
      </p:sp>
      <p:sp>
        <p:nvSpPr>
          <p:cNvPr id="10" name="Text Placeholder 3"/>
          <p:cNvSpPr>
            <a:spLocks noGrp="1"/>
          </p:cNvSpPr>
          <p:nvPr>
            <p:ph type="body" sz="quarter" idx="11"/>
          </p:nvPr>
        </p:nvSpPr>
        <p:spPr>
          <a:xfrm>
            <a:off x="432000" y="2553703"/>
            <a:ext cx="8229600" cy="466077"/>
          </a:xfrm>
          <a:prstGeom prst="rect">
            <a:avLst/>
          </a:prstGeom>
        </p:spPr>
        <p:txBody>
          <a:bodyPr vert="horz" lIns="0" tIns="0" rIns="0" bIns="0"/>
          <a:lstStyle>
            <a:lvl1pPr>
              <a:defRPr cap="all">
                <a:solidFill>
                  <a:schemeClr val="accent2"/>
                </a:solidFill>
              </a:defRPr>
            </a:lvl1pPr>
          </a:lstStyle>
          <a:p>
            <a:pPr lvl="0"/>
            <a:r>
              <a:rPr lang="en-US" dirty="0"/>
              <a:t>Click to edit Master text styles</a:t>
            </a:r>
          </a:p>
        </p:txBody>
      </p:sp>
      <p:sp>
        <p:nvSpPr>
          <p:cNvPr id="3" name="Text Placeholder 2"/>
          <p:cNvSpPr>
            <a:spLocks noGrp="1"/>
          </p:cNvSpPr>
          <p:nvPr>
            <p:ph type="body" sz="quarter" idx="12"/>
          </p:nvPr>
        </p:nvSpPr>
        <p:spPr>
          <a:xfrm>
            <a:off x="432000" y="3362400"/>
            <a:ext cx="2654197" cy="914400"/>
          </a:xfrm>
          <a:prstGeom prst="rect">
            <a:avLst/>
          </a:prstGeom>
        </p:spPr>
        <p:txBody>
          <a:bodyPr vert="horz" lIns="0" tIns="0" rIns="0" bIns="0"/>
          <a:lstStyle>
            <a:lvl1pPr>
              <a:lnSpc>
                <a:spcPts val="1700"/>
              </a:lnSpc>
              <a:defRPr sz="1500" b="0" i="0">
                <a:solidFill>
                  <a:srgbClr val="80A1B6"/>
                </a:solidFill>
                <a:latin typeface="Museo 500"/>
                <a:cs typeface="Museo 500"/>
              </a:defRPr>
            </a:lvl1pPr>
            <a:lvl2pPr>
              <a:defRPr sz="1500" b="0" i="0">
                <a:latin typeface="Museo 500"/>
                <a:cs typeface="Museo 500"/>
              </a:defRPr>
            </a:lvl2pPr>
            <a:lvl3pPr>
              <a:defRPr sz="1500" b="0" i="0">
                <a:latin typeface="Museo 500"/>
                <a:cs typeface="Museo 500"/>
              </a:defRPr>
            </a:lvl3pPr>
            <a:lvl4pPr>
              <a:defRPr sz="1500" b="0" i="0">
                <a:latin typeface="Museo 500"/>
                <a:cs typeface="Museo 500"/>
              </a:defRPr>
            </a:lvl4pPr>
            <a:lvl5pPr>
              <a:defRPr sz="1500" b="0" i="0">
                <a:latin typeface="Museo 500"/>
                <a:cs typeface="Museo 500"/>
              </a:defRPr>
            </a:lvl5pPr>
          </a:lstStyle>
          <a:p>
            <a:pPr lvl="0"/>
            <a:r>
              <a:rPr lang="en-US" dirty="0"/>
              <a:t>Click to edit Master text styles</a:t>
            </a:r>
          </a:p>
        </p:txBody>
      </p:sp>
    </p:spTree>
    <p:extLst>
      <p:ext uri="{BB962C8B-B14F-4D97-AF65-F5344CB8AC3E}">
        <p14:creationId xmlns:p14="http://schemas.microsoft.com/office/powerpoint/2010/main" val="21122111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Picture 1" descr="BEAMA PPT master header no logo.jpg">
            <a:extLst>
              <a:ext uri="{FF2B5EF4-FFF2-40B4-BE49-F238E27FC236}">
                <a16:creationId xmlns:a16="http://schemas.microsoft.com/office/drawing/2014/main" id="{84E9DEB9-4DF0-47DD-9A05-E787F055D2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9738" y="515938"/>
            <a:ext cx="83153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BEAMA logo 2.tif">
            <a:extLst>
              <a:ext uri="{FF2B5EF4-FFF2-40B4-BE49-F238E27FC236}">
                <a16:creationId xmlns:a16="http://schemas.microsoft.com/office/drawing/2014/main" id="{EE358971-FDA1-4133-90D3-6DADF87D007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23863" y="438150"/>
            <a:ext cx="13493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5"/>
          <p:cNvSpPr>
            <a:spLocks noGrp="1"/>
          </p:cNvSpPr>
          <p:nvPr>
            <p:ph type="body" sz="quarter" idx="10" hasCustomPrompt="1"/>
          </p:nvPr>
        </p:nvSpPr>
        <p:spPr>
          <a:xfrm>
            <a:off x="457200" y="1789200"/>
            <a:ext cx="4071938" cy="4525963"/>
          </a:xfrm>
          <a:prstGeom prst="rect">
            <a:avLst/>
          </a:prstGeom>
        </p:spPr>
        <p:txBody>
          <a:bodyPr vert="horz" lIns="0" tIns="0" rIns="0" bIns="0"/>
          <a:lstStyle>
            <a:lvl1pPr marL="285750" indent="-285750">
              <a:lnSpc>
                <a:spcPts val="2000"/>
              </a:lnSpc>
              <a:spcBef>
                <a:spcPts val="1200"/>
              </a:spcBef>
              <a:buClr>
                <a:schemeClr val="accent2"/>
              </a:buClr>
              <a:buFont typeface="Arial"/>
              <a:buChar char="•"/>
              <a:defRPr sz="2000" b="0" i="0" baseline="0">
                <a:solidFill>
                  <a:srgbClr val="3B6E8F"/>
                </a:solidFill>
                <a:latin typeface="Museo Sans 300"/>
                <a:cs typeface="Museo Sans 300"/>
              </a:defRPr>
            </a:lvl1pPr>
            <a:lvl2pPr marL="468000" indent="-342900">
              <a:buFont typeface="Arial" panose="020B0604020202020204" pitchFamily="34" charset="0"/>
              <a:buChar char="•"/>
              <a:defRPr sz="1800"/>
            </a:lvl2pPr>
          </a:lstStyle>
          <a:p>
            <a:pPr lvl="0"/>
            <a:r>
              <a:rPr lang="en-US" dirty="0"/>
              <a:t>Click to edit Master text styles 1st</a:t>
            </a:r>
          </a:p>
          <a:p>
            <a:pPr lvl="1"/>
            <a:r>
              <a:rPr lang="en-US" dirty="0"/>
              <a:t>Second level</a:t>
            </a:r>
          </a:p>
          <a:p>
            <a:pPr lvl="2"/>
            <a:r>
              <a:rPr lang="en-US" dirty="0"/>
              <a:t>Third level</a:t>
            </a:r>
          </a:p>
          <a:p>
            <a:pPr lvl="2"/>
            <a:r>
              <a:rPr lang="en-US" dirty="0"/>
              <a:t>Fourth level</a:t>
            </a:r>
          </a:p>
          <a:p>
            <a:pPr lvl="1"/>
            <a:endParaRPr lang="en-US" dirty="0"/>
          </a:p>
        </p:txBody>
      </p:sp>
      <p:sp>
        <p:nvSpPr>
          <p:cNvPr id="2" name="Title 1"/>
          <p:cNvSpPr>
            <a:spLocks noGrp="1"/>
          </p:cNvSpPr>
          <p:nvPr>
            <p:ph type="title"/>
          </p:nvPr>
        </p:nvSpPr>
        <p:spPr>
          <a:xfrm>
            <a:off x="457200" y="875135"/>
            <a:ext cx="8229600" cy="327820"/>
          </a:xfrm>
          <a:prstGeom prst="rect">
            <a:avLst/>
          </a:prstGeom>
        </p:spPr>
        <p:txBody>
          <a:bodyPr vert="horz" lIns="0" tIns="0" rIns="0" bIns="0"/>
          <a:lstStyle>
            <a:lvl1pPr algn="l">
              <a:defRPr sz="2400" b="0" i="0">
                <a:solidFill>
                  <a:schemeClr val="accent2"/>
                </a:solidFill>
                <a:latin typeface="Museo 500"/>
                <a:cs typeface="Museo 500"/>
              </a:defRPr>
            </a:lvl1pPr>
          </a:lstStyle>
          <a:p>
            <a:r>
              <a:rPr lang="en-US" dirty="0"/>
              <a:t>Click to edit Master title style</a:t>
            </a:r>
          </a:p>
        </p:txBody>
      </p:sp>
      <p:sp>
        <p:nvSpPr>
          <p:cNvPr id="9" name="Chart Placeholder 8"/>
          <p:cNvSpPr>
            <a:spLocks noGrp="1"/>
          </p:cNvSpPr>
          <p:nvPr>
            <p:ph type="chart" sz="quarter" idx="11"/>
          </p:nvPr>
        </p:nvSpPr>
        <p:spPr>
          <a:xfrm>
            <a:off x="4888515" y="1789113"/>
            <a:ext cx="3798285" cy="4526050"/>
          </a:xfrm>
          <a:prstGeom prst="rect">
            <a:avLst/>
          </a:prstGeom>
        </p:spPr>
        <p:txBody>
          <a:bodyPr vert="horz" lIns="0" tIns="0" rIns="0" bIns="0"/>
          <a:lstStyle>
            <a:lvl1pPr>
              <a:defRPr sz="1800" b="0" i="0">
                <a:solidFill>
                  <a:schemeClr val="tx2"/>
                </a:solidFill>
                <a:latin typeface="Museo Sans 300"/>
                <a:cs typeface="Museo Sans 300"/>
              </a:defRPr>
            </a:lvl1pPr>
          </a:lstStyle>
          <a:p>
            <a:pPr lvl="0"/>
            <a:r>
              <a:rPr lang="en-US" noProof="0"/>
              <a:t>Click icon to add chart</a:t>
            </a:r>
          </a:p>
        </p:txBody>
      </p:sp>
      <p:sp>
        <p:nvSpPr>
          <p:cNvPr id="7" name="Slide Number Placeholder 5">
            <a:extLst>
              <a:ext uri="{FF2B5EF4-FFF2-40B4-BE49-F238E27FC236}">
                <a16:creationId xmlns:a16="http://schemas.microsoft.com/office/drawing/2014/main" id="{307BB9B1-DA70-4F86-8F2F-B6077D980067}"/>
              </a:ext>
            </a:extLst>
          </p:cNvPr>
          <p:cNvSpPr>
            <a:spLocks noGrp="1"/>
          </p:cNvSpPr>
          <p:nvPr>
            <p:ph type="sldNum" sz="quarter" idx="12"/>
          </p:nvPr>
        </p:nvSpPr>
        <p:spPr>
          <a:xfrm>
            <a:off x="6551613" y="773113"/>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i="0" smtClean="0">
                <a:solidFill>
                  <a:schemeClr val="tx1">
                    <a:tint val="75000"/>
                  </a:schemeClr>
                </a:solidFill>
                <a:latin typeface="Museo Sans 500"/>
                <a:cs typeface="Museo Sans 500"/>
              </a:defRPr>
            </a:lvl1pPr>
          </a:lstStyle>
          <a:p>
            <a:pPr>
              <a:defRPr/>
            </a:pPr>
            <a:fld id="{F6765EFA-7694-424F-88FC-86330E3FAD7C}" type="slidenum">
              <a:rPr lang="en-US"/>
              <a:pPr>
                <a:defRPr/>
              </a:pPr>
              <a:t>‹#›</a:t>
            </a:fld>
            <a:endParaRPr lang="en-US"/>
          </a:p>
        </p:txBody>
      </p:sp>
    </p:spTree>
    <p:extLst>
      <p:ext uri="{BB962C8B-B14F-4D97-AF65-F5344CB8AC3E}">
        <p14:creationId xmlns:p14="http://schemas.microsoft.com/office/powerpoint/2010/main" val="6970576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1" descr="BEAMA PPT master header no logo.jpg">
            <a:extLst>
              <a:ext uri="{FF2B5EF4-FFF2-40B4-BE49-F238E27FC236}">
                <a16:creationId xmlns:a16="http://schemas.microsoft.com/office/drawing/2014/main" id="{654649F2-98AD-4B62-8A0A-BDD2933BE11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863" y="609599"/>
            <a:ext cx="831532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BEAMA logo 2.tif">
            <a:extLst>
              <a:ext uri="{FF2B5EF4-FFF2-40B4-BE49-F238E27FC236}">
                <a16:creationId xmlns:a16="http://schemas.microsoft.com/office/drawing/2014/main" id="{293805D2-EE17-4111-B9BC-162F7ACA9C0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23863" y="438150"/>
            <a:ext cx="13493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p:cNvSpPr>
            <a:spLocks noGrp="1"/>
          </p:cNvSpPr>
          <p:nvPr>
            <p:ph type="body" sz="quarter" idx="10" hasCustomPrompt="1"/>
          </p:nvPr>
        </p:nvSpPr>
        <p:spPr>
          <a:xfrm>
            <a:off x="457199" y="1789200"/>
            <a:ext cx="8227669" cy="4525963"/>
          </a:xfrm>
          <a:prstGeom prst="rect">
            <a:avLst/>
          </a:prstGeom>
        </p:spPr>
        <p:txBody>
          <a:bodyPr vert="horz" lIns="0" tIns="0" rIns="0" bIns="0"/>
          <a:lstStyle>
            <a:lvl1pPr marL="342900" marR="0" indent="-342900" algn="l" defTabSz="457200" rtl="0" eaLnBrk="1" fontAlgn="auto" latinLnBrk="0" hangingPunct="1">
              <a:lnSpc>
                <a:spcPts val="2000"/>
              </a:lnSpc>
              <a:spcBef>
                <a:spcPts val="1200"/>
              </a:spcBef>
              <a:spcAft>
                <a:spcPts val="0"/>
              </a:spcAft>
              <a:buClr>
                <a:schemeClr val="accent2"/>
              </a:buClr>
              <a:buSzTx/>
              <a:buFont typeface="Arial" panose="020B0604020202020204" pitchFamily="34" charset="0"/>
              <a:buChar char="•"/>
              <a:tabLst/>
              <a:defRPr sz="2400" b="0" i="0">
                <a:solidFill>
                  <a:srgbClr val="3B6E8F"/>
                </a:solidFill>
                <a:latin typeface="Museo 500"/>
                <a:cs typeface="Museo 500"/>
              </a:defRPr>
            </a:lvl1pPr>
            <a:lvl2pPr marL="622300" indent="-266700">
              <a:buFont typeface="Arial" panose="020B0604020202020204" pitchFamily="34" charset="0"/>
              <a:buChar char="•"/>
              <a:defRPr sz="2000" b="0">
                <a:solidFill>
                  <a:srgbClr val="A9A515"/>
                </a:solidFill>
                <a:latin typeface="Museo 500"/>
              </a:defRPr>
            </a:lvl2pPr>
            <a:lvl3pPr marL="809625" indent="-266700">
              <a:buFont typeface="Arial" panose="020B0604020202020204" pitchFamily="34" charset="0"/>
              <a:buChar char="•"/>
              <a:defRPr sz="1800" b="0">
                <a:latin typeface="Museo 500"/>
              </a:defRPr>
            </a:lvl3pPr>
            <a:lvl4pPr marL="987425" indent="-266700">
              <a:buFont typeface="Arial" panose="020B0604020202020204" pitchFamily="34" charset="0"/>
              <a:buChar char="•"/>
              <a:defRPr sz="1600" b="0">
                <a:solidFill>
                  <a:srgbClr val="818A8F"/>
                </a:solidFill>
                <a:latin typeface="Museo 500"/>
              </a:defRPr>
            </a:lvl4pPr>
            <a:lvl5pPr marL="1165225" indent="-266700">
              <a:buFont typeface="Arial" panose="020B0604020202020204" pitchFamily="34" charset="0"/>
              <a:buChar char="•"/>
              <a:defRPr sz="1400" b="0">
                <a:solidFill>
                  <a:srgbClr val="DA7A20"/>
                </a:solidFill>
                <a:latin typeface="Museo 500"/>
              </a:defRPr>
            </a:lvl5pPr>
            <a:lvl6pPr>
              <a:defRPr sz="1100">
                <a:latin typeface="Museo 500"/>
              </a:defRPr>
            </a:lvl6pPr>
          </a:lstStyle>
          <a:p>
            <a:pPr lvl="0"/>
            <a:r>
              <a:rPr lang="en-US" dirty="0"/>
              <a:t>Click to edit Master text styles – First</a:t>
            </a:r>
          </a:p>
          <a:p>
            <a:pPr lvl="1"/>
            <a:r>
              <a:rPr lang="en-US" dirty="0"/>
              <a:t>Second</a:t>
            </a:r>
          </a:p>
          <a:p>
            <a:pPr lvl="2"/>
            <a:r>
              <a:rPr lang="en-US" dirty="0"/>
              <a:t>Third</a:t>
            </a:r>
          </a:p>
          <a:p>
            <a:pPr lvl="3"/>
            <a:r>
              <a:rPr lang="en-US" dirty="0"/>
              <a:t>Fourth</a:t>
            </a:r>
          </a:p>
          <a:p>
            <a:pPr lvl="4"/>
            <a:r>
              <a:rPr lang="en-US" dirty="0"/>
              <a:t>Fifth</a:t>
            </a:r>
          </a:p>
          <a:p>
            <a:pPr lvl="1"/>
            <a:endParaRPr lang="en-US" dirty="0"/>
          </a:p>
        </p:txBody>
      </p:sp>
      <p:sp>
        <p:nvSpPr>
          <p:cNvPr id="2" name="Title 1"/>
          <p:cNvSpPr>
            <a:spLocks noGrp="1"/>
          </p:cNvSpPr>
          <p:nvPr>
            <p:ph type="title"/>
          </p:nvPr>
        </p:nvSpPr>
        <p:spPr>
          <a:xfrm>
            <a:off x="457200" y="873663"/>
            <a:ext cx="8229600" cy="327600"/>
          </a:xfrm>
          <a:prstGeom prst="rect">
            <a:avLst/>
          </a:prstGeom>
        </p:spPr>
        <p:txBody>
          <a:bodyPr vert="horz" lIns="0" tIns="0" rIns="0" bIns="0"/>
          <a:lstStyle>
            <a:lvl1pPr algn="l">
              <a:defRPr sz="2400" b="0" i="0">
                <a:solidFill>
                  <a:srgbClr val="739600"/>
                </a:solidFill>
                <a:latin typeface="Museo 500"/>
                <a:cs typeface="Museo 500"/>
              </a:defRPr>
            </a:lvl1pPr>
          </a:lstStyle>
          <a:p>
            <a:r>
              <a:rPr lang="en-US" dirty="0"/>
              <a:t>Click to edit Master title style</a:t>
            </a:r>
          </a:p>
        </p:txBody>
      </p:sp>
      <p:sp>
        <p:nvSpPr>
          <p:cNvPr id="7" name="Slide Number Placeholder 5">
            <a:extLst>
              <a:ext uri="{FF2B5EF4-FFF2-40B4-BE49-F238E27FC236}">
                <a16:creationId xmlns:a16="http://schemas.microsoft.com/office/drawing/2014/main" id="{ADD85849-4415-4E06-8F91-0DF928F0980E}"/>
              </a:ext>
            </a:extLst>
          </p:cNvPr>
          <p:cNvSpPr>
            <a:spLocks noGrp="1"/>
          </p:cNvSpPr>
          <p:nvPr>
            <p:ph type="sldNum" sz="quarter" idx="11"/>
          </p:nvPr>
        </p:nvSpPr>
        <p:spPr>
          <a:xfrm>
            <a:off x="6551613" y="7556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i="0" smtClean="0">
                <a:solidFill>
                  <a:schemeClr val="tx1">
                    <a:tint val="75000"/>
                  </a:schemeClr>
                </a:solidFill>
                <a:latin typeface="Museo Sans 500"/>
                <a:cs typeface="Museo Sans 500"/>
              </a:defRPr>
            </a:lvl1pPr>
          </a:lstStyle>
          <a:p>
            <a:pPr>
              <a:defRPr/>
            </a:pPr>
            <a:fld id="{3AD98FE6-A1CE-4625-AF2F-BBF5FD492798}" type="slidenum">
              <a:rPr lang="en-US"/>
              <a:pPr>
                <a:defRPr/>
              </a:pPr>
              <a:t>‹#›</a:t>
            </a:fld>
            <a:endParaRPr lang="en-US"/>
          </a:p>
        </p:txBody>
      </p:sp>
    </p:spTree>
    <p:extLst>
      <p:ext uri="{BB962C8B-B14F-4D97-AF65-F5344CB8AC3E}">
        <p14:creationId xmlns:p14="http://schemas.microsoft.com/office/powerpoint/2010/main" val="34149363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rot="20662735">
            <a:off x="6560131" y="-1071372"/>
            <a:ext cx="5531872" cy="8014910"/>
          </a:xfrm>
          <a:prstGeom prst="rect">
            <a:avLst/>
          </a:prstGeom>
          <a:solidFill>
            <a:srgbClr val="283279"/>
          </a:solidFill>
          <a:ln w="1905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107504" y="1844824"/>
            <a:ext cx="6192688" cy="2583160"/>
          </a:xfrm>
          <a:prstGeom prst="rect">
            <a:avLst/>
          </a:prstGeom>
        </p:spPr>
        <p:txBody>
          <a:bodyPr anchor="ctr" anchorCtr="0"/>
          <a:lstStyle>
            <a:lvl1pPr>
              <a:defRPr sz="7200">
                <a:latin typeface="Segoe UI Semibold" panose="020B0702040204020203" pitchFamily="34" charset="0"/>
              </a:defRPr>
            </a:lvl1pPr>
          </a:lstStyle>
          <a:p>
            <a:r>
              <a:rPr lang="en-US" dirty="0" smtClean="0"/>
              <a:t>Click to edit Master title style</a:t>
            </a:r>
            <a:endParaRPr lang="en-GB" dirty="0"/>
          </a:p>
        </p:txBody>
      </p:sp>
      <p:sp>
        <p:nvSpPr>
          <p:cNvPr id="6" name="Text Placeholder 5"/>
          <p:cNvSpPr>
            <a:spLocks noGrp="1"/>
          </p:cNvSpPr>
          <p:nvPr>
            <p:ph type="body" sz="quarter" idx="10"/>
          </p:nvPr>
        </p:nvSpPr>
        <p:spPr>
          <a:xfrm>
            <a:off x="107950" y="4725144"/>
            <a:ext cx="6192838" cy="1872506"/>
          </a:xfrm>
          <a:prstGeom prst="rect">
            <a:avLst/>
          </a:prstGeom>
        </p:spPr>
        <p:txBody>
          <a:bodyPr/>
          <a:lstStyle>
            <a:lvl1pPr marL="0" indent="0" algn="ctr">
              <a:buNone/>
              <a:defRPr sz="3600">
                <a:solidFill>
                  <a:schemeClr val="tx1">
                    <a:lumMod val="65000"/>
                    <a:lumOff val="35000"/>
                  </a:schemeClr>
                </a:solidFill>
                <a:latin typeface="Segoe UI Semibold" panose="020B0702040204020203" pitchFamily="34" charset="0"/>
                <a:ea typeface="Segoe UI" panose="020B0502040204020203" pitchFamily="34" charset="0"/>
                <a:cs typeface="Segoe UI" panose="020B0502040204020203" pitchFamily="34" charset="0"/>
              </a:defRPr>
            </a:lvl1pPr>
          </a:lstStyle>
          <a:p>
            <a:pPr lvl="0"/>
            <a:endParaRPr lang="en-GB"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2" y="124267"/>
            <a:ext cx="3672408" cy="1026911"/>
          </a:xfrm>
          <a:prstGeom prst="rect">
            <a:avLst/>
          </a:prstGeom>
        </p:spPr>
      </p:pic>
    </p:spTree>
    <p:extLst>
      <p:ext uri="{BB962C8B-B14F-4D97-AF65-F5344CB8AC3E}">
        <p14:creationId xmlns:p14="http://schemas.microsoft.com/office/powerpoint/2010/main" val="113393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rot="16042173">
            <a:off x="3655495" y="-4510455"/>
            <a:ext cx="1738318" cy="9818128"/>
          </a:xfrm>
          <a:prstGeom prst="rect">
            <a:avLst/>
          </a:prstGeom>
          <a:solidFill>
            <a:srgbClr val="283279"/>
          </a:solidFill>
          <a:ln w="1524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Content Placeholder 2"/>
          <p:cNvSpPr>
            <a:spLocks noGrp="1"/>
          </p:cNvSpPr>
          <p:nvPr>
            <p:ph idx="1"/>
          </p:nvPr>
        </p:nvSpPr>
        <p:spPr>
          <a:xfrm>
            <a:off x="251520" y="1600200"/>
            <a:ext cx="8640960" cy="5141168"/>
          </a:xfrm>
          <a:prstGeom prst="rect">
            <a:avLst/>
          </a:prstGeom>
        </p:spPr>
        <p:txBody>
          <a:bodyPr/>
          <a:lstStyle>
            <a:lvl1pPr>
              <a:defRPr b="0">
                <a:latin typeface="Segoe UI" panose="020B0502040204020203" pitchFamily="34" charset="0"/>
                <a:ea typeface="Segoe UI" panose="020B0502040204020203" pitchFamily="34" charset="0"/>
                <a:cs typeface="Segoe UI" panose="020B0502040204020203" pitchFamily="34" charset="0"/>
              </a:defRPr>
            </a:lvl1pPr>
            <a:lvl2pPr>
              <a:defRPr b="0">
                <a:latin typeface="Segoe UI" panose="020B0502040204020203" pitchFamily="34" charset="0"/>
                <a:ea typeface="Segoe UI" panose="020B0502040204020203" pitchFamily="34" charset="0"/>
                <a:cs typeface="Segoe UI" panose="020B0502040204020203" pitchFamily="34" charset="0"/>
              </a:defRPr>
            </a:lvl2pPr>
            <a:lvl3pPr>
              <a:defRPr b="0">
                <a:latin typeface="Segoe UI" panose="020B0502040204020203" pitchFamily="34" charset="0"/>
                <a:ea typeface="Segoe UI" panose="020B0502040204020203" pitchFamily="34" charset="0"/>
                <a:cs typeface="Segoe UI" panose="020B0502040204020203" pitchFamily="34" charset="0"/>
              </a:defRPr>
            </a:lvl3pPr>
            <a:lvl4pPr>
              <a:defRPr b="0">
                <a:latin typeface="Segoe UI" panose="020B0502040204020203" pitchFamily="34" charset="0"/>
                <a:ea typeface="Segoe UI" panose="020B0502040204020203" pitchFamily="34" charset="0"/>
                <a:cs typeface="Segoe UI" panose="020B0502040204020203" pitchFamily="34" charset="0"/>
              </a:defRPr>
            </a:lvl4pPr>
            <a:lvl5pPr>
              <a:defRPr b="0">
                <a:latin typeface="Segoe UI" panose="020B0502040204020203" pitchFamily="34" charset="0"/>
                <a:ea typeface="Segoe UI" panose="020B0502040204020203" pitchFamily="34" charset="0"/>
                <a:cs typeface="Segoe UI" panose="020B0502040204020203"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9"/>
          <p:cNvSpPr>
            <a:spLocks noGrp="1"/>
          </p:cNvSpPr>
          <p:nvPr>
            <p:ph type="title"/>
          </p:nvPr>
        </p:nvSpPr>
        <p:spPr>
          <a:xfrm>
            <a:off x="251520" y="260648"/>
            <a:ext cx="8640960" cy="1008112"/>
          </a:xfrm>
          <a:prstGeom prst="rect">
            <a:avLst/>
          </a:prstGeom>
        </p:spPr>
        <p:txBody>
          <a:bodyPr anchor="ctr" anchorCtr="0"/>
          <a:lstStyle>
            <a:lvl1pPr>
              <a:defRPr sz="4800">
                <a:solidFill>
                  <a:schemeClr val="bg1"/>
                </a:solidFill>
                <a:latin typeface="Segoe UI Semibold" panose="020B0702040204020203" pitchFamily="34" charset="0"/>
              </a:defRPr>
            </a:lvl1pPr>
          </a:lstStyle>
          <a:p>
            <a:r>
              <a:rPr lang="en-US" dirty="0" smtClean="0"/>
              <a:t>Click to edit Master title style</a:t>
            </a:r>
            <a:endParaRPr lang="en-GB" dirty="0"/>
          </a:p>
        </p:txBody>
      </p:sp>
      <p:pic>
        <p:nvPicPr>
          <p:cNvPr id="6" name="Content Placeholder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5825" b="75413" l="24732" r="75030">
                        <a14:foregroundMark x1="28308" y1="63779" x2="28308" y2="63779"/>
                        <a14:foregroundMark x1="30036" y1="63779" x2="30036" y2="63779"/>
                        <a14:foregroundMark x1="34207" y1="65017" x2="34207" y2="65017"/>
                        <a14:foregroundMark x1="36770" y1="46287" x2="36770" y2="46287"/>
                        <a14:foregroundMark x1="40822" y1="57178" x2="40822" y2="57178"/>
                        <a14:foregroundMark x1="57211" y1="44307" x2="57211" y2="44307"/>
                        <a14:foregroundMark x1="63051" y1="32178" x2="63051" y2="32178"/>
                        <a14:foregroundMark x1="64064" y1="40759" x2="64064" y2="40759"/>
                        <a14:foregroundMark x1="35816" y1="64191" x2="35816" y2="64191"/>
                        <a14:foregroundMark x1="37783" y1="64191" x2="37783" y2="64191"/>
                        <a14:foregroundMark x1="39392" y1="64191" x2="39392" y2="64191"/>
                        <a14:foregroundMark x1="42253" y1="63944" x2="42253" y2="63944"/>
                        <a14:foregroundMark x1="46841" y1="63366" x2="46841" y2="63366"/>
                        <a14:foregroundMark x1="51609" y1="63944" x2="51609" y2="63944"/>
                        <a14:foregroundMark x1="53337" y1="64356" x2="53337" y2="64356"/>
                        <a14:foregroundMark x1="56615" y1="63531" x2="56615" y2="63531"/>
                        <a14:foregroundMark x1="58760" y1="63531" x2="58760" y2="63531"/>
                        <a14:foregroundMark x1="63945" y1="64934" x2="63945" y2="64934"/>
                        <a14:foregroundMark x1="65673" y1="63366" x2="65673" y2="63366"/>
                        <a14:foregroundMark x1="67819" y1="63531" x2="67819" y2="63531"/>
                        <a14:foregroundMark x1="70560" y1="64026" x2="70560" y2="64026"/>
                        <a14:foregroundMark x1="65614" y1="69884" x2="65614" y2="69884"/>
                        <a14:foregroundMark x1="64064" y1="69389" x2="64064" y2="69389"/>
                        <a14:foregroundMark x1="61085" y1="69142" x2="61085" y2="69142"/>
                        <a14:foregroundMark x1="58641" y1="69884" x2="58641" y2="69884"/>
                        <a14:foregroundMark x1="52443" y1="71370" x2="52443" y2="71370"/>
                        <a14:foregroundMark x1="55423" y1="70132" x2="55423" y2="70132"/>
                        <a14:foregroundMark x1="49464" y1="70545" x2="49464" y2="70545"/>
                        <a14:foregroundMark x1="46007" y1="69719" x2="46007" y2="69719"/>
                        <a14:foregroundMark x1="42789" y1="70297" x2="42789" y2="70297"/>
                        <a14:foregroundMark x1="40703" y1="69884" x2="40703" y2="69884"/>
                        <a14:foregroundMark x1="37902" y1="69884" x2="37902" y2="69884"/>
                        <a14:foregroundMark x1="34505" y1="70132" x2="34505" y2="70132"/>
                        <a14:foregroundMark x1="31645" y1="70132" x2="31645" y2="70132"/>
                        <a14:foregroundMark x1="30334" y1="70132" x2="30334" y2="70132"/>
                        <a14:foregroundMark x1="27175" y1="70380" x2="27175" y2="70380"/>
                        <a14:foregroundMark x1="43093" y1="42380" x2="49099" y2="42380"/>
                        <a14:backgroundMark x1="33373" y1="64026" x2="33373" y2="64026"/>
                        <a14:backgroundMark x1="32360" y1="69967" x2="32360" y2="69967"/>
                        <a14:backgroundMark x1="43147" y1="69389" x2="43147" y2="69389"/>
                        <a14:backgroundMark x1="54052" y1="63366" x2="54052" y2="63366"/>
                        <a14:backgroundMark x1="46722" y1="64934" x2="46722" y2="64934"/>
                        <a14:backgroundMark x1="46961" y1="62129" x2="46961" y2="62129"/>
                        <a14:backgroundMark x1="63349" y1="63779" x2="63349" y2="63779"/>
                        <a14:backgroundMark x1="70977" y1="62624" x2="70977" y2="62624"/>
                        <a14:backgroundMark x1="53039" y1="70297" x2="53039" y2="70297"/>
                      </a14:backgroundRemoval>
                    </a14:imgEffect>
                  </a14:imgLayer>
                </a14:imgProps>
              </a:ext>
              <a:ext uri="{28A0092B-C50C-407E-A947-70E740481C1C}">
                <a14:useLocalDpi xmlns:a14="http://schemas.microsoft.com/office/drawing/2010/main" val="0"/>
              </a:ext>
            </a:extLst>
          </a:blip>
          <a:srcRect l="21500" t="23330" r="23584" b="21398"/>
          <a:stretch/>
        </p:blipFill>
        <p:spPr>
          <a:xfrm>
            <a:off x="35498" y="90366"/>
            <a:ext cx="1521196" cy="1106386"/>
          </a:xfrm>
          <a:prstGeom prst="rect">
            <a:avLst/>
          </a:prstGeom>
        </p:spPr>
      </p:pic>
    </p:spTree>
    <p:extLst>
      <p:ext uri="{BB962C8B-B14F-4D97-AF65-F5344CB8AC3E}">
        <p14:creationId xmlns:p14="http://schemas.microsoft.com/office/powerpoint/2010/main" val="1099652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438A8DB-CDD3-436A-B24D-E4CB94305CCC}"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8700480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p:cNvSpPr/>
          <p:nvPr userDrawn="1"/>
        </p:nvSpPr>
        <p:spPr>
          <a:xfrm rot="16042173">
            <a:off x="3655495" y="-4510455"/>
            <a:ext cx="1738318" cy="9818128"/>
          </a:xfrm>
          <a:prstGeom prst="rect">
            <a:avLst/>
          </a:prstGeom>
          <a:solidFill>
            <a:srgbClr val="283279"/>
          </a:solidFill>
          <a:ln w="1524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Content Placeholder 2"/>
          <p:cNvSpPr>
            <a:spLocks noGrp="1"/>
          </p:cNvSpPr>
          <p:nvPr>
            <p:ph sz="half" idx="1"/>
          </p:nvPr>
        </p:nvSpPr>
        <p:spPr>
          <a:xfrm>
            <a:off x="251520" y="1600200"/>
            <a:ext cx="4244280" cy="5069160"/>
          </a:xfrm>
          <a:prstGeom prst="rect">
            <a:avLst/>
          </a:prstGeom>
        </p:spPr>
        <p:txBody>
          <a:bodyPr/>
          <a:lstStyle>
            <a:lvl1pPr>
              <a:defRPr sz="2800">
                <a:latin typeface="Segoe UI" panose="020B0502040204020203" pitchFamily="34" charset="0"/>
                <a:ea typeface="Segoe UI" panose="020B0502040204020203" pitchFamily="34" charset="0"/>
                <a:cs typeface="Segoe UI" panose="020B0502040204020203" pitchFamily="34" charset="0"/>
              </a:defRPr>
            </a:lvl1pPr>
            <a:lvl2pPr>
              <a:defRPr sz="2400">
                <a:latin typeface="Segoe UI" panose="020B0502040204020203" pitchFamily="34" charset="0"/>
                <a:ea typeface="Segoe UI" panose="020B0502040204020203" pitchFamily="34" charset="0"/>
                <a:cs typeface="Segoe UI" panose="020B0502040204020203" pitchFamily="34" charset="0"/>
              </a:defRPr>
            </a:lvl2pPr>
            <a:lvl3pPr>
              <a:defRPr sz="2000">
                <a:latin typeface="Segoe UI" panose="020B0502040204020203" pitchFamily="34" charset="0"/>
                <a:ea typeface="Segoe UI" panose="020B0502040204020203" pitchFamily="34" charset="0"/>
                <a:cs typeface="Segoe UI" panose="020B0502040204020203" pitchFamily="34" charset="0"/>
              </a:defRPr>
            </a:lvl3pPr>
            <a:lvl4pPr>
              <a:defRPr sz="1800">
                <a:latin typeface="Segoe UI" panose="020B0502040204020203" pitchFamily="34" charset="0"/>
                <a:ea typeface="Segoe UI" panose="020B0502040204020203" pitchFamily="34" charset="0"/>
                <a:cs typeface="Segoe UI" panose="020B0502040204020203" pitchFamily="34" charset="0"/>
              </a:defRPr>
            </a:lvl4pPr>
            <a:lvl5pPr>
              <a:defRPr sz="1800">
                <a:latin typeface="Segoe UI" panose="020B0502040204020203" pitchFamily="34" charset="0"/>
                <a:ea typeface="Segoe UI" panose="020B0502040204020203" pitchFamily="34" charset="0"/>
                <a:cs typeface="Segoe UI" panose="020B0502040204020203"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244280" cy="5069160"/>
          </a:xfrm>
          <a:prstGeom prst="rect">
            <a:avLst/>
          </a:prstGeom>
        </p:spPr>
        <p:txBody>
          <a:bodyPr/>
          <a:lstStyle>
            <a:lvl1pPr>
              <a:defRPr sz="2800">
                <a:latin typeface="Segoe UI" panose="020B0502040204020203" pitchFamily="34" charset="0"/>
                <a:ea typeface="Segoe UI" panose="020B0502040204020203" pitchFamily="34" charset="0"/>
                <a:cs typeface="Segoe UI" panose="020B0502040204020203" pitchFamily="34" charset="0"/>
              </a:defRPr>
            </a:lvl1pPr>
            <a:lvl2pPr>
              <a:defRPr sz="2400">
                <a:latin typeface="Segoe UI" panose="020B0502040204020203" pitchFamily="34" charset="0"/>
                <a:ea typeface="Segoe UI" panose="020B0502040204020203" pitchFamily="34" charset="0"/>
                <a:cs typeface="Segoe UI" panose="020B0502040204020203" pitchFamily="34" charset="0"/>
              </a:defRPr>
            </a:lvl2pPr>
            <a:lvl3pPr>
              <a:defRPr sz="2000">
                <a:latin typeface="Segoe UI" panose="020B0502040204020203" pitchFamily="34" charset="0"/>
                <a:ea typeface="Segoe UI" panose="020B0502040204020203" pitchFamily="34" charset="0"/>
                <a:cs typeface="Segoe UI" panose="020B0502040204020203" pitchFamily="34" charset="0"/>
              </a:defRPr>
            </a:lvl3pPr>
            <a:lvl4pPr>
              <a:defRPr sz="1800">
                <a:latin typeface="Segoe UI" panose="020B0502040204020203" pitchFamily="34" charset="0"/>
                <a:ea typeface="Segoe UI" panose="020B0502040204020203" pitchFamily="34" charset="0"/>
                <a:cs typeface="Segoe UI" panose="020B0502040204020203" pitchFamily="34" charset="0"/>
              </a:defRPr>
            </a:lvl4pPr>
            <a:lvl5pPr>
              <a:defRPr sz="1800">
                <a:latin typeface="Segoe UI" panose="020B0502040204020203" pitchFamily="34" charset="0"/>
                <a:ea typeface="Segoe UI" panose="020B0502040204020203" pitchFamily="34" charset="0"/>
                <a:cs typeface="Segoe UI" panose="020B0502040204020203"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Title 9"/>
          <p:cNvSpPr>
            <a:spLocks noGrp="1"/>
          </p:cNvSpPr>
          <p:nvPr>
            <p:ph type="title"/>
          </p:nvPr>
        </p:nvSpPr>
        <p:spPr>
          <a:xfrm>
            <a:off x="251520" y="260648"/>
            <a:ext cx="8640960" cy="1008112"/>
          </a:xfrm>
          <a:prstGeom prst="rect">
            <a:avLst/>
          </a:prstGeom>
        </p:spPr>
        <p:txBody>
          <a:bodyPr anchor="ctr" anchorCtr="0"/>
          <a:lstStyle>
            <a:lvl1pPr>
              <a:defRPr sz="4800">
                <a:solidFill>
                  <a:schemeClr val="bg1"/>
                </a:solidFill>
                <a:latin typeface="Segoe UI Semibold" panose="020B0702040204020203" pitchFamily="34" charset="0"/>
              </a:defRPr>
            </a:lvl1pPr>
          </a:lstStyle>
          <a:p>
            <a:r>
              <a:rPr lang="en-US" dirty="0" smtClean="0"/>
              <a:t>Click to edit Master title style</a:t>
            </a:r>
            <a:endParaRPr lang="en-GB" dirty="0"/>
          </a:p>
        </p:txBody>
      </p:sp>
      <p:pic>
        <p:nvPicPr>
          <p:cNvPr id="7" name="Content Placeholder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5825" b="75413" l="24732" r="75030">
                        <a14:foregroundMark x1="28308" y1="63779" x2="28308" y2="63779"/>
                        <a14:foregroundMark x1="30036" y1="63779" x2="30036" y2="63779"/>
                        <a14:foregroundMark x1="34207" y1="65017" x2="34207" y2="65017"/>
                        <a14:foregroundMark x1="36770" y1="46287" x2="36770" y2="46287"/>
                        <a14:foregroundMark x1="40822" y1="57178" x2="40822" y2="57178"/>
                        <a14:foregroundMark x1="57211" y1="44307" x2="57211" y2="44307"/>
                        <a14:foregroundMark x1="63051" y1="32178" x2="63051" y2="32178"/>
                        <a14:foregroundMark x1="64064" y1="40759" x2="64064" y2="40759"/>
                        <a14:foregroundMark x1="35816" y1="64191" x2="35816" y2="64191"/>
                        <a14:foregroundMark x1="37783" y1="64191" x2="37783" y2="64191"/>
                        <a14:foregroundMark x1="39392" y1="64191" x2="39392" y2="64191"/>
                        <a14:foregroundMark x1="42253" y1="63944" x2="42253" y2="63944"/>
                        <a14:foregroundMark x1="46841" y1="63366" x2="46841" y2="63366"/>
                        <a14:foregroundMark x1="51609" y1="63944" x2="51609" y2="63944"/>
                        <a14:foregroundMark x1="53337" y1="64356" x2="53337" y2="64356"/>
                        <a14:foregroundMark x1="56615" y1="63531" x2="56615" y2="63531"/>
                        <a14:foregroundMark x1="58760" y1="63531" x2="58760" y2="63531"/>
                        <a14:foregroundMark x1="63945" y1="64934" x2="63945" y2="64934"/>
                        <a14:foregroundMark x1="65673" y1="63366" x2="65673" y2="63366"/>
                        <a14:foregroundMark x1="67819" y1="63531" x2="67819" y2="63531"/>
                        <a14:foregroundMark x1="70560" y1="64026" x2="70560" y2="64026"/>
                        <a14:foregroundMark x1="65614" y1="69884" x2="65614" y2="69884"/>
                        <a14:foregroundMark x1="64064" y1="69389" x2="64064" y2="69389"/>
                        <a14:foregroundMark x1="61085" y1="69142" x2="61085" y2="69142"/>
                        <a14:foregroundMark x1="58641" y1="69884" x2="58641" y2="69884"/>
                        <a14:foregroundMark x1="52443" y1="71370" x2="52443" y2="71370"/>
                        <a14:foregroundMark x1="55423" y1="70132" x2="55423" y2="70132"/>
                        <a14:foregroundMark x1="49464" y1="70545" x2="49464" y2="70545"/>
                        <a14:foregroundMark x1="46007" y1="69719" x2="46007" y2="69719"/>
                        <a14:foregroundMark x1="42789" y1="70297" x2="42789" y2="70297"/>
                        <a14:foregroundMark x1="40703" y1="69884" x2="40703" y2="69884"/>
                        <a14:foregroundMark x1="37902" y1="69884" x2="37902" y2="69884"/>
                        <a14:foregroundMark x1="34505" y1="70132" x2="34505" y2="70132"/>
                        <a14:foregroundMark x1="31645" y1="70132" x2="31645" y2="70132"/>
                        <a14:foregroundMark x1="30334" y1="70132" x2="30334" y2="70132"/>
                        <a14:foregroundMark x1="27175" y1="70380" x2="27175" y2="70380"/>
                        <a14:foregroundMark x1="43093" y1="42380" x2="49099" y2="42380"/>
                        <a14:backgroundMark x1="33373" y1="64026" x2="33373" y2="64026"/>
                        <a14:backgroundMark x1="32360" y1="69967" x2="32360" y2="69967"/>
                        <a14:backgroundMark x1="43147" y1="69389" x2="43147" y2="69389"/>
                        <a14:backgroundMark x1="54052" y1="63366" x2="54052" y2="63366"/>
                        <a14:backgroundMark x1="46722" y1="64934" x2="46722" y2="64934"/>
                        <a14:backgroundMark x1="46961" y1="62129" x2="46961" y2="62129"/>
                        <a14:backgroundMark x1="63349" y1="63779" x2="63349" y2="63779"/>
                        <a14:backgroundMark x1="70977" y1="62624" x2="70977" y2="62624"/>
                        <a14:backgroundMark x1="53039" y1="70297" x2="53039" y2="70297"/>
                      </a14:backgroundRemoval>
                    </a14:imgEffect>
                  </a14:imgLayer>
                </a14:imgProps>
              </a:ext>
              <a:ext uri="{28A0092B-C50C-407E-A947-70E740481C1C}">
                <a14:useLocalDpi xmlns:a14="http://schemas.microsoft.com/office/drawing/2010/main" val="0"/>
              </a:ext>
            </a:extLst>
          </a:blip>
          <a:srcRect l="21500" t="23330" r="23584" b="21398"/>
          <a:stretch/>
        </p:blipFill>
        <p:spPr>
          <a:xfrm>
            <a:off x="35498" y="90366"/>
            <a:ext cx="1521196" cy="1106386"/>
          </a:xfrm>
          <a:prstGeom prst="rect">
            <a:avLst/>
          </a:prstGeom>
        </p:spPr>
      </p:pic>
    </p:spTree>
    <p:extLst>
      <p:ext uri="{BB962C8B-B14F-4D97-AF65-F5344CB8AC3E}">
        <p14:creationId xmlns:p14="http://schemas.microsoft.com/office/powerpoint/2010/main" val="220163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rot="16042173">
            <a:off x="3655495" y="-4510455"/>
            <a:ext cx="1738318" cy="9818128"/>
          </a:xfrm>
          <a:prstGeom prst="rect">
            <a:avLst/>
          </a:prstGeom>
          <a:solidFill>
            <a:srgbClr val="283279"/>
          </a:solidFill>
          <a:ln w="1524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EE6F3262-5606-452A-9843-A97FE1C3219E}" type="datetimeFigureOut">
              <a:rPr lang="en-GB" smtClean="0"/>
              <a:t>06/03/2019</a:t>
            </a:fld>
            <a:endParaRPr lang="en-GB"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72D14E4B-76B1-4D07-87CE-B8592090A701}" type="slidenum">
              <a:rPr lang="en-GB" smtClean="0"/>
              <a:t>‹#›</a:t>
            </a:fld>
            <a:endParaRPr lang="en-GB" dirty="0"/>
          </a:p>
        </p:txBody>
      </p:sp>
      <p:sp>
        <p:nvSpPr>
          <p:cNvPr id="15" name="Title 9"/>
          <p:cNvSpPr>
            <a:spLocks noGrp="1"/>
          </p:cNvSpPr>
          <p:nvPr>
            <p:ph type="title"/>
          </p:nvPr>
        </p:nvSpPr>
        <p:spPr>
          <a:xfrm>
            <a:off x="251520" y="260648"/>
            <a:ext cx="8640960" cy="1008112"/>
          </a:xfrm>
          <a:prstGeom prst="rect">
            <a:avLst/>
          </a:prstGeom>
        </p:spPr>
        <p:txBody>
          <a:bodyPr anchor="ctr" anchorCtr="0"/>
          <a:lstStyle>
            <a:lvl1pPr>
              <a:defRPr sz="4800">
                <a:solidFill>
                  <a:schemeClr val="bg1"/>
                </a:solidFill>
                <a:latin typeface="Segoe UI Semibold" panose="020B0702040204020203" pitchFamily="34" charset="0"/>
              </a:defRPr>
            </a:lvl1pPr>
          </a:lstStyle>
          <a:p>
            <a:r>
              <a:rPr lang="en-US" dirty="0" smtClean="0"/>
              <a:t>Click to edit Master title style</a:t>
            </a:r>
            <a:endParaRPr lang="en-GB" dirty="0"/>
          </a:p>
        </p:txBody>
      </p:sp>
      <p:pic>
        <p:nvPicPr>
          <p:cNvPr id="14" name="Content Placeholder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5825" b="75413" l="24732" r="75030">
                        <a14:foregroundMark x1="28308" y1="63779" x2="28308" y2="63779"/>
                        <a14:foregroundMark x1="30036" y1="63779" x2="30036" y2="63779"/>
                        <a14:foregroundMark x1="34207" y1="65017" x2="34207" y2="65017"/>
                        <a14:foregroundMark x1="36770" y1="46287" x2="36770" y2="46287"/>
                        <a14:foregroundMark x1="40822" y1="57178" x2="40822" y2="57178"/>
                        <a14:foregroundMark x1="57211" y1="44307" x2="57211" y2="44307"/>
                        <a14:foregroundMark x1="63051" y1="32178" x2="63051" y2="32178"/>
                        <a14:foregroundMark x1="64064" y1="40759" x2="64064" y2="40759"/>
                        <a14:foregroundMark x1="35816" y1="64191" x2="35816" y2="64191"/>
                        <a14:foregroundMark x1="37783" y1="64191" x2="37783" y2="64191"/>
                        <a14:foregroundMark x1="39392" y1="64191" x2="39392" y2="64191"/>
                        <a14:foregroundMark x1="42253" y1="63944" x2="42253" y2="63944"/>
                        <a14:foregroundMark x1="46841" y1="63366" x2="46841" y2="63366"/>
                        <a14:foregroundMark x1="51609" y1="63944" x2="51609" y2="63944"/>
                        <a14:foregroundMark x1="53337" y1="64356" x2="53337" y2="64356"/>
                        <a14:foregroundMark x1="56615" y1="63531" x2="56615" y2="63531"/>
                        <a14:foregroundMark x1="58760" y1="63531" x2="58760" y2="63531"/>
                        <a14:foregroundMark x1="63945" y1="64934" x2="63945" y2="64934"/>
                        <a14:foregroundMark x1="65673" y1="63366" x2="65673" y2="63366"/>
                        <a14:foregroundMark x1="67819" y1="63531" x2="67819" y2="63531"/>
                        <a14:foregroundMark x1="70560" y1="64026" x2="70560" y2="64026"/>
                        <a14:foregroundMark x1="65614" y1="69884" x2="65614" y2="69884"/>
                        <a14:foregroundMark x1="64064" y1="69389" x2="64064" y2="69389"/>
                        <a14:foregroundMark x1="61085" y1="69142" x2="61085" y2="69142"/>
                        <a14:foregroundMark x1="58641" y1="69884" x2="58641" y2="69884"/>
                        <a14:foregroundMark x1="52443" y1="71370" x2="52443" y2="71370"/>
                        <a14:foregroundMark x1="55423" y1="70132" x2="55423" y2="70132"/>
                        <a14:foregroundMark x1="49464" y1="70545" x2="49464" y2="70545"/>
                        <a14:foregroundMark x1="46007" y1="69719" x2="46007" y2="69719"/>
                        <a14:foregroundMark x1="42789" y1="70297" x2="42789" y2="70297"/>
                        <a14:foregroundMark x1="40703" y1="69884" x2="40703" y2="69884"/>
                        <a14:foregroundMark x1="37902" y1="69884" x2="37902" y2="69884"/>
                        <a14:foregroundMark x1="34505" y1="70132" x2="34505" y2="70132"/>
                        <a14:foregroundMark x1="31645" y1="70132" x2="31645" y2="70132"/>
                        <a14:foregroundMark x1="30334" y1="70132" x2="30334" y2="70132"/>
                        <a14:foregroundMark x1="27175" y1="70380" x2="27175" y2="70380"/>
                        <a14:foregroundMark x1="43093" y1="42380" x2="49099" y2="42380"/>
                        <a14:backgroundMark x1="33373" y1="64026" x2="33373" y2="64026"/>
                        <a14:backgroundMark x1="32360" y1="69967" x2="32360" y2="69967"/>
                        <a14:backgroundMark x1="43147" y1="69389" x2="43147" y2="69389"/>
                        <a14:backgroundMark x1="54052" y1="63366" x2="54052" y2="63366"/>
                        <a14:backgroundMark x1="46722" y1="64934" x2="46722" y2="64934"/>
                        <a14:backgroundMark x1="46961" y1="62129" x2="46961" y2="62129"/>
                        <a14:backgroundMark x1="63349" y1="63779" x2="63349" y2="63779"/>
                        <a14:backgroundMark x1="70977" y1="62624" x2="70977" y2="62624"/>
                        <a14:backgroundMark x1="53039" y1="70297" x2="53039" y2="70297"/>
                      </a14:backgroundRemoval>
                    </a14:imgEffect>
                  </a14:imgLayer>
                </a14:imgProps>
              </a:ext>
              <a:ext uri="{28A0092B-C50C-407E-A947-70E740481C1C}">
                <a14:useLocalDpi xmlns:a14="http://schemas.microsoft.com/office/drawing/2010/main" val="0"/>
              </a:ext>
            </a:extLst>
          </a:blip>
          <a:srcRect l="21500" t="23330" r="23584" b="21398"/>
          <a:stretch/>
        </p:blipFill>
        <p:spPr>
          <a:xfrm>
            <a:off x="35498" y="90366"/>
            <a:ext cx="1521196" cy="1106386"/>
          </a:xfrm>
          <a:prstGeom prst="rect">
            <a:avLst/>
          </a:prstGeom>
        </p:spPr>
      </p:pic>
    </p:spTree>
    <p:extLst>
      <p:ext uri="{BB962C8B-B14F-4D97-AF65-F5344CB8AC3E}">
        <p14:creationId xmlns:p14="http://schemas.microsoft.com/office/powerpoint/2010/main" val="2089403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userDrawn="1"/>
        </p:nvSpPr>
        <p:spPr>
          <a:xfrm rot="16042173">
            <a:off x="3655495" y="-4510455"/>
            <a:ext cx="1738318" cy="9818128"/>
          </a:xfrm>
          <a:prstGeom prst="rect">
            <a:avLst/>
          </a:prstGeom>
          <a:solidFill>
            <a:srgbClr val="283279"/>
          </a:solidFill>
          <a:ln w="1524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1792288" y="5510336"/>
            <a:ext cx="5486400" cy="354162"/>
          </a:xfrm>
          <a:prstGeom prst="rect">
            <a:avLst/>
          </a:prstGeom>
        </p:spPr>
        <p:txBody>
          <a:bodyPr anchor="b"/>
          <a:lstStyle>
            <a:lvl1pPr algn="l">
              <a:defRPr sz="2000" b="1">
                <a:latin typeface="Segoe UI" panose="020B0502040204020203" pitchFamily="34" charset="0"/>
                <a:ea typeface="Segoe UI" panose="020B0502040204020203" pitchFamily="34" charset="0"/>
                <a:cs typeface="Segoe UI" panose="020B0502040204020203" pitchFamily="34" charset="0"/>
              </a:defRPr>
            </a:lvl1pPr>
          </a:lstStyle>
          <a:p>
            <a:r>
              <a:rPr lang="en-US" dirty="0" smtClean="0"/>
              <a:t>Click to edit Master title style</a:t>
            </a:r>
            <a:endParaRPr lang="en-GB" dirty="0"/>
          </a:p>
        </p:txBody>
      </p:sp>
      <p:sp>
        <p:nvSpPr>
          <p:cNvPr id="3" name="Picture Placeholder 2"/>
          <p:cNvSpPr>
            <a:spLocks noGrp="1"/>
          </p:cNvSpPr>
          <p:nvPr>
            <p:ph type="pic" idx="1"/>
          </p:nvPr>
        </p:nvSpPr>
        <p:spPr>
          <a:xfrm>
            <a:off x="1792288" y="1492148"/>
            <a:ext cx="5486400" cy="3881067"/>
          </a:xfrm>
          <a:prstGeom prst="rect">
            <a:avLst/>
          </a:prstGeom>
        </p:spPr>
        <p:txBody>
          <a:bodyPr/>
          <a:lstStyle>
            <a:lvl1pPr marL="0" indent="0">
              <a:buNone/>
              <a:defRPr sz="3200">
                <a:latin typeface="Segoe UI" panose="020B0502040204020203" pitchFamily="34" charset="0"/>
                <a:ea typeface="Segoe UI" panose="020B0502040204020203" pitchFamily="34" charset="0"/>
                <a:cs typeface="Segoe UI" panose="020B0502040204020203"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864498"/>
            <a:ext cx="5486400" cy="804862"/>
          </a:xfrm>
          <a:prstGeom prst="rect">
            <a:avLst/>
          </a:prstGeom>
        </p:spPr>
        <p:txBody>
          <a:bodyPr/>
          <a:lstStyle>
            <a:lvl1pPr marL="0" indent="0">
              <a:buNone/>
              <a:defRPr sz="1400">
                <a:latin typeface="Segoe UI" panose="020B0502040204020203" pitchFamily="34" charset="0"/>
                <a:ea typeface="Segoe UI" panose="020B0502040204020203" pitchFamily="34" charset="0"/>
                <a:cs typeface="Segoe UI" panose="020B0502040204020203"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Title 9"/>
          <p:cNvSpPr txBox="1">
            <a:spLocks/>
          </p:cNvSpPr>
          <p:nvPr userDrawn="1"/>
        </p:nvSpPr>
        <p:spPr>
          <a:xfrm>
            <a:off x="251520" y="260648"/>
            <a:ext cx="8640960" cy="1008112"/>
          </a:xfrm>
          <a:prstGeom prst="rect">
            <a:avLst/>
          </a:prstGeom>
        </p:spPr>
        <p:txBody>
          <a:bodyPr anchor="ctr" anchorCtr="0"/>
          <a:lstStyle>
            <a:lvl1pPr algn="ctr" defTabSz="914400" rtl="0" eaLnBrk="1" latinLnBrk="0" hangingPunct="1">
              <a:spcBef>
                <a:spcPct val="0"/>
              </a:spcBef>
              <a:buNone/>
              <a:defRPr sz="4800" kern="1200">
                <a:solidFill>
                  <a:schemeClr val="bg1"/>
                </a:solidFill>
                <a:latin typeface="Segoe UI Semibold" panose="020B0702040204020203" pitchFamily="34" charset="0"/>
                <a:ea typeface="+mj-ea"/>
                <a:cs typeface="+mj-cs"/>
              </a:defRPr>
            </a:lvl1pPr>
          </a:lstStyle>
          <a:p>
            <a:r>
              <a:rPr lang="en-US" dirty="0" smtClean="0"/>
              <a:t>Click to edit Master title style</a:t>
            </a:r>
            <a:endParaRPr lang="en-GB" dirty="0"/>
          </a:p>
        </p:txBody>
      </p:sp>
      <p:pic>
        <p:nvPicPr>
          <p:cNvPr id="8" name="Content Placeholder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5825" b="75413" l="24732" r="75030">
                        <a14:foregroundMark x1="28308" y1="63779" x2="28308" y2="63779"/>
                        <a14:foregroundMark x1="30036" y1="63779" x2="30036" y2="63779"/>
                        <a14:foregroundMark x1="34207" y1="65017" x2="34207" y2="65017"/>
                        <a14:foregroundMark x1="36770" y1="46287" x2="36770" y2="46287"/>
                        <a14:foregroundMark x1="40822" y1="57178" x2="40822" y2="57178"/>
                        <a14:foregroundMark x1="57211" y1="44307" x2="57211" y2="44307"/>
                        <a14:foregroundMark x1="63051" y1="32178" x2="63051" y2="32178"/>
                        <a14:foregroundMark x1="64064" y1="40759" x2="64064" y2="40759"/>
                        <a14:foregroundMark x1="35816" y1="64191" x2="35816" y2="64191"/>
                        <a14:foregroundMark x1="37783" y1="64191" x2="37783" y2="64191"/>
                        <a14:foregroundMark x1="39392" y1="64191" x2="39392" y2="64191"/>
                        <a14:foregroundMark x1="42253" y1="63944" x2="42253" y2="63944"/>
                        <a14:foregroundMark x1="46841" y1="63366" x2="46841" y2="63366"/>
                        <a14:foregroundMark x1="51609" y1="63944" x2="51609" y2="63944"/>
                        <a14:foregroundMark x1="53337" y1="64356" x2="53337" y2="64356"/>
                        <a14:foregroundMark x1="56615" y1="63531" x2="56615" y2="63531"/>
                        <a14:foregroundMark x1="58760" y1="63531" x2="58760" y2="63531"/>
                        <a14:foregroundMark x1="63945" y1="64934" x2="63945" y2="64934"/>
                        <a14:foregroundMark x1="65673" y1="63366" x2="65673" y2="63366"/>
                        <a14:foregroundMark x1="67819" y1="63531" x2="67819" y2="63531"/>
                        <a14:foregroundMark x1="70560" y1="64026" x2="70560" y2="64026"/>
                        <a14:foregroundMark x1="65614" y1="69884" x2="65614" y2="69884"/>
                        <a14:foregroundMark x1="64064" y1="69389" x2="64064" y2="69389"/>
                        <a14:foregroundMark x1="61085" y1="69142" x2="61085" y2="69142"/>
                        <a14:foregroundMark x1="58641" y1="69884" x2="58641" y2="69884"/>
                        <a14:foregroundMark x1="52443" y1="71370" x2="52443" y2="71370"/>
                        <a14:foregroundMark x1="55423" y1="70132" x2="55423" y2="70132"/>
                        <a14:foregroundMark x1="49464" y1="70545" x2="49464" y2="70545"/>
                        <a14:foregroundMark x1="46007" y1="69719" x2="46007" y2="69719"/>
                        <a14:foregroundMark x1="42789" y1="70297" x2="42789" y2="70297"/>
                        <a14:foregroundMark x1="40703" y1="69884" x2="40703" y2="69884"/>
                        <a14:foregroundMark x1="37902" y1="69884" x2="37902" y2="69884"/>
                        <a14:foregroundMark x1="34505" y1="70132" x2="34505" y2="70132"/>
                        <a14:foregroundMark x1="31645" y1="70132" x2="31645" y2="70132"/>
                        <a14:foregroundMark x1="30334" y1="70132" x2="30334" y2="70132"/>
                        <a14:foregroundMark x1="27175" y1="70380" x2="27175" y2="70380"/>
                        <a14:foregroundMark x1="43093" y1="42380" x2="49099" y2="42380"/>
                        <a14:backgroundMark x1="33373" y1="64026" x2="33373" y2="64026"/>
                        <a14:backgroundMark x1="32360" y1="69967" x2="32360" y2="69967"/>
                        <a14:backgroundMark x1="43147" y1="69389" x2="43147" y2="69389"/>
                        <a14:backgroundMark x1="54052" y1="63366" x2="54052" y2="63366"/>
                        <a14:backgroundMark x1="46722" y1="64934" x2="46722" y2="64934"/>
                        <a14:backgroundMark x1="46961" y1="62129" x2="46961" y2="62129"/>
                        <a14:backgroundMark x1="63349" y1="63779" x2="63349" y2="63779"/>
                        <a14:backgroundMark x1="70977" y1="62624" x2="70977" y2="62624"/>
                        <a14:backgroundMark x1="53039" y1="70297" x2="53039" y2="70297"/>
                      </a14:backgroundRemoval>
                    </a14:imgEffect>
                  </a14:imgLayer>
                </a14:imgProps>
              </a:ext>
              <a:ext uri="{28A0092B-C50C-407E-A947-70E740481C1C}">
                <a14:useLocalDpi xmlns:a14="http://schemas.microsoft.com/office/drawing/2010/main" val="0"/>
              </a:ext>
            </a:extLst>
          </a:blip>
          <a:srcRect l="21500" t="23330" r="23584" b="21398"/>
          <a:stretch/>
        </p:blipFill>
        <p:spPr>
          <a:xfrm>
            <a:off x="35498" y="90366"/>
            <a:ext cx="1521196" cy="1106386"/>
          </a:xfrm>
          <a:prstGeom prst="rect">
            <a:avLst/>
          </a:prstGeom>
        </p:spPr>
      </p:pic>
    </p:spTree>
    <p:extLst>
      <p:ext uri="{BB962C8B-B14F-4D97-AF65-F5344CB8AC3E}">
        <p14:creationId xmlns:p14="http://schemas.microsoft.com/office/powerpoint/2010/main" val="2921524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ertical Text">
    <p:spTree>
      <p:nvGrpSpPr>
        <p:cNvPr id="1" name=""/>
        <p:cNvGrpSpPr/>
        <p:nvPr/>
      </p:nvGrpSpPr>
      <p:grpSpPr>
        <a:xfrm>
          <a:off x="0" y="0"/>
          <a:ext cx="0" cy="0"/>
          <a:chOff x="0" y="0"/>
          <a:chExt cx="0" cy="0"/>
        </a:xfrm>
      </p:grpSpPr>
      <p:sp>
        <p:nvSpPr>
          <p:cNvPr id="9" name="Rectangle 8"/>
          <p:cNvSpPr/>
          <p:nvPr userDrawn="1"/>
        </p:nvSpPr>
        <p:spPr>
          <a:xfrm rot="16042173">
            <a:off x="3655495" y="-4510455"/>
            <a:ext cx="1738318" cy="9818128"/>
          </a:xfrm>
          <a:prstGeom prst="rect">
            <a:avLst/>
          </a:prstGeom>
          <a:solidFill>
            <a:srgbClr val="283279"/>
          </a:solidFill>
          <a:ln w="152400">
            <a:solidFill>
              <a:srgbClr val="1E2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Vertical Text Placeholder 2"/>
          <p:cNvSpPr>
            <a:spLocks noGrp="1"/>
          </p:cNvSpPr>
          <p:nvPr>
            <p:ph type="body" orient="vert" idx="1"/>
          </p:nvPr>
        </p:nvSpPr>
        <p:spPr>
          <a:xfrm>
            <a:off x="251520" y="1600200"/>
            <a:ext cx="8640960" cy="5069160"/>
          </a:xfrm>
          <a:prstGeom prst="rect">
            <a:avLst/>
          </a:prstGeom>
        </p:spPr>
        <p:txBody>
          <a:bodyPr vert="eaVert"/>
          <a:lstStyle>
            <a:lvl1pPr>
              <a:defRPr>
                <a:latin typeface="Segoe UI" panose="020B0502040204020203" pitchFamily="34" charset="0"/>
                <a:ea typeface="Segoe UI" panose="020B0502040204020203" pitchFamily="34" charset="0"/>
                <a:cs typeface="Segoe UI" panose="020B0502040204020203" pitchFamily="34" charset="0"/>
              </a:defRPr>
            </a:lvl1pPr>
            <a:lvl2pPr>
              <a:defRPr>
                <a:latin typeface="Segoe UI" panose="020B0502040204020203" pitchFamily="34" charset="0"/>
                <a:ea typeface="Segoe UI" panose="020B0502040204020203" pitchFamily="34" charset="0"/>
                <a:cs typeface="Segoe UI" panose="020B0502040204020203" pitchFamily="34" charset="0"/>
              </a:defRPr>
            </a:lvl2pPr>
            <a:lvl3pPr>
              <a:defRPr>
                <a:latin typeface="Segoe UI" panose="020B0502040204020203" pitchFamily="34" charset="0"/>
                <a:ea typeface="Segoe UI" panose="020B0502040204020203" pitchFamily="34" charset="0"/>
                <a:cs typeface="Segoe UI" panose="020B0502040204020203" pitchFamily="34" charset="0"/>
              </a:defRPr>
            </a:lvl3pPr>
            <a:lvl4pPr>
              <a:defRPr>
                <a:latin typeface="Segoe UI" panose="020B0502040204020203" pitchFamily="34" charset="0"/>
                <a:ea typeface="Segoe UI" panose="020B0502040204020203" pitchFamily="34" charset="0"/>
                <a:cs typeface="Segoe UI" panose="020B0502040204020203" pitchFamily="34" charset="0"/>
              </a:defRPr>
            </a:lvl4pPr>
            <a:lvl5pPr>
              <a:defRPr>
                <a:latin typeface="Segoe UI" panose="020B0502040204020203" pitchFamily="34" charset="0"/>
                <a:ea typeface="Segoe UI" panose="020B0502040204020203" pitchFamily="34" charset="0"/>
                <a:cs typeface="Segoe UI" panose="020B0502040204020203"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8" name="Title 9"/>
          <p:cNvSpPr>
            <a:spLocks noGrp="1"/>
          </p:cNvSpPr>
          <p:nvPr>
            <p:ph type="title"/>
          </p:nvPr>
        </p:nvSpPr>
        <p:spPr>
          <a:xfrm>
            <a:off x="251520" y="260648"/>
            <a:ext cx="8640960" cy="1008112"/>
          </a:xfrm>
          <a:prstGeom prst="rect">
            <a:avLst/>
          </a:prstGeom>
        </p:spPr>
        <p:txBody>
          <a:bodyPr anchor="ctr" anchorCtr="0"/>
          <a:lstStyle>
            <a:lvl1pPr>
              <a:defRPr sz="4800">
                <a:solidFill>
                  <a:schemeClr val="bg1"/>
                </a:solidFill>
                <a:latin typeface="Segoe UI Semibold" panose="020B0702040204020203" pitchFamily="34" charset="0"/>
              </a:defRPr>
            </a:lvl1pPr>
          </a:lstStyle>
          <a:p>
            <a:r>
              <a:rPr lang="en-US" dirty="0" smtClean="0"/>
              <a:t>Click to edit Master title style</a:t>
            </a:r>
            <a:endParaRPr lang="en-GB" dirty="0"/>
          </a:p>
        </p:txBody>
      </p:sp>
      <p:pic>
        <p:nvPicPr>
          <p:cNvPr id="6" name="Content Placeholder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5825" b="75413" l="24732" r="75030">
                        <a14:foregroundMark x1="28308" y1="63779" x2="28308" y2="63779"/>
                        <a14:foregroundMark x1="30036" y1="63779" x2="30036" y2="63779"/>
                        <a14:foregroundMark x1="34207" y1="65017" x2="34207" y2="65017"/>
                        <a14:foregroundMark x1="36770" y1="46287" x2="36770" y2="46287"/>
                        <a14:foregroundMark x1="40822" y1="57178" x2="40822" y2="57178"/>
                        <a14:foregroundMark x1="57211" y1="44307" x2="57211" y2="44307"/>
                        <a14:foregroundMark x1="63051" y1="32178" x2="63051" y2="32178"/>
                        <a14:foregroundMark x1="64064" y1="40759" x2="64064" y2="40759"/>
                        <a14:foregroundMark x1="35816" y1="64191" x2="35816" y2="64191"/>
                        <a14:foregroundMark x1="37783" y1="64191" x2="37783" y2="64191"/>
                        <a14:foregroundMark x1="39392" y1="64191" x2="39392" y2="64191"/>
                        <a14:foregroundMark x1="42253" y1="63944" x2="42253" y2="63944"/>
                        <a14:foregroundMark x1="46841" y1="63366" x2="46841" y2="63366"/>
                        <a14:foregroundMark x1="51609" y1="63944" x2="51609" y2="63944"/>
                        <a14:foregroundMark x1="53337" y1="64356" x2="53337" y2="64356"/>
                        <a14:foregroundMark x1="56615" y1="63531" x2="56615" y2="63531"/>
                        <a14:foregroundMark x1="58760" y1="63531" x2="58760" y2="63531"/>
                        <a14:foregroundMark x1="63945" y1="64934" x2="63945" y2="64934"/>
                        <a14:foregroundMark x1="65673" y1="63366" x2="65673" y2="63366"/>
                        <a14:foregroundMark x1="67819" y1="63531" x2="67819" y2="63531"/>
                        <a14:foregroundMark x1="70560" y1="64026" x2="70560" y2="64026"/>
                        <a14:foregroundMark x1="65614" y1="69884" x2="65614" y2="69884"/>
                        <a14:foregroundMark x1="64064" y1="69389" x2="64064" y2="69389"/>
                        <a14:foregroundMark x1="61085" y1="69142" x2="61085" y2="69142"/>
                        <a14:foregroundMark x1="58641" y1="69884" x2="58641" y2="69884"/>
                        <a14:foregroundMark x1="52443" y1="71370" x2="52443" y2="71370"/>
                        <a14:foregroundMark x1="55423" y1="70132" x2="55423" y2="70132"/>
                        <a14:foregroundMark x1="49464" y1="70545" x2="49464" y2="70545"/>
                        <a14:foregroundMark x1="46007" y1="69719" x2="46007" y2="69719"/>
                        <a14:foregroundMark x1="42789" y1="70297" x2="42789" y2="70297"/>
                        <a14:foregroundMark x1="40703" y1="69884" x2="40703" y2="69884"/>
                        <a14:foregroundMark x1="37902" y1="69884" x2="37902" y2="69884"/>
                        <a14:foregroundMark x1="34505" y1="70132" x2="34505" y2="70132"/>
                        <a14:foregroundMark x1="31645" y1="70132" x2="31645" y2="70132"/>
                        <a14:foregroundMark x1="30334" y1="70132" x2="30334" y2="70132"/>
                        <a14:foregroundMark x1="27175" y1="70380" x2="27175" y2="70380"/>
                        <a14:foregroundMark x1="43093" y1="42380" x2="49099" y2="42380"/>
                        <a14:backgroundMark x1="33373" y1="64026" x2="33373" y2="64026"/>
                        <a14:backgroundMark x1="32360" y1="69967" x2="32360" y2="69967"/>
                        <a14:backgroundMark x1="43147" y1="69389" x2="43147" y2="69389"/>
                        <a14:backgroundMark x1="54052" y1="63366" x2="54052" y2="63366"/>
                        <a14:backgroundMark x1="46722" y1="64934" x2="46722" y2="64934"/>
                        <a14:backgroundMark x1="46961" y1="62129" x2="46961" y2="62129"/>
                        <a14:backgroundMark x1="63349" y1="63779" x2="63349" y2="63779"/>
                        <a14:backgroundMark x1="70977" y1="62624" x2="70977" y2="62624"/>
                        <a14:backgroundMark x1="53039" y1="70297" x2="53039" y2="70297"/>
                      </a14:backgroundRemoval>
                    </a14:imgEffect>
                  </a14:imgLayer>
                </a14:imgProps>
              </a:ext>
              <a:ext uri="{28A0092B-C50C-407E-A947-70E740481C1C}">
                <a14:useLocalDpi xmlns:a14="http://schemas.microsoft.com/office/drawing/2010/main" val="0"/>
              </a:ext>
            </a:extLst>
          </a:blip>
          <a:srcRect l="21500" t="23330" r="23584" b="21398"/>
          <a:stretch/>
        </p:blipFill>
        <p:spPr>
          <a:xfrm>
            <a:off x="35498" y="90366"/>
            <a:ext cx="1521196" cy="1106386"/>
          </a:xfrm>
          <a:prstGeom prst="rect">
            <a:avLst/>
          </a:prstGeom>
        </p:spPr>
      </p:pic>
    </p:spTree>
    <p:extLst>
      <p:ext uri="{BB962C8B-B14F-4D97-AF65-F5344CB8AC3E}">
        <p14:creationId xmlns:p14="http://schemas.microsoft.com/office/powerpoint/2010/main" val="2245656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ACCD32-A05B-4523-BD5F-6658ABE06672}"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2214420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ACCD32-A05B-4523-BD5F-6658ABE06672}"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26806882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7ACCD32-A05B-4523-BD5F-6658ABE06672}"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27939665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ACCD32-A05B-4523-BD5F-6658ABE06672}"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10251133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7ACCD32-A05B-4523-BD5F-6658ABE06672}" type="datetimeFigureOut">
              <a:rPr lang="en-GB" smtClean="0"/>
              <a:t>06/03/2019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4408831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ACCD32-A05B-4523-BD5F-6658ABE06672}" type="datetimeFigureOut">
              <a:rPr lang="en-GB" smtClean="0"/>
              <a:t>06/03/2019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482156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825625"/>
            <a:ext cx="38671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825625"/>
            <a:ext cx="386715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438A8DB-CDD3-436A-B24D-E4CB94305CCC}"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30207918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CCD32-A05B-4523-BD5F-6658ABE06672}" type="datetimeFigureOut">
              <a:rPr lang="en-GB" smtClean="0"/>
              <a:t>06/03/2019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32672642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7ACCD32-A05B-4523-BD5F-6658ABE06672}"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22114701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7ACCD32-A05B-4523-BD5F-6658ABE06672}"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23056892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ACCD32-A05B-4523-BD5F-6658ABE06672}"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13044689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ACCD32-A05B-4523-BD5F-6658ABE06672}" type="datetimeFigureOut">
              <a:rPr lang="en-GB" smtClean="0"/>
              <a:t>06/03/2019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E0FEE71-F034-4131-8840-A8A2CBC188B8}" type="slidenum">
              <a:rPr lang="en-GB" smtClean="0"/>
              <a:t>‹#›</a:t>
            </a:fld>
            <a:endParaRPr lang="en-GB"/>
          </a:p>
        </p:txBody>
      </p:sp>
    </p:spTree>
    <p:extLst>
      <p:ext uri="{BB962C8B-B14F-4D97-AF65-F5344CB8AC3E}">
        <p14:creationId xmlns:p14="http://schemas.microsoft.com/office/powerpoint/2010/main" val="30559692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298450" y="177270"/>
            <a:ext cx="6415617" cy="693207"/>
          </a:xfrm>
          <a:prstGeom prst="rect">
            <a:avLst/>
          </a:prstGeom>
        </p:spPr>
        <p:txBody>
          <a:bodyPr vert="horz" lIns="91440" tIns="45720" rIns="91440" bIns="45720" rtlCol="0" anchor="ctr">
            <a:normAutofit/>
          </a:bodyPr>
          <a:lstStyle/>
          <a:p>
            <a:r>
              <a:rPr lang="en-US" dirty="0"/>
              <a:t>Click to edit Master title style</a:t>
            </a:r>
          </a:p>
        </p:txBody>
      </p:sp>
      <p:sp>
        <p:nvSpPr>
          <p:cNvPr id="9" name="Text Placeholder 8"/>
          <p:cNvSpPr>
            <a:spLocks noGrp="1"/>
          </p:cNvSpPr>
          <p:nvPr>
            <p:ph type="body" sz="quarter" idx="10"/>
          </p:nvPr>
        </p:nvSpPr>
        <p:spPr>
          <a:xfrm>
            <a:off x="298450" y="1404937"/>
            <a:ext cx="4095750" cy="47593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Content Placeholder 10"/>
          <p:cNvSpPr>
            <a:spLocks noGrp="1"/>
          </p:cNvSpPr>
          <p:nvPr>
            <p:ph sz="quarter" idx="11"/>
          </p:nvPr>
        </p:nvSpPr>
        <p:spPr>
          <a:xfrm>
            <a:off x="4724400" y="1404938"/>
            <a:ext cx="4089400" cy="47593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985279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98450" y="1523999"/>
            <a:ext cx="8481483"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97971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8450" y="1486958"/>
            <a:ext cx="38862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70967" y="1492250"/>
            <a:ext cx="38862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5152313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298450" y="177270"/>
            <a:ext cx="6415617" cy="693207"/>
          </a:xfrm>
        </p:spPr>
        <p:txBody>
          <a:bodyPr/>
          <a:lstStyle>
            <a:lvl1pPr>
              <a:defRPr>
                <a:solidFill>
                  <a:schemeClr val="accent2"/>
                </a:solidFill>
              </a:defRPr>
            </a:lvl1pPr>
          </a:lstStyle>
          <a:p>
            <a:r>
              <a:rPr lang="en-US" dirty="0"/>
              <a:t>Click to edit Master title style</a:t>
            </a:r>
          </a:p>
        </p:txBody>
      </p:sp>
      <p:sp>
        <p:nvSpPr>
          <p:cNvPr id="14" name="Text Placeholder 13"/>
          <p:cNvSpPr>
            <a:spLocks noGrp="1"/>
          </p:cNvSpPr>
          <p:nvPr>
            <p:ph type="body" sz="quarter" idx="10"/>
          </p:nvPr>
        </p:nvSpPr>
        <p:spPr>
          <a:xfrm>
            <a:off x="298450" y="1312863"/>
            <a:ext cx="8574088" cy="501173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361351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13"/>
          <p:cNvSpPr>
            <a:spLocks noGrp="1"/>
          </p:cNvSpPr>
          <p:nvPr>
            <p:ph type="body" sz="quarter" idx="10"/>
          </p:nvPr>
        </p:nvSpPr>
        <p:spPr>
          <a:xfrm>
            <a:off x="298450" y="1312863"/>
            <a:ext cx="8574088" cy="501173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1238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438A8DB-CDD3-436A-B24D-E4CB94305CCC}" type="datetimeFigureOut">
              <a:rPr lang="en-GB" smtClean="0"/>
              <a:t>06/03/2019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38860899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Content Placeholder 2"/>
          <p:cNvSpPr>
            <a:spLocks noGrp="1"/>
          </p:cNvSpPr>
          <p:nvPr>
            <p:ph idx="1"/>
          </p:nvPr>
        </p:nvSpPr>
        <p:spPr>
          <a:xfrm>
            <a:off x="170524" y="411694"/>
            <a:ext cx="3216143" cy="275484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5" name="Content Placeholder 2"/>
          <p:cNvSpPr>
            <a:spLocks noGrp="1"/>
          </p:cNvSpPr>
          <p:nvPr>
            <p:ph idx="10"/>
          </p:nvPr>
        </p:nvSpPr>
        <p:spPr>
          <a:xfrm>
            <a:off x="170523" y="3806827"/>
            <a:ext cx="3216143" cy="275484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Tree>
    <p:extLst>
      <p:ext uri="{BB962C8B-B14F-4D97-AF65-F5344CB8AC3E}">
        <p14:creationId xmlns:p14="http://schemas.microsoft.com/office/powerpoint/2010/main" val="11290596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6575" y="194733"/>
            <a:ext cx="6092692" cy="626534"/>
          </a:xfrm>
        </p:spPr>
        <p:txBody>
          <a:bodyPr anchor="b">
            <a:normAutofit/>
          </a:bodyPr>
          <a:lstStyle>
            <a:lvl1pPr>
              <a:defRPr sz="2800"/>
            </a:lvl1pPr>
          </a:lstStyle>
          <a:p>
            <a:r>
              <a:rPr lang="en-US" dirty="0"/>
              <a:t>Click to edit Master title style</a:t>
            </a:r>
          </a:p>
        </p:txBody>
      </p:sp>
      <p:sp>
        <p:nvSpPr>
          <p:cNvPr id="3" name="Content Placeholder 2"/>
          <p:cNvSpPr>
            <a:spLocks noGrp="1"/>
          </p:cNvSpPr>
          <p:nvPr>
            <p:ph idx="1"/>
          </p:nvPr>
        </p:nvSpPr>
        <p:spPr>
          <a:xfrm>
            <a:off x="316575" y="1427693"/>
            <a:ext cx="8225366"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Tree>
    <p:extLst>
      <p:ext uri="{BB962C8B-B14F-4D97-AF65-F5344CB8AC3E}">
        <p14:creationId xmlns:p14="http://schemas.microsoft.com/office/powerpoint/2010/main" val="30461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438A8DB-CDD3-436A-B24D-E4CB94305CCC}" type="datetimeFigureOut">
              <a:rPr lang="en-GB" smtClean="0"/>
              <a:t>06/03/2019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93134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38A8DB-CDD3-436A-B24D-E4CB94305CCC}" type="datetimeFigureOut">
              <a:rPr lang="en-GB" smtClean="0"/>
              <a:t>06/03/2019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1522413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438A8DB-CDD3-436A-B24D-E4CB94305CCC}" type="datetimeFigureOut">
              <a:rPr lang="en-GB" smtClean="0"/>
              <a:t>06/03/2019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5246E30-B84E-4C8B-B58A-735592223B0C}" type="slidenum">
              <a:rPr lang="en-GB" smtClean="0"/>
              <a:t>‹#›</a:t>
            </a:fld>
            <a:endParaRPr lang="en-GB"/>
          </a:p>
        </p:txBody>
      </p:sp>
    </p:spTree>
    <p:extLst>
      <p:ext uri="{BB962C8B-B14F-4D97-AF65-F5344CB8AC3E}">
        <p14:creationId xmlns:p14="http://schemas.microsoft.com/office/powerpoint/2010/main" val="77194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0.xml"/><Relationship Id="rId7" Type="http://schemas.openxmlformats.org/officeDocument/2006/relationships/theme" Target="../theme/theme6.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7.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image" Target="../media/image10.jpg"/><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image" Target="../media/image9.jpg"/><Relationship Id="rId5" Type="http://schemas.openxmlformats.org/officeDocument/2006/relationships/slideLayout" Target="../slideLayouts/slideLayout59.xml"/><Relationship Id="rId10" Type="http://schemas.openxmlformats.org/officeDocument/2006/relationships/image" Target="../media/image8.jpg"/><Relationship Id="rId4" Type="http://schemas.openxmlformats.org/officeDocument/2006/relationships/slideLayout" Target="../slideLayouts/slideLayout58.xml"/><Relationship Id="rId9"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0" y="678921"/>
            <a:ext cx="9144000" cy="116946"/>
          </a:xfrm>
          <a:prstGeom prst="rect">
            <a:avLst/>
          </a:prstGeom>
          <a:solidFill>
            <a:srgbClr val="F47B20"/>
          </a:solidFill>
          <a:ln w="9525"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
        <p:nvSpPr>
          <p:cNvPr id="3" name="Rectangle 2"/>
          <p:cNvSpPr/>
          <p:nvPr userDrawn="1"/>
        </p:nvSpPr>
        <p:spPr bwMode="auto">
          <a:xfrm>
            <a:off x="0" y="795867"/>
            <a:ext cx="9144000" cy="550333"/>
          </a:xfrm>
          <a:prstGeom prst="rect">
            <a:avLst/>
          </a:prstGeom>
          <a:solidFill>
            <a:schemeClr val="tx1"/>
          </a:solidFill>
          <a:ln w="127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pic>
        <p:nvPicPr>
          <p:cNvPr id="6" name="Picture 2"/>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345"/>
          <a:stretch/>
        </p:blipFill>
        <p:spPr bwMode="auto">
          <a:xfrm>
            <a:off x="50799" y="816139"/>
            <a:ext cx="9044710" cy="500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bwMode="auto">
          <a:xfrm>
            <a:off x="0" y="0"/>
            <a:ext cx="9144000" cy="6850800"/>
          </a:xfrm>
          <a:prstGeom prst="rect">
            <a:avLst/>
          </a:prstGeom>
          <a:no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
        <p:nvSpPr>
          <p:cNvPr id="8" name="Rectangle 7"/>
          <p:cNvSpPr/>
          <p:nvPr userDrawn="1"/>
        </p:nvSpPr>
        <p:spPr bwMode="auto">
          <a:xfrm>
            <a:off x="0" y="737395"/>
            <a:ext cx="9144000" cy="608806"/>
          </a:xfrm>
          <a:prstGeom prst="rect">
            <a:avLst/>
          </a:prstGeom>
          <a:solidFill>
            <a:schemeClr val="tx1"/>
          </a:solid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pic>
        <p:nvPicPr>
          <p:cNvPr id="9" name="Picture 2"/>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345"/>
          <a:stretch/>
        </p:blipFill>
        <p:spPr bwMode="auto">
          <a:xfrm>
            <a:off x="50799" y="787564"/>
            <a:ext cx="9044710" cy="500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userDrawn="1"/>
        </p:nvSpPr>
        <p:spPr bwMode="auto">
          <a:xfrm>
            <a:off x="0" y="19050"/>
            <a:ext cx="9144000" cy="718344"/>
          </a:xfrm>
          <a:prstGeom prst="rect">
            <a:avLst/>
          </a:prstGeom>
          <a:solidFill>
            <a:schemeClr val="tx1"/>
          </a:solid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grpSp>
        <p:nvGrpSpPr>
          <p:cNvPr id="15" name="Group 14"/>
          <p:cNvGrpSpPr/>
          <p:nvPr userDrawn="1"/>
        </p:nvGrpSpPr>
        <p:grpSpPr>
          <a:xfrm>
            <a:off x="7148947" y="6502884"/>
            <a:ext cx="1995053" cy="347916"/>
            <a:chOff x="7148947" y="4785685"/>
            <a:chExt cx="1995053" cy="347916"/>
          </a:xfrm>
        </p:grpSpPr>
        <p:sp>
          <p:nvSpPr>
            <p:cNvPr id="12" name="Parallelogram 11"/>
            <p:cNvSpPr/>
            <p:nvPr userDrawn="1"/>
          </p:nvSpPr>
          <p:spPr bwMode="auto">
            <a:xfrm>
              <a:off x="7148947" y="4785685"/>
              <a:ext cx="1620986" cy="338554"/>
            </a:xfrm>
            <a:prstGeom prst="parallelogram">
              <a:avLst>
                <a:gd name="adj" fmla="val 67969"/>
              </a:avLst>
            </a:prstGeom>
            <a:solidFill>
              <a:srgbClr val="F47B20"/>
            </a:solidFill>
            <a:ln w="9525"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
          <p:nvSpPr>
            <p:cNvPr id="13" name="TextBox 12"/>
            <p:cNvSpPr txBox="1"/>
            <p:nvPr userDrawn="1"/>
          </p:nvSpPr>
          <p:spPr>
            <a:xfrm>
              <a:off x="7320746" y="4785685"/>
              <a:ext cx="1476895" cy="338554"/>
            </a:xfrm>
            <a:prstGeom prst="rect">
              <a:avLst/>
            </a:prstGeom>
            <a:noFill/>
          </p:spPr>
          <p:txBody>
            <a:bodyPr wrap="square" rtlCol="0">
              <a:spAutoFit/>
            </a:bodyPr>
            <a:lstStyle/>
            <a:p>
              <a:pPr marR="0" algn="l" rtl="0"/>
              <a:r>
                <a:rPr lang="en-GB" sz="1600" b="1" i="0" u="none" strike="noStrike" baseline="0" dirty="0" err="1">
                  <a:solidFill>
                    <a:schemeClr val="bg1"/>
                  </a:solidFill>
                  <a:latin typeface="Arial Narrow"/>
                </a:rPr>
                <a:t>robust</a:t>
              </a:r>
              <a:r>
                <a:rPr lang="en-GB" sz="1600" b="0" i="0" u="none" strike="noStrike" baseline="0" dirty="0" err="1">
                  <a:solidFill>
                    <a:srgbClr val="616365"/>
                  </a:solidFill>
                  <a:latin typeface="Arial Narrow"/>
                </a:rPr>
                <a:t>details</a:t>
              </a:r>
              <a:r>
                <a:rPr lang="en-GB" sz="1600" b="0" i="0" u="none" strike="noStrike" baseline="30000" dirty="0">
                  <a:solidFill>
                    <a:schemeClr val="tx1"/>
                  </a:solidFill>
                  <a:latin typeface="Arial Narrow"/>
                </a:rPr>
                <a:t>®</a:t>
              </a:r>
              <a:endParaRPr lang="en-GB" sz="1600" b="0" i="0" u="none" strike="noStrike" baseline="0" dirty="0">
                <a:solidFill>
                  <a:schemeClr val="tx1"/>
                </a:solidFill>
                <a:latin typeface="Arial Narrow"/>
              </a:endParaRPr>
            </a:p>
          </p:txBody>
        </p:sp>
        <p:sp>
          <p:nvSpPr>
            <p:cNvPr id="14" name="Rectangle 13"/>
            <p:cNvSpPr/>
            <p:nvPr userDrawn="1"/>
          </p:nvSpPr>
          <p:spPr bwMode="auto">
            <a:xfrm>
              <a:off x="8541327" y="4785685"/>
              <a:ext cx="602673" cy="347916"/>
            </a:xfrm>
            <a:prstGeom prst="rect">
              <a:avLst/>
            </a:prstGeom>
            <a:solidFill>
              <a:srgbClr val="F47B20"/>
            </a:solidFill>
            <a:ln w="9525"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grpSp>
    </p:spTree>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8A8DB-CDD3-436A-B24D-E4CB94305CCC}" type="datetimeFigureOut">
              <a:rPr lang="en-GB" smtClean="0"/>
              <a:t>06/03/2019</a:t>
            </a:fld>
            <a:endParaRPr lang="en-GB"/>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246E30-B84E-4C8B-B58A-735592223B0C}" type="slidenum">
              <a:rPr lang="en-GB" smtClean="0"/>
              <a:t>‹#›</a:t>
            </a:fld>
            <a:endParaRPr lang="en-GB"/>
          </a:p>
        </p:txBody>
      </p:sp>
    </p:spTree>
    <p:extLst>
      <p:ext uri="{BB962C8B-B14F-4D97-AF65-F5344CB8AC3E}">
        <p14:creationId xmlns:p14="http://schemas.microsoft.com/office/powerpoint/2010/main" val="226293705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6835573-2FEE-41FC-A9D8-69E6A7D0C281}" type="datetimeFigureOut">
              <a:rPr lang="en-GB" smtClean="0"/>
              <a:pPr/>
              <a:t>06/03/2019</a:t>
            </a:fld>
            <a:endParaRPr lang="en-GB"/>
          </a:p>
        </p:txBody>
      </p:sp>
      <p:sp>
        <p:nvSpPr>
          <p:cNvPr id="5" name="Footer Placeholder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823101-2CF2-4830-9078-CC565604177F}" type="slidenum">
              <a:rPr lang="en-GB" smtClean="0"/>
              <a:pPr/>
              <a:t>‹#›</a:t>
            </a:fld>
            <a:endParaRPr lang="en-GB"/>
          </a:p>
        </p:txBody>
      </p:sp>
    </p:spTree>
    <p:extLst>
      <p:ext uri="{BB962C8B-B14F-4D97-AF65-F5344CB8AC3E}">
        <p14:creationId xmlns:p14="http://schemas.microsoft.com/office/powerpoint/2010/main" val="25370592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8"/>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6835573-2FEE-41FC-A9D8-69E6A7D0C281}" type="datetimeFigureOut">
              <a:rPr lang="en-GB" smtClean="0">
                <a:solidFill>
                  <a:srgbClr val="004A7F">
                    <a:tint val="75000"/>
                  </a:srgbClr>
                </a:solidFill>
              </a:rPr>
              <a:pPr/>
              <a:t>06/03/2019</a:t>
            </a:fld>
            <a:endParaRPr lang="en-GB">
              <a:solidFill>
                <a:srgbClr val="004A7F">
                  <a:tint val="75000"/>
                </a:srgbClr>
              </a:solidFill>
            </a:endParaRPr>
          </a:p>
        </p:txBody>
      </p:sp>
      <p:sp>
        <p:nvSpPr>
          <p:cNvPr id="5" name="Footer Placeholder 4"/>
          <p:cNvSpPr>
            <a:spLocks noGrp="1"/>
          </p:cNvSpPr>
          <p:nvPr>
            <p:ph type="ftr" sz="quarter" idx="3"/>
          </p:nvPr>
        </p:nvSpPr>
        <p:spPr>
          <a:xfrm>
            <a:off x="3124200" y="6356358"/>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solidFill>
                <a:srgbClr val="004A7F">
                  <a:tint val="75000"/>
                </a:srgbClr>
              </a:solidFill>
            </a:endParaRPr>
          </a:p>
        </p:txBody>
      </p:sp>
      <p:sp>
        <p:nvSpPr>
          <p:cNvPr id="6" name="Slide Number Placeholder 5"/>
          <p:cNvSpPr>
            <a:spLocks noGrp="1"/>
          </p:cNvSpPr>
          <p:nvPr>
            <p:ph type="sldNum" sz="quarter" idx="4"/>
          </p:nvPr>
        </p:nvSpPr>
        <p:spPr>
          <a:xfrm>
            <a:off x="6553200" y="6356358"/>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823101-2CF2-4830-9078-CC565604177F}" type="slidenum">
              <a:rPr lang="en-GB" smtClean="0">
                <a:solidFill>
                  <a:srgbClr val="004A7F">
                    <a:tint val="75000"/>
                  </a:srgbClr>
                </a:solidFill>
              </a:rPr>
              <a:pPr/>
              <a:t>‹#›</a:t>
            </a:fld>
            <a:endParaRPr lang="en-GB">
              <a:solidFill>
                <a:srgbClr val="004A7F">
                  <a:tint val="75000"/>
                </a:srgbClr>
              </a:solidFill>
            </a:endParaRPr>
          </a:p>
        </p:txBody>
      </p:sp>
    </p:spTree>
    <p:extLst>
      <p:ext uri="{BB962C8B-B14F-4D97-AF65-F5344CB8AC3E}">
        <p14:creationId xmlns:p14="http://schemas.microsoft.com/office/powerpoint/2010/main" val="91391412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685783" rtl="0" eaLnBrk="1" latinLnBrk="0" hangingPunct="1">
        <a:spcBef>
          <a:spcPct val="0"/>
        </a:spcBef>
        <a:buNone/>
        <a:defRPr sz="3300" kern="1200">
          <a:solidFill>
            <a:schemeClr val="tx1"/>
          </a:solidFill>
          <a:latin typeface="+mj-lt"/>
          <a:ea typeface="+mj-ea"/>
          <a:cs typeface="+mj-cs"/>
        </a:defRPr>
      </a:lvl1pPr>
    </p:titleStyle>
    <p:bodyStyle>
      <a:lvl1pPr marL="257168" indent="-257168" algn="l" defTabSz="6857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199" indent="-214308" algn="l" defTabSz="685783"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28" indent="-171446" algn="l" defTabSz="685783"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20"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12"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9504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anose="020F0502020204030204" pitchFamily="34" charset="0"/>
        </a:defRPr>
      </a:lvl2pPr>
      <a:lvl3pPr algn="ctr" defTabSz="457200" rtl="0" fontAlgn="base">
        <a:spcBef>
          <a:spcPct val="0"/>
        </a:spcBef>
        <a:spcAft>
          <a:spcPct val="0"/>
        </a:spcAft>
        <a:defRPr sz="4400">
          <a:solidFill>
            <a:schemeClr val="tx1"/>
          </a:solidFill>
          <a:latin typeface="Calibri" panose="020F0502020204030204" pitchFamily="34" charset="0"/>
        </a:defRPr>
      </a:lvl3pPr>
      <a:lvl4pPr algn="ctr" defTabSz="457200" rtl="0" fontAlgn="base">
        <a:spcBef>
          <a:spcPct val="0"/>
        </a:spcBef>
        <a:spcAft>
          <a:spcPct val="0"/>
        </a:spcAft>
        <a:defRPr sz="4400">
          <a:solidFill>
            <a:schemeClr val="tx1"/>
          </a:solidFill>
          <a:latin typeface="Calibri" panose="020F0502020204030204" pitchFamily="34" charset="0"/>
        </a:defRPr>
      </a:lvl4pPr>
      <a:lvl5pPr algn="ctr" defTabSz="457200" rtl="0" fontAlgn="base">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l" defTabSz="457200" rtl="0" fontAlgn="base">
        <a:lnSpc>
          <a:spcPts val="3000"/>
        </a:lnSpc>
        <a:spcBef>
          <a:spcPct val="0"/>
        </a:spcBef>
        <a:spcAft>
          <a:spcPct val="0"/>
        </a:spcAft>
        <a:defRPr sz="2400" kern="1200">
          <a:solidFill>
            <a:srgbClr val="3B6E8F"/>
          </a:solidFill>
          <a:latin typeface="Museo 500"/>
          <a:ea typeface="Museo 500" pitchFamily="50" charset="0"/>
          <a:cs typeface="Museo 500"/>
        </a:defRPr>
      </a:lvl1pPr>
      <a:lvl2pPr algn="l" defTabSz="457200" rtl="0" fontAlgn="base">
        <a:lnSpc>
          <a:spcPts val="3000"/>
        </a:lnSpc>
        <a:spcBef>
          <a:spcPct val="0"/>
        </a:spcBef>
        <a:spcAft>
          <a:spcPct val="0"/>
        </a:spcAft>
        <a:defRPr sz="2400" kern="1200">
          <a:solidFill>
            <a:schemeClr val="accent2"/>
          </a:solidFill>
          <a:latin typeface="Museo 500"/>
          <a:ea typeface="Museo 500" pitchFamily="50" charset="0"/>
          <a:cs typeface="Museo 500"/>
        </a:defRPr>
      </a:lvl2pPr>
      <a:lvl3pPr algn="l" defTabSz="457200" rtl="0" fontAlgn="base">
        <a:lnSpc>
          <a:spcPts val="3000"/>
        </a:lnSpc>
        <a:spcBef>
          <a:spcPct val="0"/>
        </a:spcBef>
        <a:spcAft>
          <a:spcPct val="0"/>
        </a:spcAft>
        <a:defRPr sz="2400" kern="1200">
          <a:solidFill>
            <a:srgbClr val="B63E97"/>
          </a:solidFill>
          <a:latin typeface="Museo 500"/>
          <a:ea typeface="Museo 500" pitchFamily="50" charset="0"/>
          <a:cs typeface="Museo 500"/>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mn-lt"/>
          <a:ea typeface="Museo 500" pitchFamily="50" charset="0"/>
          <a:cs typeface="Museo 500" pitchFamily="50" charset="0"/>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mn-lt"/>
          <a:ea typeface="Museo 500" pitchFamily="50" charset="0"/>
          <a:cs typeface="Museo 500" pitchFamily="50"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47419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CCD32-A05B-4523-BD5F-6658ABE06672}" type="datetimeFigureOut">
              <a:rPr lang="en-GB" smtClean="0"/>
              <a:t>06/03/2019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0FEE71-F034-4131-8840-A8A2CBC188B8}" type="slidenum">
              <a:rPr lang="en-GB" smtClean="0"/>
              <a:t>‹#›</a:t>
            </a:fld>
            <a:endParaRPr lang="en-GB"/>
          </a:p>
        </p:txBody>
      </p:sp>
    </p:spTree>
    <p:extLst>
      <p:ext uri="{BB962C8B-B14F-4D97-AF65-F5344CB8AC3E}">
        <p14:creationId xmlns:p14="http://schemas.microsoft.com/office/powerpoint/2010/main" val="45117802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298450" y="168804"/>
            <a:ext cx="6415617" cy="693207"/>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712275683"/>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txStyles>
    <p:titleStyle>
      <a:lvl1pPr algn="l" defTabSz="914400" rtl="0" eaLnBrk="1" latinLnBrk="0" hangingPunct="1">
        <a:lnSpc>
          <a:spcPct val="90000"/>
        </a:lnSpc>
        <a:spcBef>
          <a:spcPct val="0"/>
        </a:spcBef>
        <a:buNone/>
        <a:defRPr sz="2800" b="1" kern="1200">
          <a:solidFill>
            <a:schemeClr val="accent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Tx/>
        <a:buBlip>
          <a:blip r:embed="rId10"/>
        </a:buBlip>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Tx/>
        <a:buBlip>
          <a:blip r:embed="rId11"/>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Tx/>
        <a:buBlip>
          <a:blip r:embed="rId12"/>
        </a:buBlip>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hyperlink" Target="mailto:isaac@eua.org.uk" TargetMode="Externa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28.jpg"/><Relationship Id="rId2" Type="http://schemas.openxmlformats.org/officeDocument/2006/relationships/image" Target="../media/image26.png"/><Relationship Id="rId1" Type="http://schemas.openxmlformats.org/officeDocument/2006/relationships/slideLayout" Target="../slideLayouts/slideLayout57.xml"/><Relationship Id="rId6" Type="http://schemas.openxmlformats.org/officeDocument/2006/relationships/image" Target="../media/image27.jpeg"/><Relationship Id="rId5" Type="http://schemas.openxmlformats.org/officeDocument/2006/relationships/image" Target="../media/image10.jpg"/><Relationship Id="rId4" Type="http://schemas.openxmlformats.org/officeDocument/2006/relationships/image" Target="../media/image9.jpg"/></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5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3" Type="http://schemas.openxmlformats.org/officeDocument/2006/relationships/hyperlink" Target="mailto:gill@activebuildingcentre.com" TargetMode="External"/><Relationship Id="rId2" Type="http://schemas.openxmlformats.org/officeDocument/2006/relationships/hyperlink" Target="mailto:hanae.derochefort@theade.co.uk" TargetMode="External"/><Relationship Id="rId1" Type="http://schemas.openxmlformats.org/officeDocument/2006/relationships/slideLayout" Target="../slideLayouts/slideLayout55.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7.xml"/><Relationship Id="rId5" Type="http://schemas.openxmlformats.org/officeDocument/2006/relationships/image" Target="../media/image34.jpeg"/><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eg"/><Relationship Id="rId1" Type="http://schemas.openxmlformats.org/officeDocument/2006/relationships/slideLayout" Target="../slideLayouts/slideLayout57.xml"/><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2.png"/><Relationship Id="rId1" Type="http://schemas.openxmlformats.org/officeDocument/2006/relationships/slideLayout" Target="../slideLayouts/slideLayout56.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3.png"/><Relationship Id="rId1" Type="http://schemas.openxmlformats.org/officeDocument/2006/relationships/slideLayout" Target="../slideLayouts/slideLayout5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3.png"/><Relationship Id="rId9" Type="http://schemas.microsoft.com/office/2007/relationships/diagramDrawing" Target="../diagrams/drawing1.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44.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44.xml"/><Relationship Id="rId4" Type="http://schemas.openxmlformats.org/officeDocument/2006/relationships/image" Target="../media/image51.png"/></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4.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2.png"/><Relationship Id="rId7" Type="http://schemas.openxmlformats.org/officeDocument/2006/relationships/diagramQuickStyle" Target="../diagrams/quickStyle2.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3.png"/><Relationship Id="rId9" Type="http://schemas.microsoft.com/office/2007/relationships/diagramDrawing" Target="../diagrams/drawing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8" Type="http://schemas.openxmlformats.org/officeDocument/2006/relationships/image" Target="cid:image004.jpg@01D353D6.FD198050" TargetMode="External"/><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pn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9144000" cy="6858000"/>
          </a:xfrm>
          <a:prstGeom prst="rect">
            <a:avLst/>
          </a:prstGeom>
          <a:solidFill>
            <a:schemeClr val="tx1"/>
          </a:solidFill>
          <a:ln w="1905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3200" b="0" i="0" u="none" strike="noStrike" cap="none" normalizeH="0" baseline="0">
              <a:ln>
                <a:noFill/>
              </a:ln>
              <a:solidFill>
                <a:schemeClr val="tx1"/>
              </a:solidFill>
              <a:effectLst/>
              <a:latin typeface="Arial" charset="0"/>
            </a:endParaRPr>
          </a:p>
        </p:txBody>
      </p:sp>
      <p:sp>
        <p:nvSpPr>
          <p:cNvPr id="11" name="TextBox 10"/>
          <p:cNvSpPr txBox="1"/>
          <p:nvPr/>
        </p:nvSpPr>
        <p:spPr>
          <a:xfrm>
            <a:off x="594360" y="2403435"/>
            <a:ext cx="5593080" cy="923330"/>
          </a:xfrm>
          <a:prstGeom prst="rect">
            <a:avLst/>
          </a:prstGeom>
          <a:noFill/>
        </p:spPr>
        <p:txBody>
          <a:bodyPr wrap="square" rtlCol="0">
            <a:spAutoFit/>
          </a:bodyPr>
          <a:lstStyle/>
          <a:p>
            <a:pPr marR="0" algn="l" rtl="0"/>
            <a:r>
              <a:rPr lang="en-GB" sz="5400" b="1" i="0" u="none" strike="noStrike" baseline="0" dirty="0" err="1">
                <a:solidFill>
                  <a:srgbClr val="F47B20"/>
                </a:solidFill>
                <a:latin typeface="Arial Narrow"/>
              </a:rPr>
              <a:t>robust</a:t>
            </a:r>
            <a:r>
              <a:rPr lang="en-GB" sz="5400" b="0" i="0" u="none" strike="noStrike" baseline="0" dirty="0" err="1">
                <a:solidFill>
                  <a:schemeClr val="bg1"/>
                </a:solidFill>
                <a:latin typeface="Arial Narrow"/>
              </a:rPr>
              <a:t>details</a:t>
            </a:r>
            <a:r>
              <a:rPr lang="en-GB" sz="5400" b="0" i="0" u="none" strike="noStrike" baseline="30000" dirty="0">
                <a:solidFill>
                  <a:schemeClr val="bg1"/>
                </a:solidFill>
                <a:latin typeface="Arial Narrow"/>
              </a:rPr>
              <a:t>®</a:t>
            </a:r>
            <a:endParaRPr lang="en-GB" sz="5400" b="0" i="0" u="none" strike="noStrike" baseline="0" dirty="0">
              <a:solidFill>
                <a:schemeClr val="bg1"/>
              </a:solidFill>
              <a:latin typeface="Arial Narrow"/>
            </a:endParaRPr>
          </a:p>
        </p:txBody>
      </p:sp>
      <p:grpSp>
        <p:nvGrpSpPr>
          <p:cNvPr id="2" name="Group 1"/>
          <p:cNvGrpSpPr/>
          <p:nvPr/>
        </p:nvGrpSpPr>
        <p:grpSpPr>
          <a:xfrm>
            <a:off x="0" y="3326765"/>
            <a:ext cx="9144000" cy="563880"/>
            <a:chOff x="0" y="3326765"/>
            <a:chExt cx="9144000" cy="563880"/>
          </a:xfrm>
        </p:grpSpPr>
        <p:cxnSp>
          <p:nvCxnSpPr>
            <p:cNvPr id="14" name="Straight Connector 13"/>
            <p:cNvCxnSpPr/>
            <p:nvPr/>
          </p:nvCxnSpPr>
          <p:spPr bwMode="auto">
            <a:xfrm flipV="1">
              <a:off x="0" y="3326765"/>
              <a:ext cx="9144000" cy="22860"/>
            </a:xfrm>
            <a:prstGeom prst="line">
              <a:avLst/>
            </a:prstGeom>
            <a:solidFill>
              <a:schemeClr val="accent1"/>
            </a:solidFill>
            <a:ln w="19050" cap="flat" cmpd="sng" algn="ctr">
              <a:solidFill>
                <a:srgbClr val="F47B20"/>
              </a:solidFill>
              <a:prstDash val="solid"/>
              <a:round/>
              <a:headEnd type="none" w="med" len="med"/>
              <a:tailEnd type="none" w="med" len="med"/>
            </a:ln>
            <a:effectLst/>
          </p:spPr>
        </p:cxnSp>
        <p:cxnSp>
          <p:nvCxnSpPr>
            <p:cNvPr id="15" name="Straight Connector 14"/>
            <p:cNvCxnSpPr/>
            <p:nvPr/>
          </p:nvCxnSpPr>
          <p:spPr bwMode="auto">
            <a:xfrm flipV="1">
              <a:off x="0" y="3867785"/>
              <a:ext cx="9144000" cy="22860"/>
            </a:xfrm>
            <a:prstGeom prst="line">
              <a:avLst/>
            </a:prstGeom>
            <a:solidFill>
              <a:schemeClr val="accent1"/>
            </a:solidFill>
            <a:ln w="19050" cap="flat" cmpd="sng" algn="ctr">
              <a:solidFill>
                <a:srgbClr val="F47B20"/>
              </a:solidFill>
              <a:prstDash val="solid"/>
              <a:round/>
              <a:headEnd type="none" w="med" len="med"/>
              <a:tailEnd type="none" w="med" len="med"/>
            </a:ln>
            <a:effectLst/>
          </p:spPr>
        </p:cxn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45"/>
            <a:stretch/>
          </p:blipFill>
          <p:spPr bwMode="auto">
            <a:xfrm>
              <a:off x="50799" y="3360839"/>
              <a:ext cx="9044710" cy="500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289560" y="919757"/>
            <a:ext cx="7930208" cy="1077218"/>
          </a:xfrm>
          <a:prstGeom prst="rect">
            <a:avLst/>
          </a:prstGeom>
          <a:noFill/>
        </p:spPr>
        <p:txBody>
          <a:bodyPr wrap="square" rtlCol="0">
            <a:spAutoFit/>
          </a:bodyPr>
          <a:lstStyle/>
          <a:p>
            <a:pPr algn="ctr"/>
            <a:r>
              <a:rPr lang="en-US" sz="3200" dirty="0">
                <a:solidFill>
                  <a:schemeClr val="bg1"/>
                </a:solidFill>
              </a:rPr>
              <a:t>SAPIF 3rd meeting</a:t>
            </a:r>
          </a:p>
          <a:p>
            <a:pPr algn="ctr"/>
            <a:r>
              <a:rPr lang="en-US" sz="3200" dirty="0">
                <a:solidFill>
                  <a:schemeClr val="bg1"/>
                </a:solidFill>
              </a:rPr>
              <a:t>Wed 06 March 2019</a:t>
            </a:r>
            <a:endParaRPr lang="en-GB" sz="3200" dirty="0">
              <a:solidFill>
                <a:schemeClr val="bg1"/>
              </a:solidFill>
            </a:endParaRPr>
          </a:p>
        </p:txBody>
      </p:sp>
      <p:sp>
        <p:nvSpPr>
          <p:cNvPr id="10" name="TextBox 9"/>
          <p:cNvSpPr txBox="1"/>
          <p:nvPr/>
        </p:nvSpPr>
        <p:spPr>
          <a:xfrm>
            <a:off x="594360" y="4835713"/>
            <a:ext cx="4511040" cy="1231106"/>
          </a:xfrm>
          <a:prstGeom prst="rect">
            <a:avLst/>
          </a:prstGeom>
          <a:noFill/>
        </p:spPr>
        <p:txBody>
          <a:bodyPr wrap="square" rtlCol="0">
            <a:spAutoFit/>
          </a:bodyPr>
          <a:lstStyle/>
          <a:p>
            <a:r>
              <a:rPr lang="en-US" sz="1800" dirty="0">
                <a:solidFill>
                  <a:schemeClr val="bg1"/>
                </a:solidFill>
              </a:rPr>
              <a:t>BEIS: Katy Read</a:t>
            </a:r>
          </a:p>
          <a:p>
            <a:pPr>
              <a:spcBef>
                <a:spcPts val="1200"/>
              </a:spcBef>
            </a:pPr>
            <a:r>
              <a:rPr lang="en-US" sz="1800" dirty="0">
                <a:solidFill>
                  <a:schemeClr val="bg1"/>
                </a:solidFill>
              </a:rPr>
              <a:t>BRE: John Henderson and Will Griffiths</a:t>
            </a:r>
          </a:p>
          <a:p>
            <a:pPr>
              <a:spcBef>
                <a:spcPts val="1200"/>
              </a:spcBef>
            </a:pPr>
            <a:r>
              <a:rPr lang="en-US" sz="1800" dirty="0">
                <a:solidFill>
                  <a:schemeClr val="bg1"/>
                </a:solidFill>
              </a:rPr>
              <a:t>RDL: John Tebbit (Chair) and Nick Booth</a:t>
            </a:r>
            <a:endParaRPr lang="en-GB" sz="1800" dirty="0">
              <a:solidFill>
                <a:schemeClr val="bg1"/>
              </a:solidFill>
            </a:endParaRPr>
          </a:p>
        </p:txBody>
      </p:sp>
      <p:sp>
        <p:nvSpPr>
          <p:cNvPr id="12" name="TextBox 11"/>
          <p:cNvSpPr txBox="1"/>
          <p:nvPr/>
        </p:nvSpPr>
        <p:spPr>
          <a:xfrm>
            <a:off x="5795554" y="5685480"/>
            <a:ext cx="2735497" cy="584775"/>
          </a:xfrm>
          <a:prstGeom prst="rect">
            <a:avLst/>
          </a:prstGeom>
          <a:noFill/>
        </p:spPr>
        <p:txBody>
          <a:bodyPr wrap="square" rtlCol="0">
            <a:spAutoFit/>
          </a:bodyPr>
          <a:lstStyle/>
          <a:p>
            <a:r>
              <a:rPr lang="en-US" sz="1600" dirty="0" smtClean="0">
                <a:solidFill>
                  <a:srgbClr val="FF0000"/>
                </a:solidFill>
              </a:rPr>
              <a:t>Rev </a:t>
            </a:r>
            <a:r>
              <a:rPr lang="en-US" sz="1600" dirty="0" smtClean="0">
                <a:solidFill>
                  <a:srgbClr val="FF0000"/>
                </a:solidFill>
              </a:rPr>
              <a:t>2.0</a:t>
            </a:r>
          </a:p>
          <a:p>
            <a:r>
              <a:rPr lang="en-US" sz="1600" dirty="0" smtClean="0">
                <a:solidFill>
                  <a:srgbClr val="FF0000"/>
                </a:solidFill>
              </a:rPr>
              <a:t>“OPEN” – anyone can view</a:t>
            </a:r>
            <a:endParaRPr lang="en-GB" sz="1600" dirty="0">
              <a:solidFill>
                <a:srgbClr val="FF0000"/>
              </a:solidFill>
            </a:endParaRPr>
          </a:p>
        </p:txBody>
      </p:sp>
    </p:spTree>
    <p:extLst>
      <p:ext uri="{BB962C8B-B14F-4D97-AF65-F5344CB8AC3E}">
        <p14:creationId xmlns:p14="http://schemas.microsoft.com/office/powerpoint/2010/main" val="68986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Working Groups’ overall objectives</a:t>
            </a:r>
          </a:p>
        </p:txBody>
      </p:sp>
      <p:sp>
        <p:nvSpPr>
          <p:cNvPr id="11" name="TextBox 10"/>
          <p:cNvSpPr txBox="1"/>
          <p:nvPr/>
        </p:nvSpPr>
        <p:spPr>
          <a:xfrm>
            <a:off x="154378" y="1499867"/>
            <a:ext cx="8562110" cy="400110"/>
          </a:xfrm>
          <a:prstGeom prst="rect">
            <a:avLst/>
          </a:prstGeom>
          <a:noFill/>
        </p:spPr>
        <p:txBody>
          <a:bodyPr wrap="square" rtlCol="0">
            <a:spAutoFit/>
          </a:bodyPr>
          <a:lstStyle/>
          <a:p>
            <a:r>
              <a:rPr lang="en-US" sz="2000" dirty="0"/>
              <a:t>The main objectives for the working groups set up by SAPIF are:</a:t>
            </a:r>
            <a:endParaRPr lang="en-GB" sz="2000" dirty="0"/>
          </a:p>
        </p:txBody>
      </p:sp>
      <p:sp>
        <p:nvSpPr>
          <p:cNvPr id="4" name="TextBox 3"/>
          <p:cNvSpPr txBox="1"/>
          <p:nvPr/>
        </p:nvSpPr>
        <p:spPr>
          <a:xfrm>
            <a:off x="296882" y="2079508"/>
            <a:ext cx="8562110" cy="4293483"/>
          </a:xfrm>
          <a:prstGeom prst="rect">
            <a:avLst/>
          </a:prstGeom>
          <a:noFill/>
        </p:spPr>
        <p:txBody>
          <a:bodyPr wrap="square" rtlCol="0">
            <a:spAutoFit/>
          </a:bodyPr>
          <a:lstStyle/>
          <a:p>
            <a:pPr marL="457200" indent="-457200">
              <a:buAutoNum type="arabicPeriod"/>
            </a:pPr>
            <a:r>
              <a:rPr lang="en-US" sz="2000" dirty="0"/>
              <a:t>To establish the state of the art, sources of info. and basic explanations of the technologies/systems expected to be mature in the mid-2020s.</a:t>
            </a:r>
          </a:p>
          <a:p>
            <a:pPr marL="457200" indent="-457200">
              <a:buAutoNum type="arabicPeriod"/>
            </a:pPr>
            <a:endParaRPr lang="en-US" sz="2000" dirty="0"/>
          </a:p>
          <a:p>
            <a:pPr marL="452438" indent="-452438"/>
            <a:r>
              <a:rPr lang="en-US" sz="2000" dirty="0"/>
              <a:t>2.	To propose some modelling criteria for the performance of the technologies; and secondly how compliance could be judged at both product and dwelling level.</a:t>
            </a:r>
          </a:p>
          <a:p>
            <a:pPr marL="452438" indent="-452438"/>
            <a:endParaRPr lang="en-US" sz="1800" dirty="0"/>
          </a:p>
          <a:p>
            <a:pPr marL="452438" indent="-452438">
              <a:buAutoNum type="arabicPeriod" startAt="3"/>
            </a:pPr>
            <a:r>
              <a:rPr lang="en-US" sz="1400" dirty="0"/>
              <a:t>If government decides to include recognition of the technology or system in SAP11, to work with government and the SAP contractor to develop the details. Note that the inclusion of any technology in a WG does not mean that it will necessarily be included in a future version of SAP.</a:t>
            </a:r>
          </a:p>
          <a:p>
            <a:endParaRPr lang="en-US" sz="1800" dirty="0"/>
          </a:p>
          <a:p>
            <a:pPr marL="342900" indent="-342900">
              <a:spcBef>
                <a:spcPts val="600"/>
              </a:spcBef>
              <a:buFont typeface="Arial" panose="020B0604020202020204" pitchFamily="34" charset="0"/>
              <a:buChar char="•"/>
            </a:pPr>
            <a:r>
              <a:rPr lang="en-US" sz="2000" dirty="0"/>
              <a:t>Detailed generic outputs (6 no.) for each WG issued</a:t>
            </a:r>
          </a:p>
          <a:p>
            <a:pPr marL="342900" indent="-342900">
              <a:spcBef>
                <a:spcPts val="1200"/>
              </a:spcBef>
              <a:buFont typeface="Arial" panose="020B0604020202020204" pitchFamily="34" charset="0"/>
              <a:buChar char="•"/>
            </a:pPr>
            <a:r>
              <a:rPr lang="en-US" sz="2000" dirty="0"/>
              <a:t>Part L is </a:t>
            </a:r>
            <a:r>
              <a:rPr lang="en-US" sz="2000" u="sng" dirty="0"/>
              <a:t>not</a:t>
            </a:r>
            <a:r>
              <a:rPr lang="en-US" sz="2000" dirty="0"/>
              <a:t> in scope</a:t>
            </a:r>
          </a:p>
        </p:txBody>
      </p:sp>
    </p:spTree>
    <p:extLst>
      <p:ext uri="{BB962C8B-B14F-4D97-AF65-F5344CB8AC3E}">
        <p14:creationId xmlns:p14="http://schemas.microsoft.com/office/powerpoint/2010/main" val="937635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Working Groups</a:t>
            </a:r>
          </a:p>
        </p:txBody>
      </p:sp>
      <p:sp>
        <p:nvSpPr>
          <p:cNvPr id="4" name="TextBox 3"/>
          <p:cNvSpPr txBox="1"/>
          <p:nvPr/>
        </p:nvSpPr>
        <p:spPr>
          <a:xfrm>
            <a:off x="296882" y="1583556"/>
            <a:ext cx="8562110" cy="4811574"/>
          </a:xfrm>
          <a:prstGeom prst="rect">
            <a:avLst/>
          </a:prstGeom>
          <a:noFill/>
        </p:spPr>
        <p:txBody>
          <a:bodyPr wrap="square" rtlCol="0">
            <a:spAutoFit/>
          </a:bodyPr>
          <a:lstStyle/>
          <a:p>
            <a:r>
              <a:rPr lang="en-US" b="1" dirty="0"/>
              <a:t>#1  Domestic Hot Water (DHW)</a:t>
            </a:r>
          </a:p>
          <a:p>
            <a:pPr marL="806450"/>
            <a:r>
              <a:rPr lang="en-US" sz="2000" dirty="0">
                <a:solidFill>
                  <a:schemeClr val="bg1">
                    <a:lumMod val="50000"/>
                  </a:schemeClr>
                </a:solidFill>
              </a:rPr>
              <a:t>Steven Sutton (HHIC) and Jeff House (Building Alliance)</a:t>
            </a:r>
          </a:p>
          <a:p>
            <a:pPr>
              <a:spcBef>
                <a:spcPts val="2000"/>
              </a:spcBef>
            </a:pPr>
            <a:r>
              <a:rPr lang="en-US" b="1" dirty="0"/>
              <a:t>#2  Smart </a:t>
            </a:r>
            <a:r>
              <a:rPr lang="en-US" b="1" dirty="0" smtClean="0"/>
              <a:t>Controls, technologies &amp; </a:t>
            </a:r>
            <a:r>
              <a:rPr lang="en-US" b="1" dirty="0" err="1" smtClean="0"/>
              <a:t>tarriffs</a:t>
            </a:r>
            <a:endParaRPr lang="en-US" b="1" dirty="0"/>
          </a:p>
          <a:p>
            <a:pPr marL="806450"/>
            <a:r>
              <a:rPr lang="en-US" sz="2000" dirty="0">
                <a:solidFill>
                  <a:schemeClr val="bg1">
                    <a:lumMod val="50000"/>
                  </a:schemeClr>
                </a:solidFill>
              </a:rPr>
              <a:t>Colin Timmins (BEAMA)</a:t>
            </a:r>
          </a:p>
          <a:p>
            <a:pPr>
              <a:spcBef>
                <a:spcPts val="2000"/>
              </a:spcBef>
            </a:pPr>
            <a:r>
              <a:rPr lang="en-US" b="1" dirty="0"/>
              <a:t>#3  Home energy storage (heat and electricity)</a:t>
            </a:r>
          </a:p>
          <a:p>
            <a:pPr marL="806450"/>
            <a:r>
              <a:rPr lang="en-US" sz="2000" dirty="0">
                <a:solidFill>
                  <a:schemeClr val="bg1">
                    <a:lumMod val="50000"/>
                  </a:schemeClr>
                </a:solidFill>
              </a:rPr>
              <a:t>Gill Kelleher (SPECIFC) and Hanae Chauvaud de Rochefort (Association for </a:t>
            </a:r>
            <a:r>
              <a:rPr lang="en-US" sz="2000" dirty="0" err="1">
                <a:solidFill>
                  <a:schemeClr val="bg1">
                    <a:lumMod val="50000"/>
                  </a:schemeClr>
                </a:solidFill>
              </a:rPr>
              <a:t>Decentralised</a:t>
            </a:r>
            <a:r>
              <a:rPr lang="en-US" sz="2000" dirty="0">
                <a:solidFill>
                  <a:schemeClr val="bg1">
                    <a:lumMod val="50000"/>
                  </a:schemeClr>
                </a:solidFill>
              </a:rPr>
              <a:t> Energy)</a:t>
            </a:r>
          </a:p>
          <a:p>
            <a:pPr>
              <a:spcBef>
                <a:spcPts val="2000"/>
              </a:spcBef>
            </a:pPr>
            <a:r>
              <a:rPr lang="en-US" b="1" dirty="0"/>
              <a:t>#4  </a:t>
            </a:r>
            <a:r>
              <a:rPr lang="en-US" b="1" dirty="0" smtClean="0"/>
              <a:t>Overheating </a:t>
            </a:r>
            <a:r>
              <a:rPr lang="en-US" b="1" dirty="0" err="1" smtClean="0"/>
              <a:t>incl</a:t>
            </a:r>
            <a:r>
              <a:rPr lang="en-US" b="1" dirty="0" smtClean="0"/>
              <a:t> prevention &amp; cooling</a:t>
            </a:r>
            <a:endParaRPr lang="en-US" b="1" dirty="0"/>
          </a:p>
          <a:p>
            <a:pPr marL="806450"/>
            <a:r>
              <a:rPr lang="en-US" sz="2000" dirty="0">
                <a:solidFill>
                  <a:schemeClr val="bg1">
                    <a:lumMod val="50000"/>
                  </a:schemeClr>
                </a:solidFill>
              </a:rPr>
              <a:t>Dave Bush (BBSA) and Phil Brown (GGF)</a:t>
            </a:r>
          </a:p>
          <a:p>
            <a:pPr>
              <a:spcBef>
                <a:spcPts val="2000"/>
              </a:spcBef>
            </a:pPr>
            <a:r>
              <a:rPr lang="en-US" b="1" dirty="0"/>
              <a:t>#5   Ventilation and Indoor Air Quality (IAQ)</a:t>
            </a:r>
          </a:p>
          <a:p>
            <a:pPr marL="806450"/>
            <a:r>
              <a:rPr lang="en-US" sz="2000" dirty="0">
                <a:solidFill>
                  <a:schemeClr val="bg1">
                    <a:lumMod val="50000"/>
                  </a:schemeClr>
                </a:solidFill>
              </a:rPr>
              <a:t>Nick Howlett (FETA) and Adrian Regueira-Lopez (BEAMA)</a:t>
            </a:r>
          </a:p>
        </p:txBody>
      </p:sp>
      <p:sp>
        <p:nvSpPr>
          <p:cNvPr id="7" name="TextBox 6"/>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1271116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US" dirty="0">
                <a:solidFill>
                  <a:schemeClr val="bg1"/>
                </a:solidFill>
              </a:rPr>
              <a:t>#1  Domestic Hot Water (DHW)</a:t>
            </a:r>
          </a:p>
        </p:txBody>
      </p:sp>
      <p:sp>
        <p:nvSpPr>
          <p:cNvPr id="5" name="TextBox 4"/>
          <p:cNvSpPr txBox="1"/>
          <p:nvPr/>
        </p:nvSpPr>
        <p:spPr>
          <a:xfrm>
            <a:off x="296882" y="1929813"/>
            <a:ext cx="8562110" cy="1661993"/>
          </a:xfrm>
          <a:prstGeom prst="rect">
            <a:avLst/>
          </a:prstGeom>
          <a:noFill/>
        </p:spPr>
        <p:txBody>
          <a:bodyPr wrap="square" rtlCol="0">
            <a:spAutoFit/>
          </a:bodyPr>
          <a:lstStyle/>
          <a:p>
            <a:r>
              <a:rPr lang="en-US" b="1" dirty="0" err="1" smtClean="0"/>
              <a:t>CoLeaders</a:t>
            </a:r>
            <a:r>
              <a:rPr lang="en-US" b="1" dirty="0" smtClean="0"/>
              <a:t>:</a:t>
            </a:r>
          </a:p>
          <a:p>
            <a:pPr marL="355600">
              <a:spcBef>
                <a:spcPts val="1800"/>
              </a:spcBef>
            </a:pPr>
            <a:r>
              <a:rPr lang="en-US" b="1" dirty="0" smtClean="0"/>
              <a:t>Jeff House</a:t>
            </a:r>
            <a:endParaRPr lang="en-US" b="1" dirty="0"/>
          </a:p>
          <a:p>
            <a:pPr marL="355600">
              <a:spcBef>
                <a:spcPts val="1800"/>
              </a:spcBef>
            </a:pPr>
            <a:r>
              <a:rPr lang="fr-FR" b="1" dirty="0" smtClean="0"/>
              <a:t>Steve Sutton</a:t>
            </a:r>
            <a:endParaRPr lang="en-US" b="1" dirty="0"/>
          </a:p>
        </p:txBody>
      </p:sp>
    </p:spTree>
    <p:extLst>
      <p:ext uri="{BB962C8B-B14F-4D97-AF65-F5344CB8AC3E}">
        <p14:creationId xmlns:p14="http://schemas.microsoft.com/office/powerpoint/2010/main" val="380252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z="3600" dirty="0" smtClean="0"/>
              <a:t>SAP IF HEATING AND HOTWATER </a:t>
            </a:r>
            <a:endParaRPr lang="en-GB" sz="3600" dirty="0"/>
          </a:p>
        </p:txBody>
      </p:sp>
      <p:sp>
        <p:nvSpPr>
          <p:cNvPr id="7" name="Text Placeholder 6"/>
          <p:cNvSpPr>
            <a:spLocks noGrp="1"/>
          </p:cNvSpPr>
          <p:nvPr>
            <p:ph type="body" sz="quarter" idx="10"/>
          </p:nvPr>
        </p:nvSpPr>
        <p:spPr/>
        <p:txBody>
          <a:bodyPr/>
          <a:lstStyle/>
          <a:p>
            <a:r>
              <a:rPr lang="en-GB" dirty="0" smtClean="0"/>
              <a:t>6</a:t>
            </a:r>
            <a:r>
              <a:rPr lang="en-GB" baseline="30000" dirty="0" smtClean="0"/>
              <a:t>th</a:t>
            </a:r>
            <a:r>
              <a:rPr lang="en-GB" dirty="0" smtClean="0"/>
              <a:t> March 2019</a:t>
            </a:r>
            <a:endParaRPr lang="en-GB" dirty="0"/>
          </a:p>
        </p:txBody>
      </p:sp>
    </p:spTree>
    <p:extLst>
      <p:ext uri="{BB962C8B-B14F-4D97-AF65-F5344CB8AC3E}">
        <p14:creationId xmlns:p14="http://schemas.microsoft.com/office/powerpoint/2010/main" val="15296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SAPIF Group </a:t>
            </a:r>
            <a:endParaRPr lang="en-GB" dirty="0"/>
          </a:p>
        </p:txBody>
      </p:sp>
      <p:sp>
        <p:nvSpPr>
          <p:cNvPr id="5"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7" name="Content Placeholder 6"/>
          <p:cNvGraphicFramePr>
            <a:graphicFrameLocks noGrp="1"/>
          </p:cNvGraphicFramePr>
          <p:nvPr>
            <p:ph idx="1"/>
            <p:extLst/>
          </p:nvPr>
        </p:nvGraphicFramePr>
        <p:xfrm>
          <a:off x="1151620" y="1916832"/>
          <a:ext cx="6840760" cy="4365050"/>
        </p:xfrm>
        <a:graphic>
          <a:graphicData uri="http://schemas.openxmlformats.org/drawingml/2006/table">
            <a:tbl>
              <a:tblPr firstRow="1" firstCol="1" bandRow="1">
                <a:tableStyleId>{5C22544A-7EE6-4342-B048-85BDC9FD1C3A}</a:tableStyleId>
              </a:tblPr>
              <a:tblGrid>
                <a:gridCol w="2592288">
                  <a:extLst>
                    <a:ext uri="{9D8B030D-6E8A-4147-A177-3AD203B41FA5}">
                      <a16:colId xmlns:a16="http://schemas.microsoft.com/office/drawing/2014/main" val="20000"/>
                    </a:ext>
                  </a:extLst>
                </a:gridCol>
                <a:gridCol w="4248472">
                  <a:extLst>
                    <a:ext uri="{9D8B030D-6E8A-4147-A177-3AD203B41FA5}">
                      <a16:colId xmlns:a16="http://schemas.microsoft.com/office/drawing/2014/main" val="20001"/>
                    </a:ext>
                  </a:extLst>
                </a:gridCol>
              </a:tblGrid>
              <a:tr h="274313">
                <a:tc>
                  <a:txBody>
                    <a:bodyPr/>
                    <a:lstStyle/>
                    <a:p>
                      <a:pPr>
                        <a:spcAft>
                          <a:spcPts val="0"/>
                        </a:spcAft>
                      </a:pPr>
                      <a:r>
                        <a:rPr lang="en-GB" sz="1600" dirty="0">
                          <a:effectLst/>
                        </a:rPr>
                        <a:t>Baxi</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Jeff House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74313">
                <a:tc>
                  <a:txBody>
                    <a:bodyPr/>
                    <a:lstStyle/>
                    <a:p>
                      <a:pPr>
                        <a:spcAft>
                          <a:spcPts val="0"/>
                        </a:spcAft>
                      </a:pPr>
                      <a:r>
                        <a:rPr lang="en-GB" sz="1600" dirty="0">
                          <a:effectLst/>
                        </a:rPr>
                        <a:t>Worcester Bosch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Ewan Sutherland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274313">
                <a:tc>
                  <a:txBody>
                    <a:bodyPr/>
                    <a:lstStyle/>
                    <a:p>
                      <a:pPr>
                        <a:spcAft>
                          <a:spcPts val="0"/>
                        </a:spcAft>
                      </a:pPr>
                      <a:r>
                        <a:rPr lang="en-GB" sz="1600">
                          <a:effectLst/>
                        </a:rPr>
                        <a:t>Beama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Adrian </a:t>
                      </a:r>
                      <a:r>
                        <a:rPr lang="en-GB" sz="1600" dirty="0" err="1" smtClean="0">
                          <a:effectLst/>
                        </a:rPr>
                        <a:t>Regueira</a:t>
                      </a:r>
                      <a:r>
                        <a:rPr lang="en-GB" sz="1600" dirty="0" smtClean="0">
                          <a:effectLst/>
                        </a:rPr>
                        <a:t>-Lopez</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274313">
                <a:tc>
                  <a:txBody>
                    <a:bodyPr/>
                    <a:lstStyle/>
                    <a:p>
                      <a:pPr>
                        <a:spcAft>
                          <a:spcPts val="0"/>
                        </a:spcAft>
                      </a:pPr>
                      <a:r>
                        <a:rPr lang="en-GB" sz="1600">
                          <a:effectLst/>
                        </a:rPr>
                        <a:t>Ideal Boilers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Andrew </a:t>
                      </a:r>
                      <a:r>
                        <a:rPr lang="en-GB" sz="1600" dirty="0" err="1">
                          <a:effectLst/>
                        </a:rPr>
                        <a:t>Keyworth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74313">
                <a:tc>
                  <a:txBody>
                    <a:bodyPr/>
                    <a:lstStyle/>
                    <a:p>
                      <a:pPr>
                        <a:spcAft>
                          <a:spcPts val="0"/>
                        </a:spcAft>
                      </a:pPr>
                      <a:r>
                        <a:rPr lang="en-GB" sz="1600">
                          <a:effectLst/>
                        </a:rPr>
                        <a:t>Enertek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Paul </a:t>
                      </a:r>
                      <a:r>
                        <a:rPr lang="en-GB" sz="1600" dirty="0" err="1">
                          <a:effectLst/>
                        </a:rPr>
                        <a:t>Needley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274313">
                <a:tc>
                  <a:txBody>
                    <a:bodyPr/>
                    <a:lstStyle/>
                    <a:p>
                      <a:pPr>
                        <a:spcAft>
                          <a:spcPts val="0"/>
                        </a:spcAft>
                      </a:pPr>
                      <a:r>
                        <a:rPr lang="en-GB" sz="1600">
                          <a:effectLst/>
                        </a:rPr>
                        <a:t>Recoup Energy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smtClean="0">
                          <a:effectLst/>
                        </a:rPr>
                        <a:t>Ian Steward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274313">
                <a:tc>
                  <a:txBody>
                    <a:bodyPr/>
                    <a:lstStyle/>
                    <a:p>
                      <a:pPr>
                        <a:spcAft>
                          <a:spcPts val="0"/>
                        </a:spcAft>
                      </a:pPr>
                      <a:r>
                        <a:rPr lang="en-GB" sz="1600">
                          <a:effectLst/>
                        </a:rPr>
                        <a:t>Panasonic</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err="1">
                          <a:effectLst/>
                        </a:rPr>
                        <a:t>Steffan</a:t>
                      </a:r>
                      <a:r>
                        <a:rPr lang="en-GB" sz="1600" dirty="0">
                          <a:effectLst/>
                        </a:rPr>
                        <a:t> Cook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274313">
                <a:tc>
                  <a:txBody>
                    <a:bodyPr/>
                    <a:lstStyle/>
                    <a:p>
                      <a:pPr>
                        <a:spcAft>
                          <a:spcPts val="0"/>
                        </a:spcAft>
                      </a:pPr>
                      <a:r>
                        <a:rPr lang="en-GB" sz="1600">
                          <a:effectLst/>
                        </a:rPr>
                        <a:t>Vaillant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Martin </a:t>
                      </a:r>
                      <a:r>
                        <a:rPr lang="en-GB" sz="1600" dirty="0" smtClean="0">
                          <a:effectLst/>
                        </a:rPr>
                        <a:t>Butcher, Ian Johnson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274313">
                <a:tc>
                  <a:txBody>
                    <a:bodyPr/>
                    <a:lstStyle/>
                    <a:p>
                      <a:pPr>
                        <a:spcAft>
                          <a:spcPts val="0"/>
                        </a:spcAft>
                      </a:pPr>
                      <a:r>
                        <a:rPr lang="en-GB" sz="1600" dirty="0">
                          <a:effectLst/>
                        </a:rPr>
                        <a:t>Alpha Heating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err="1">
                          <a:effectLst/>
                        </a:rPr>
                        <a:t>Darran</a:t>
                      </a:r>
                      <a:r>
                        <a:rPr lang="en-GB" sz="1600" dirty="0">
                          <a:effectLst/>
                        </a:rPr>
                        <a:t> Smith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274313">
                <a:tc>
                  <a:txBody>
                    <a:bodyPr/>
                    <a:lstStyle/>
                    <a:p>
                      <a:pPr>
                        <a:spcAft>
                          <a:spcPts val="0"/>
                        </a:spcAft>
                      </a:pPr>
                      <a:r>
                        <a:rPr lang="en-GB" sz="1600">
                          <a:effectLst/>
                        </a:rPr>
                        <a:t>Thermaq</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Tony </a:t>
                      </a:r>
                      <a:r>
                        <a:rPr lang="en-GB" sz="1600" dirty="0" err="1">
                          <a:effectLst/>
                        </a:rPr>
                        <a:t>Staniforth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274313">
                <a:tc>
                  <a:txBody>
                    <a:bodyPr/>
                    <a:lstStyle/>
                    <a:p>
                      <a:pPr>
                        <a:spcAft>
                          <a:spcPts val="0"/>
                        </a:spcAft>
                      </a:pPr>
                      <a:r>
                        <a:rPr lang="en-GB" sz="1600">
                          <a:effectLst/>
                        </a:rPr>
                        <a:t>Glen Dimplex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Tim Altham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274313">
                <a:tc>
                  <a:txBody>
                    <a:bodyPr/>
                    <a:lstStyle/>
                    <a:p>
                      <a:pPr>
                        <a:spcAft>
                          <a:spcPts val="0"/>
                        </a:spcAft>
                      </a:pPr>
                      <a:r>
                        <a:rPr lang="en-GB" sz="1600">
                          <a:effectLst/>
                        </a:rPr>
                        <a:t>Advance Appliances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Geoff </a:t>
                      </a:r>
                      <a:r>
                        <a:rPr lang="en-GB" sz="1600" dirty="0" err="1">
                          <a:effectLst/>
                        </a:rPr>
                        <a:t>Egginton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1"/>
                  </a:ext>
                </a:extLst>
              </a:tr>
              <a:tr h="274313">
                <a:tc>
                  <a:txBody>
                    <a:bodyPr/>
                    <a:lstStyle/>
                    <a:p>
                      <a:pPr>
                        <a:spcAft>
                          <a:spcPts val="0"/>
                        </a:spcAft>
                      </a:pPr>
                      <a:r>
                        <a:rPr lang="en-GB" sz="1600" dirty="0" err="1" smtClean="0">
                          <a:effectLst/>
                          <a:latin typeface="+mn-lt"/>
                          <a:ea typeface="+mn-ea"/>
                          <a:cs typeface="+mn-cs"/>
                        </a:rPr>
                        <a:t>Mixergy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smtClean="0">
                          <a:effectLst/>
                          <a:latin typeface="+mn-lt"/>
                          <a:ea typeface="+mn-ea"/>
                          <a:cs typeface="+mn-cs"/>
                        </a:rPr>
                        <a:t>Peter</a:t>
                      </a:r>
                      <a:r>
                        <a:rPr lang="en-GB" sz="1600" baseline="0" dirty="0" smtClean="0">
                          <a:effectLst/>
                          <a:latin typeface="+mn-lt"/>
                          <a:ea typeface="+mn-ea"/>
                          <a:cs typeface="+mn-cs"/>
                        </a:rPr>
                        <a:t> Armstrong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2"/>
                  </a:ext>
                </a:extLst>
              </a:tr>
              <a:tr h="250355">
                <a:tc>
                  <a:txBody>
                    <a:bodyPr/>
                    <a:lstStyle/>
                    <a:p>
                      <a:pPr>
                        <a:spcAft>
                          <a:spcPts val="0"/>
                        </a:spcAft>
                      </a:pPr>
                      <a:r>
                        <a:rPr lang="en-GB" sz="1600" dirty="0" err="1">
                          <a:effectLst/>
                        </a:rPr>
                        <a:t>Sav</a:t>
                      </a:r>
                      <a:r>
                        <a:rPr lang="en-GB" sz="1600" dirty="0">
                          <a:effectLst/>
                        </a:rPr>
                        <a:t> systems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err="1">
                          <a:effectLst/>
                        </a:rPr>
                        <a:t>B</a:t>
                      </a:r>
                      <a:r>
                        <a:rPr lang="en-GB" sz="1600" kern="1200" dirty="0" err="1">
                          <a:solidFill>
                            <a:schemeClr val="dk1"/>
                          </a:solidFill>
                          <a:effectLst/>
                          <a:latin typeface="+mn-lt"/>
                          <a:ea typeface="+mn-ea"/>
                          <a:cs typeface="+mn-cs"/>
                        </a:rPr>
                        <a:t>eata</a:t>
                      </a:r>
                      <a:r>
                        <a:rPr lang="en-GB" sz="1600" kern="1200" dirty="0">
                          <a:solidFill>
                            <a:schemeClr val="dk1"/>
                          </a:solidFill>
                          <a:effectLst/>
                          <a:latin typeface="+mn-lt"/>
                          <a:ea typeface="+mn-ea"/>
                          <a:cs typeface="+mn-cs"/>
                        </a:rPr>
                        <a:t> </a:t>
                      </a:r>
                      <a:r>
                        <a:rPr lang="en-GB" sz="1600" kern="1200" dirty="0" err="1" smtClean="0">
                          <a:solidFill>
                            <a:schemeClr val="dk1"/>
                          </a:solidFill>
                          <a:effectLst/>
                          <a:latin typeface="+mn-lt"/>
                          <a:ea typeface="+mn-ea"/>
                          <a:cs typeface="+mn-cs"/>
                        </a:rPr>
                        <a:t>Blachut</a:t>
                      </a:r>
                      <a:r>
                        <a:rPr lang="en-GB" sz="1600" kern="1200" dirty="0" smtClean="0">
                          <a:solidFill>
                            <a:schemeClr val="dk1"/>
                          </a:solidFill>
                          <a:effectLst/>
                          <a:latin typeface="+mn-lt"/>
                          <a:ea typeface="+mn-ea"/>
                          <a:cs typeface="+mn-cs"/>
                        </a:rPr>
                        <a:t>, Silas </a:t>
                      </a:r>
                      <a:r>
                        <a:rPr lang="en-GB" sz="1600" kern="1200" dirty="0" err="1" smtClean="0">
                          <a:solidFill>
                            <a:schemeClr val="dk1"/>
                          </a:solidFill>
                          <a:effectLst/>
                          <a:latin typeface="+mn-lt"/>
                          <a:ea typeface="+mn-ea"/>
                          <a:cs typeface="+mn-cs"/>
                        </a:rPr>
                        <a:t>Flytkjaer</a:t>
                      </a:r>
                      <a:endParaRPr lang="en-GB" sz="1600" kern="1200" dirty="0" smtClean="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0013"/>
                  </a:ext>
                </a:extLst>
              </a:tr>
              <a:tr h="274313">
                <a:tc>
                  <a:txBody>
                    <a:bodyPr/>
                    <a:lstStyle/>
                    <a:p>
                      <a:pPr>
                        <a:spcAft>
                          <a:spcPts val="0"/>
                        </a:spcAft>
                      </a:pPr>
                      <a:r>
                        <a:rPr lang="en-GB" sz="1600" dirty="0">
                          <a:effectLst/>
                        </a:rPr>
                        <a:t>Ariston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Derek Warren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4"/>
                  </a:ext>
                </a:extLst>
              </a:tr>
              <a:tr h="274313">
                <a:tc>
                  <a:txBody>
                    <a:bodyPr/>
                    <a:lstStyle/>
                    <a:p>
                      <a:pPr>
                        <a:spcAft>
                          <a:spcPts val="0"/>
                        </a:spcAft>
                      </a:pPr>
                      <a:r>
                        <a:rPr lang="en-GB" sz="1600">
                          <a:effectLst/>
                        </a:rPr>
                        <a:t>HWA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dirty="0">
                          <a:effectLst/>
                        </a:rPr>
                        <a:t>Martyn Griffiths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344721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Technology Categories</a:t>
            </a:r>
            <a:endParaRPr lang="en-GB" dirty="0"/>
          </a:p>
        </p:txBody>
      </p:sp>
      <p:graphicFrame>
        <p:nvGraphicFramePr>
          <p:cNvPr id="6" name="Table 5"/>
          <p:cNvGraphicFramePr>
            <a:graphicFrameLocks noGrp="1"/>
          </p:cNvGraphicFramePr>
          <p:nvPr>
            <p:extLst/>
          </p:nvPr>
        </p:nvGraphicFramePr>
        <p:xfrm>
          <a:off x="611560" y="1628800"/>
          <a:ext cx="7992887" cy="5040559"/>
        </p:xfrm>
        <a:graphic>
          <a:graphicData uri="http://schemas.openxmlformats.org/drawingml/2006/table">
            <a:tbl>
              <a:tblPr/>
              <a:tblGrid>
                <a:gridCol w="1780909">
                  <a:extLst>
                    <a:ext uri="{9D8B030D-6E8A-4147-A177-3AD203B41FA5}">
                      <a16:colId xmlns:a16="http://schemas.microsoft.com/office/drawing/2014/main" val="20000"/>
                    </a:ext>
                  </a:extLst>
                </a:gridCol>
                <a:gridCol w="3105989">
                  <a:extLst>
                    <a:ext uri="{9D8B030D-6E8A-4147-A177-3AD203B41FA5}">
                      <a16:colId xmlns:a16="http://schemas.microsoft.com/office/drawing/2014/main" val="20001"/>
                    </a:ext>
                  </a:extLst>
                </a:gridCol>
                <a:gridCol w="3105989">
                  <a:extLst>
                    <a:ext uri="{9D8B030D-6E8A-4147-A177-3AD203B41FA5}">
                      <a16:colId xmlns:a16="http://schemas.microsoft.com/office/drawing/2014/main" val="20002"/>
                    </a:ext>
                  </a:extLst>
                </a:gridCol>
              </a:tblGrid>
              <a:tr h="167788">
                <a:tc>
                  <a:txBody>
                    <a:bodyPr/>
                    <a:lstStyle/>
                    <a:p>
                      <a:pPr algn="l" fontAlgn="b"/>
                      <a:r>
                        <a:rPr lang="en-GB" sz="800" b="1" i="0" u="none" strike="noStrike">
                          <a:solidFill>
                            <a:srgbClr val="000000"/>
                          </a:solidFill>
                          <a:effectLst/>
                          <a:latin typeface="Calibri"/>
                        </a:rPr>
                        <a:t>Technology</a:t>
                      </a:r>
                    </a:p>
                  </a:txBody>
                  <a:tcPr marL="7174" marR="7174" marT="717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Methodology in SAP 10.0</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Category in PCDB</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159798">
                <a:tc rowSpan="2">
                  <a:txBody>
                    <a:bodyPr/>
                    <a:lstStyle/>
                    <a:p>
                      <a:pPr algn="l" fontAlgn="ctr"/>
                      <a:r>
                        <a:rPr lang="en-GB" sz="800" b="1" i="0" u="none" strike="noStrike">
                          <a:solidFill>
                            <a:srgbClr val="000000"/>
                          </a:solidFill>
                          <a:effectLst/>
                          <a:latin typeface="Calibri"/>
                        </a:rPr>
                        <a:t>Hot Water Cylinders</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No</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1"/>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Separate sub-category for heat pump compatible cylinders may be required to reflect heat coil transfer rates and performance. Flexibility and addressable storage significant potential</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2"/>
                  </a:ext>
                </a:extLst>
              </a:tr>
              <a:tr h="159798">
                <a:tc rowSpan="2">
                  <a:txBody>
                    <a:bodyPr/>
                    <a:lstStyle/>
                    <a:p>
                      <a:pPr algn="l" fontAlgn="ctr"/>
                      <a:r>
                        <a:rPr lang="en-GB" sz="800" b="1" i="0" u="none" strike="noStrike">
                          <a:solidFill>
                            <a:srgbClr val="000000"/>
                          </a:solidFill>
                          <a:effectLst/>
                          <a:latin typeface="Calibri"/>
                        </a:rPr>
                        <a:t>Thermal Stores and Combined Primary Storage Units</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No</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3"/>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Flexibility and addressable storage significant potential</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r h="159798">
                <a:tc rowSpan="2">
                  <a:txBody>
                    <a:bodyPr/>
                    <a:lstStyle/>
                    <a:p>
                      <a:pPr algn="l" fontAlgn="ctr"/>
                      <a:r>
                        <a:rPr lang="en-GB" sz="800" b="1" i="0" u="none" strike="noStrike">
                          <a:solidFill>
                            <a:srgbClr val="000000"/>
                          </a:solidFill>
                          <a:effectLst/>
                          <a:latin typeface="Calibri"/>
                        </a:rPr>
                        <a:t>Combi Boiler</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05"/>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Methodology well established although any changes to treatment of FGHR would impact on boilers with inbuilt devices</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6"/>
                  </a:ext>
                </a:extLst>
              </a:tr>
              <a:tr h="159798">
                <a:tc rowSpan="2">
                  <a:txBody>
                    <a:bodyPr/>
                    <a:lstStyle/>
                    <a:p>
                      <a:pPr algn="l" fontAlgn="ctr"/>
                      <a:r>
                        <a:rPr lang="en-GB" sz="800" b="1" i="0" u="none" strike="noStrike">
                          <a:solidFill>
                            <a:srgbClr val="000000"/>
                          </a:solidFill>
                          <a:effectLst/>
                          <a:latin typeface="Calibri"/>
                        </a:rPr>
                        <a:t>Flue Gas Heat Recovery (FGHR)</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07"/>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Methodology may require attention to properly reflect difference between stored and non-stored design</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8"/>
                  </a:ext>
                </a:extLst>
              </a:tr>
              <a:tr h="159798">
                <a:tc rowSpan="2">
                  <a:txBody>
                    <a:bodyPr/>
                    <a:lstStyle/>
                    <a:p>
                      <a:pPr algn="l" fontAlgn="ctr"/>
                      <a:r>
                        <a:rPr lang="en-GB" sz="800" b="1" i="0" u="none" strike="noStrike">
                          <a:solidFill>
                            <a:srgbClr val="000000"/>
                          </a:solidFill>
                          <a:effectLst/>
                          <a:latin typeface="Calibri"/>
                        </a:rPr>
                        <a:t>Heat Pumps (hydronic system feeding cylinder / store)</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09"/>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Methodology well established </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0"/>
                  </a:ext>
                </a:extLst>
              </a:tr>
              <a:tr h="159798">
                <a:tc rowSpan="2">
                  <a:txBody>
                    <a:bodyPr/>
                    <a:lstStyle/>
                    <a:p>
                      <a:pPr algn="l" fontAlgn="ctr"/>
                      <a:r>
                        <a:rPr lang="en-GB" sz="800" b="1" i="0" u="none" strike="noStrike">
                          <a:solidFill>
                            <a:srgbClr val="000000"/>
                          </a:solidFill>
                          <a:effectLst/>
                          <a:latin typeface="Calibri"/>
                        </a:rPr>
                        <a:t>Heat Pumps (exhaust air separate or close coupled cylinder / store)</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11"/>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Further innovation linked to MVHR and potential comfort cooling integration</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2"/>
                  </a:ext>
                </a:extLst>
              </a:tr>
              <a:tr h="159798">
                <a:tc rowSpan="2">
                  <a:txBody>
                    <a:bodyPr/>
                    <a:lstStyle/>
                    <a:p>
                      <a:pPr algn="l" fontAlgn="ctr"/>
                      <a:r>
                        <a:rPr lang="en-GB" sz="800" b="1" i="0" u="none" strike="noStrike">
                          <a:solidFill>
                            <a:srgbClr val="000000"/>
                          </a:solidFill>
                          <a:effectLst/>
                          <a:latin typeface="Calibri"/>
                        </a:rPr>
                        <a:t>Heat Pumps (hybrid)</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No</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n-GB" sz="800" b="1" i="0" u="none" strike="noStrike">
                          <a:solidFill>
                            <a:srgbClr val="000000"/>
                          </a:solidFill>
                          <a:effectLst/>
                          <a:latin typeface="Calibri"/>
                        </a:rPr>
                        <a:t>No</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13"/>
                  </a:ext>
                </a:extLst>
              </a:tr>
              <a:tr h="425595">
                <a:tc vMerge="1">
                  <a:txBody>
                    <a:bodyPr/>
                    <a:lstStyle/>
                    <a:p>
                      <a:endParaRPr lang="en-GB"/>
                    </a:p>
                  </a:txBody>
                  <a:tcPr/>
                </a:tc>
                <a:tc gridSpan="2">
                  <a:txBody>
                    <a:bodyPr/>
                    <a:lstStyle/>
                    <a:p>
                      <a:pPr algn="l" fontAlgn="t"/>
                      <a:r>
                        <a:rPr lang="en-GB" sz="800" b="0" i="0" u="none" strike="noStrike">
                          <a:solidFill>
                            <a:srgbClr val="000000"/>
                          </a:solidFill>
                          <a:effectLst/>
                          <a:latin typeface="Calibri"/>
                        </a:rPr>
                        <a:t>Comment: Methodology in development</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4"/>
                  </a:ext>
                </a:extLst>
              </a:tr>
              <a:tr h="159798">
                <a:tc rowSpan="2">
                  <a:txBody>
                    <a:bodyPr/>
                    <a:lstStyle/>
                    <a:p>
                      <a:pPr algn="l" fontAlgn="ctr"/>
                      <a:r>
                        <a:rPr lang="en-GB" sz="800" b="1" i="0" u="none" strike="noStrike">
                          <a:solidFill>
                            <a:srgbClr val="000000"/>
                          </a:solidFill>
                          <a:effectLst/>
                          <a:latin typeface="Calibri"/>
                        </a:rPr>
                        <a:t>Combined Heat and Power (all types, including engine, fuel cell and others)</a:t>
                      </a:r>
                    </a:p>
                  </a:txBody>
                  <a:tcPr marL="7174" marR="7174" marT="717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800" b="1" i="0" u="none" strike="noStrike">
                          <a:solidFill>
                            <a:srgbClr val="000000"/>
                          </a:solidFill>
                          <a:effectLst/>
                          <a:latin typeface="Calibri"/>
                        </a:rPr>
                        <a:t>Yes</a:t>
                      </a:r>
                    </a:p>
                  </a:txBody>
                  <a:tcPr marL="7174" marR="7174" marT="717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15"/>
                  </a:ext>
                </a:extLst>
              </a:tr>
              <a:tr h="615222">
                <a:tc vMerge="1">
                  <a:txBody>
                    <a:bodyPr/>
                    <a:lstStyle/>
                    <a:p>
                      <a:endParaRPr lang="en-GB"/>
                    </a:p>
                  </a:txBody>
                  <a:tcPr/>
                </a:tc>
                <a:tc gridSpan="2">
                  <a:txBody>
                    <a:bodyPr/>
                    <a:lstStyle/>
                    <a:p>
                      <a:pPr algn="l" fontAlgn="t"/>
                      <a:r>
                        <a:rPr lang="en-GB" sz="800" b="0" i="0" u="none" strike="noStrike" dirty="0">
                          <a:solidFill>
                            <a:srgbClr val="000000"/>
                          </a:solidFill>
                          <a:effectLst/>
                          <a:latin typeface="Calibri"/>
                        </a:rPr>
                        <a:t>Methodology for existing appliance types well represented through PAS 67, note that innovative products in development together with "add-on" types which would lead toward hybrid implementation</a:t>
                      </a:r>
                    </a:p>
                  </a:txBody>
                  <a:tcPr marL="7174" marR="7174" marT="71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411682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Technology Categories</a:t>
            </a:r>
            <a:endParaRPr lang="en-GB" dirty="0"/>
          </a:p>
        </p:txBody>
      </p:sp>
      <p:graphicFrame>
        <p:nvGraphicFramePr>
          <p:cNvPr id="5" name="Table 4"/>
          <p:cNvGraphicFramePr>
            <a:graphicFrameLocks noGrp="1"/>
          </p:cNvGraphicFramePr>
          <p:nvPr>
            <p:extLst/>
          </p:nvPr>
        </p:nvGraphicFramePr>
        <p:xfrm>
          <a:off x="467544" y="1600200"/>
          <a:ext cx="7947014" cy="5069159"/>
        </p:xfrm>
        <a:graphic>
          <a:graphicData uri="http://schemas.openxmlformats.org/drawingml/2006/table">
            <a:tbl>
              <a:tblPr/>
              <a:tblGrid>
                <a:gridCol w="1770688">
                  <a:extLst>
                    <a:ext uri="{9D8B030D-6E8A-4147-A177-3AD203B41FA5}">
                      <a16:colId xmlns:a16="http://schemas.microsoft.com/office/drawing/2014/main" val="20000"/>
                    </a:ext>
                  </a:extLst>
                </a:gridCol>
                <a:gridCol w="3088163">
                  <a:extLst>
                    <a:ext uri="{9D8B030D-6E8A-4147-A177-3AD203B41FA5}">
                      <a16:colId xmlns:a16="http://schemas.microsoft.com/office/drawing/2014/main" val="20001"/>
                    </a:ext>
                  </a:extLst>
                </a:gridCol>
                <a:gridCol w="3088163">
                  <a:extLst>
                    <a:ext uri="{9D8B030D-6E8A-4147-A177-3AD203B41FA5}">
                      <a16:colId xmlns:a16="http://schemas.microsoft.com/office/drawing/2014/main" val="20002"/>
                    </a:ext>
                  </a:extLst>
                </a:gridCol>
              </a:tblGrid>
              <a:tr h="171236">
                <a:tc rowSpan="2">
                  <a:txBody>
                    <a:bodyPr/>
                    <a:lstStyle/>
                    <a:p>
                      <a:pPr algn="l" fontAlgn="ctr"/>
                      <a:r>
                        <a:rPr lang="en-GB" sz="900" b="1" i="0" u="none" strike="noStrike">
                          <a:solidFill>
                            <a:srgbClr val="000000"/>
                          </a:solidFill>
                          <a:effectLst/>
                          <a:latin typeface="Calibri"/>
                        </a:rPr>
                        <a:t>Waste Water Heat Recovery (WWHR)</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0000"/>
                  </a:ext>
                </a:extLst>
              </a:tr>
              <a:tr h="1635304">
                <a:tc vMerge="1">
                  <a:txBody>
                    <a:bodyPr/>
                    <a:lstStyle/>
                    <a:p>
                      <a:endParaRPr lang="en-GB"/>
                    </a:p>
                  </a:txBody>
                  <a:tcPr/>
                </a:tc>
                <a:tc gridSpan="2">
                  <a:txBody>
                    <a:bodyPr/>
                    <a:lstStyle/>
                    <a:p>
                      <a:pPr algn="l" fontAlgn="t"/>
                      <a:r>
                        <a:rPr lang="en-GB" sz="900" b="0" i="0" u="none" strike="noStrike">
                          <a:solidFill>
                            <a:srgbClr val="000000"/>
                          </a:solidFill>
                          <a:effectLst/>
                          <a:latin typeface="Calibri"/>
                        </a:rPr>
                        <a:t>Comment: Current methodology for WWHRS needs refinement. The idea of dynamic modelling could be crucial. Showering is likely to be one of, if not the highest peak demand for domestic energy. Methodology for SAP 11 should be considering this, and recognising the technology that improves energy efficiency for DHW. This will reduce the chance of actually having to use additional backups that are more carbon intensive, similar to the ideas of the current London Plan (Lean, Clean, Green). Consideration also needs to be give for the relationship between WWHRS and other technologies. E.g. Size of domestic hot water storage required when WWHRS is present (reducing standing heat losses), or size of combination boiler required to meet DHW demand, reduction of load on Heat pumps, HIU's and heat networks. Ontario and Manitoba in Canada (over 30% of all new builds) since 2017 have made WWHRS mandatory, due to the impact it can have on DHW loads in domestic dwellings. California is now in the process of doing the same.</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1"/>
                  </a:ext>
                </a:extLst>
              </a:tr>
              <a:tr h="171236">
                <a:tc rowSpan="2">
                  <a:txBody>
                    <a:bodyPr/>
                    <a:lstStyle/>
                    <a:p>
                      <a:pPr algn="l" fontAlgn="ctr"/>
                      <a:r>
                        <a:rPr lang="en-GB" sz="900" b="1" i="0" u="none" strike="noStrike">
                          <a:solidFill>
                            <a:srgbClr val="000000"/>
                          </a:solidFill>
                          <a:effectLst/>
                          <a:latin typeface="Calibri"/>
                        </a:rPr>
                        <a:t>Heat Interface Units (HIU)</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No</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2"/>
                  </a:ext>
                </a:extLst>
              </a:tr>
              <a:tr h="582203">
                <a:tc vMerge="1">
                  <a:txBody>
                    <a:bodyPr/>
                    <a:lstStyle/>
                    <a:p>
                      <a:endParaRPr lang="en-GB"/>
                    </a:p>
                  </a:txBody>
                  <a:tcPr/>
                </a:tc>
                <a:tc gridSpan="2">
                  <a:txBody>
                    <a:bodyPr/>
                    <a:lstStyle/>
                    <a:p>
                      <a:pPr algn="l" fontAlgn="t"/>
                      <a:r>
                        <a:rPr lang="en-GB" sz="900" b="0" i="0" u="none" strike="noStrike">
                          <a:solidFill>
                            <a:srgbClr val="000000"/>
                          </a:solidFill>
                          <a:effectLst/>
                          <a:latin typeface="Calibri"/>
                        </a:rPr>
                        <a:t>Comment: General principle of heat networks acknowledged within SAP but needs more definition and detail, CIBSE CP1 offers good guidance. Performance data for HIU's showing significant spread in market so default value treatment not appropriate. Dynamic model could include diversity assessment for central plant and efficiency benefit of such.</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r h="171236">
                <a:tc rowSpan="2">
                  <a:txBody>
                    <a:bodyPr/>
                    <a:lstStyle/>
                    <a:p>
                      <a:pPr algn="l" fontAlgn="ctr"/>
                      <a:r>
                        <a:rPr lang="en-GB" sz="900" b="1" i="0" u="none" strike="noStrike">
                          <a:solidFill>
                            <a:srgbClr val="000000"/>
                          </a:solidFill>
                          <a:effectLst/>
                          <a:latin typeface="Calibri"/>
                        </a:rPr>
                        <a:t>Solar Thermal </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No</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4"/>
                  </a:ext>
                </a:extLst>
              </a:tr>
              <a:tr h="456059">
                <a:tc vMerge="1">
                  <a:txBody>
                    <a:bodyPr/>
                    <a:lstStyle/>
                    <a:p>
                      <a:endParaRPr lang="en-GB"/>
                    </a:p>
                  </a:txBody>
                  <a:tcPr/>
                </a:tc>
                <a:tc gridSpan="2">
                  <a:txBody>
                    <a:bodyPr/>
                    <a:lstStyle/>
                    <a:p>
                      <a:pPr algn="l" fontAlgn="t"/>
                      <a:r>
                        <a:rPr lang="en-GB" sz="900" b="0" i="0" u="none" strike="noStrike">
                          <a:solidFill>
                            <a:srgbClr val="000000"/>
                          </a:solidFill>
                          <a:effectLst/>
                          <a:latin typeface="Calibri"/>
                        </a:rPr>
                        <a:t>Comment: Possible innovation around PVT and collector design</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5"/>
                  </a:ext>
                </a:extLst>
              </a:tr>
              <a:tr h="171236">
                <a:tc rowSpan="2">
                  <a:txBody>
                    <a:bodyPr/>
                    <a:lstStyle/>
                    <a:p>
                      <a:pPr algn="l" fontAlgn="ctr"/>
                      <a:r>
                        <a:rPr lang="en-GB" sz="900" b="1" i="0" u="none" strike="noStrike">
                          <a:solidFill>
                            <a:srgbClr val="000000"/>
                          </a:solidFill>
                          <a:effectLst/>
                          <a:latin typeface="Calibri"/>
                        </a:rPr>
                        <a:t>Solar Photovoltaic (PV)</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No</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6"/>
                  </a:ext>
                </a:extLst>
              </a:tr>
              <a:tr h="456059">
                <a:tc vMerge="1">
                  <a:txBody>
                    <a:bodyPr/>
                    <a:lstStyle/>
                    <a:p>
                      <a:endParaRPr lang="en-GB"/>
                    </a:p>
                  </a:txBody>
                  <a:tcPr/>
                </a:tc>
                <a:tc gridSpan="2">
                  <a:txBody>
                    <a:bodyPr/>
                    <a:lstStyle/>
                    <a:p>
                      <a:pPr algn="l" fontAlgn="t"/>
                      <a:r>
                        <a:rPr lang="en-GB" sz="900" b="0" i="0" u="none" strike="noStrike">
                          <a:solidFill>
                            <a:srgbClr val="000000"/>
                          </a:solidFill>
                          <a:effectLst/>
                          <a:latin typeface="Calibri"/>
                        </a:rPr>
                        <a:t>Comment:  As above ref. PVT. How the generated energy will be used is the key issue for SAP with grid interactivity influencing self consumption.</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7"/>
                  </a:ext>
                </a:extLst>
              </a:tr>
              <a:tr h="171236">
                <a:tc rowSpan="2">
                  <a:txBody>
                    <a:bodyPr/>
                    <a:lstStyle/>
                    <a:p>
                      <a:pPr algn="l" fontAlgn="ctr"/>
                      <a:r>
                        <a:rPr lang="en-GB" sz="900" b="1" i="0" u="none" strike="noStrike">
                          <a:solidFill>
                            <a:srgbClr val="000000"/>
                          </a:solidFill>
                          <a:effectLst/>
                          <a:latin typeface="Calibri"/>
                        </a:rPr>
                        <a:t>Instantaneous Point of Use Water Heaters (single and multipoint)</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No</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08"/>
                  </a:ext>
                </a:extLst>
              </a:tr>
              <a:tr h="456059">
                <a:tc vMerge="1">
                  <a:txBody>
                    <a:bodyPr/>
                    <a:lstStyle/>
                    <a:p>
                      <a:endParaRPr lang="en-GB"/>
                    </a:p>
                  </a:txBody>
                  <a:tcPr/>
                </a:tc>
                <a:tc gridSpan="2">
                  <a:txBody>
                    <a:bodyPr/>
                    <a:lstStyle/>
                    <a:p>
                      <a:pPr algn="l" fontAlgn="t"/>
                      <a:r>
                        <a:rPr lang="en-GB" sz="900" b="0" i="0" u="none" strike="noStrike">
                          <a:solidFill>
                            <a:srgbClr val="000000"/>
                          </a:solidFill>
                          <a:effectLst/>
                          <a:latin typeface="Calibri"/>
                        </a:rPr>
                        <a:t>Comment: Includes electric showers</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9"/>
                  </a:ext>
                </a:extLst>
              </a:tr>
              <a:tr h="171236">
                <a:tc rowSpan="2">
                  <a:txBody>
                    <a:bodyPr/>
                    <a:lstStyle/>
                    <a:p>
                      <a:pPr algn="l" fontAlgn="ctr"/>
                      <a:r>
                        <a:rPr lang="en-GB" sz="900" b="1" i="0" u="none" strike="noStrike">
                          <a:solidFill>
                            <a:srgbClr val="000000"/>
                          </a:solidFill>
                          <a:effectLst/>
                          <a:latin typeface="Calibri"/>
                        </a:rPr>
                        <a:t>Storage Point of Use Water Heaters (single and multipoint)</a:t>
                      </a:r>
                    </a:p>
                  </a:txBody>
                  <a:tcPr marL="7644" marR="7644" marT="764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b"/>
                      <a:r>
                        <a:rPr lang="en-GB" sz="900" b="1" i="0" u="none" strike="noStrike">
                          <a:solidFill>
                            <a:srgbClr val="000000"/>
                          </a:solidFill>
                          <a:effectLst/>
                          <a:latin typeface="Calibri"/>
                        </a:rPr>
                        <a:t>Yes</a:t>
                      </a:r>
                    </a:p>
                  </a:txBody>
                  <a:tcPr marL="7644" marR="7644" marT="764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GB" sz="900" b="1" i="0" u="none" strike="noStrike">
                          <a:solidFill>
                            <a:srgbClr val="000000"/>
                          </a:solidFill>
                          <a:effectLst/>
                          <a:latin typeface="Calibri"/>
                        </a:rPr>
                        <a:t>No</a:t>
                      </a:r>
                    </a:p>
                  </a:txBody>
                  <a:tcPr marL="7644" marR="7644" marT="764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0010"/>
                  </a:ext>
                </a:extLst>
              </a:tr>
              <a:tr h="456059">
                <a:tc vMerge="1">
                  <a:txBody>
                    <a:bodyPr/>
                    <a:lstStyle/>
                    <a:p>
                      <a:endParaRPr lang="en-GB"/>
                    </a:p>
                  </a:txBody>
                  <a:tcPr/>
                </a:tc>
                <a:tc gridSpan="2">
                  <a:txBody>
                    <a:bodyPr/>
                    <a:lstStyle/>
                    <a:p>
                      <a:pPr algn="l" fontAlgn="t"/>
                      <a:r>
                        <a:rPr lang="en-GB" sz="900" b="0" i="0" u="none" strike="noStrike" dirty="0">
                          <a:solidFill>
                            <a:srgbClr val="000000"/>
                          </a:solidFill>
                          <a:effectLst/>
                          <a:latin typeface="Calibri"/>
                        </a:rPr>
                        <a:t>Comment: currently commonplace in commercial applications, may become more widespread with potential future divergence from central hydronic heat / DHW system</a:t>
                      </a:r>
                    </a:p>
                  </a:txBody>
                  <a:tcPr marL="7644" marR="7644" marT="764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46513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Group meeting 10</a:t>
            </a:r>
            <a:r>
              <a:rPr lang="en-GB" baseline="30000" dirty="0" smtClean="0"/>
              <a:t>th</a:t>
            </a:r>
            <a:r>
              <a:rPr lang="en-GB" dirty="0" smtClean="0"/>
              <a:t> April</a:t>
            </a:r>
          </a:p>
          <a:p>
            <a:r>
              <a:rPr lang="en-GB" dirty="0" smtClean="0"/>
              <a:t>Input from MEHNA ref. heat networks</a:t>
            </a:r>
          </a:p>
          <a:p>
            <a:r>
              <a:rPr lang="en-GB" dirty="0" smtClean="0"/>
              <a:t>Discussion on overlaps and synergies between groups</a:t>
            </a:r>
            <a:endParaRPr lang="en-GB" dirty="0"/>
          </a:p>
          <a:p>
            <a:r>
              <a:rPr lang="en-GB" dirty="0" smtClean="0"/>
              <a:t>Refine technology matrix </a:t>
            </a:r>
          </a:p>
          <a:p>
            <a:r>
              <a:rPr lang="en-GB" dirty="0" smtClean="0"/>
              <a:t>Define technology category templates </a:t>
            </a:r>
            <a:endParaRPr lang="en-GB" dirty="0"/>
          </a:p>
          <a:p>
            <a:endParaRPr lang="en-GB" dirty="0" smtClean="0"/>
          </a:p>
        </p:txBody>
      </p:sp>
      <p:sp>
        <p:nvSpPr>
          <p:cNvPr id="3" name="Title 2"/>
          <p:cNvSpPr>
            <a:spLocks noGrp="1"/>
          </p:cNvSpPr>
          <p:nvPr>
            <p:ph type="title"/>
          </p:nvPr>
        </p:nvSpPr>
        <p:spPr/>
        <p:txBody>
          <a:bodyPr/>
          <a:lstStyle/>
          <a:p>
            <a:r>
              <a:rPr lang="en-GB" dirty="0" smtClean="0"/>
              <a:t>Next Steps</a:t>
            </a:r>
            <a:endParaRPr lang="en-GB" dirty="0"/>
          </a:p>
        </p:txBody>
      </p:sp>
    </p:spTree>
    <p:extLst>
      <p:ext uri="{BB962C8B-B14F-4D97-AF65-F5344CB8AC3E}">
        <p14:creationId xmlns:p14="http://schemas.microsoft.com/office/powerpoint/2010/main" val="424947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2800" dirty="0" smtClean="0">
                <a:solidFill>
                  <a:srgbClr val="FF0000"/>
                </a:solidFill>
              </a:rPr>
              <a:t>HHIC Questionnaires – based on topics below</a:t>
            </a:r>
          </a:p>
          <a:p>
            <a:r>
              <a:rPr lang="en-GB" sz="2800" dirty="0" smtClean="0">
                <a:solidFill>
                  <a:srgbClr val="FF0000"/>
                </a:solidFill>
              </a:rPr>
              <a:t>Replies by 22</a:t>
            </a:r>
            <a:r>
              <a:rPr lang="en-GB" sz="2800" baseline="30000" dirty="0" smtClean="0">
                <a:solidFill>
                  <a:srgbClr val="FF0000"/>
                </a:solidFill>
              </a:rPr>
              <a:t>nd</a:t>
            </a:r>
            <a:r>
              <a:rPr lang="en-GB" sz="2800" dirty="0" smtClean="0">
                <a:solidFill>
                  <a:srgbClr val="FF0000"/>
                </a:solidFill>
              </a:rPr>
              <a:t> March</a:t>
            </a:r>
          </a:p>
          <a:p>
            <a:pPr marL="0" indent="0">
              <a:buNone/>
            </a:pPr>
            <a:r>
              <a:rPr lang="en-GB" sz="2400" dirty="0" smtClean="0"/>
              <a:t>a) Make </a:t>
            </a:r>
            <a:r>
              <a:rPr lang="en-GB" sz="2400" dirty="0"/>
              <a:t>products in the Appendix Q database applicable to existing buildings</a:t>
            </a:r>
          </a:p>
          <a:p>
            <a:pPr marL="0" indent="0">
              <a:buNone/>
            </a:pPr>
            <a:r>
              <a:rPr lang="en-GB" sz="2400" dirty="0" smtClean="0"/>
              <a:t>b) Raise </a:t>
            </a:r>
            <a:r>
              <a:rPr lang="en-GB" sz="2400" dirty="0"/>
              <a:t>awareness and improve communications </a:t>
            </a:r>
          </a:p>
          <a:p>
            <a:pPr marL="0" indent="0">
              <a:buNone/>
            </a:pPr>
            <a:r>
              <a:rPr lang="en-GB" sz="2400" dirty="0" smtClean="0"/>
              <a:t>c) Energy </a:t>
            </a:r>
            <a:r>
              <a:rPr lang="en-GB" sz="2400" dirty="0"/>
              <a:t>Company Obligation (ECO) to support product recognition in SAP</a:t>
            </a:r>
          </a:p>
          <a:p>
            <a:pPr marL="0" indent="0">
              <a:buNone/>
            </a:pPr>
            <a:r>
              <a:rPr lang="en-GB" sz="2400" dirty="0" smtClean="0"/>
              <a:t>d) Have </a:t>
            </a:r>
            <a:r>
              <a:rPr lang="en-GB" sz="2400" dirty="0"/>
              <a:t>regular reviews of EPC recommendations to include new technologies efficiently </a:t>
            </a:r>
          </a:p>
          <a:p>
            <a:pPr marL="0" lvl="0" indent="0" fontAlgn="auto">
              <a:buNone/>
            </a:pPr>
            <a:r>
              <a:rPr lang="en-GB" sz="2400" dirty="0" smtClean="0"/>
              <a:t>e) Re-evaluate </a:t>
            </a:r>
            <a:r>
              <a:rPr lang="en-GB" sz="2400" dirty="0"/>
              <a:t>balance of evidence barriers, whilst protecting consumers</a:t>
            </a:r>
          </a:p>
          <a:p>
            <a:endParaRPr lang="en-GB" dirty="0"/>
          </a:p>
        </p:txBody>
      </p:sp>
      <p:sp>
        <p:nvSpPr>
          <p:cNvPr id="3" name="Title 2"/>
          <p:cNvSpPr>
            <a:spLocks noGrp="1"/>
          </p:cNvSpPr>
          <p:nvPr>
            <p:ph type="title"/>
          </p:nvPr>
        </p:nvSpPr>
        <p:spPr>
          <a:xfrm>
            <a:off x="251520" y="0"/>
            <a:ext cx="8640960" cy="1268760"/>
          </a:xfrm>
        </p:spPr>
        <p:txBody>
          <a:bodyPr/>
          <a:lstStyle/>
          <a:p>
            <a:r>
              <a:rPr lang="en-GB" b="1" dirty="0"/>
              <a:t> </a:t>
            </a:r>
            <a:r>
              <a:rPr lang="en-GB" dirty="0"/>
              <a:t/>
            </a:r>
            <a:br>
              <a:rPr lang="en-GB" dirty="0"/>
            </a:br>
            <a:r>
              <a:rPr lang="en-GB" sz="2800" b="1" dirty="0"/>
              <a:t>SAP developments to help </a:t>
            </a:r>
            <a:r>
              <a:rPr lang="en-GB" sz="2800" b="1" dirty="0" smtClean="0"/>
              <a:t/>
            </a:r>
            <a:br>
              <a:rPr lang="en-GB" sz="2800" b="1" dirty="0" smtClean="0"/>
            </a:br>
            <a:r>
              <a:rPr lang="en-GB" sz="2800" b="1" dirty="0" smtClean="0"/>
              <a:t>    support </a:t>
            </a:r>
            <a:r>
              <a:rPr lang="en-GB" sz="2800" b="1" dirty="0"/>
              <a:t>innovative technologies</a:t>
            </a:r>
            <a:r>
              <a:rPr lang="en-GB" dirty="0"/>
              <a:t/>
            </a:r>
            <a:br>
              <a:rPr lang="en-GB" dirty="0"/>
            </a:br>
            <a:endParaRPr lang="en-GB" dirty="0"/>
          </a:p>
        </p:txBody>
      </p:sp>
    </p:spTree>
    <p:extLst>
      <p:ext uri="{BB962C8B-B14F-4D97-AF65-F5344CB8AC3E}">
        <p14:creationId xmlns:p14="http://schemas.microsoft.com/office/powerpoint/2010/main" val="25289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3388" y="1600200"/>
            <a:ext cx="8229091" cy="5141168"/>
          </a:xfrm>
        </p:spPr>
        <p:txBody>
          <a:bodyPr/>
          <a:lstStyle/>
          <a:p>
            <a:pPr fontAlgn="auto"/>
            <a:r>
              <a:rPr lang="en-GB" sz="1800" b="1" dirty="0"/>
              <a:t>Questions for industry</a:t>
            </a:r>
            <a:r>
              <a:rPr lang="en-GB" sz="1800" b="1" dirty="0" smtClean="0"/>
              <a:t>:</a:t>
            </a:r>
            <a:r>
              <a:rPr lang="en-GB" sz="1800" dirty="0"/>
              <a:t> </a:t>
            </a:r>
          </a:p>
          <a:p>
            <a:pPr lvl="0" fontAlgn="auto"/>
            <a:r>
              <a:rPr lang="en-GB" sz="2000" dirty="0"/>
              <a:t>Do you have feedback about the benefits/risks/implementation considerations for any of these developments?</a:t>
            </a:r>
          </a:p>
          <a:p>
            <a:pPr fontAlgn="auto"/>
            <a:endParaRPr lang="en-GB" sz="2000" dirty="0"/>
          </a:p>
          <a:p>
            <a:pPr lvl="0" fontAlgn="auto"/>
            <a:r>
              <a:rPr lang="en-GB" sz="2000" dirty="0"/>
              <a:t>In particular, please provide any views on option E. Do you think this would be useful in supporting innovative technologies? How do you think consumer protection risks could be mitigated?</a:t>
            </a:r>
          </a:p>
          <a:p>
            <a:pPr marL="0" indent="0" fontAlgn="auto">
              <a:buNone/>
            </a:pPr>
            <a:endParaRPr lang="en-GB" sz="2000" dirty="0"/>
          </a:p>
          <a:p>
            <a:pPr lvl="0" fontAlgn="auto"/>
            <a:r>
              <a:rPr lang="en-GB" sz="2000" dirty="0"/>
              <a:t>Do you have further ideas for how SAP could be developed to help support innovative technologies? </a:t>
            </a:r>
          </a:p>
          <a:p>
            <a:pPr fontAlgn="auto"/>
            <a:endParaRPr lang="en-GB" sz="2000" dirty="0"/>
          </a:p>
          <a:p>
            <a:pPr lvl="0" fontAlgn="auto"/>
            <a:r>
              <a:rPr lang="en-GB" sz="2000" dirty="0"/>
              <a:t>Do you have any wider thoughts on how to support the wider deployment of innovative technologies in buildings</a:t>
            </a:r>
            <a:r>
              <a:rPr lang="en-GB" sz="1800" dirty="0"/>
              <a:t>? </a:t>
            </a:r>
            <a:endParaRPr lang="en-GB" sz="1800" dirty="0" smtClean="0"/>
          </a:p>
          <a:p>
            <a:pPr lvl="0" fontAlgn="auto"/>
            <a:endParaRPr lang="en-GB" sz="1800" dirty="0" smtClean="0"/>
          </a:p>
          <a:p>
            <a:r>
              <a:rPr lang="en-GB" sz="1800" dirty="0" smtClean="0">
                <a:solidFill>
                  <a:srgbClr val="FF0000"/>
                </a:solidFill>
              </a:rPr>
              <a:t>Copy of questionnaire and responses : </a:t>
            </a:r>
            <a:r>
              <a:rPr lang="en-GB" sz="1800" u="sng" dirty="0">
                <a:hlinkClick r:id="rId2"/>
              </a:rPr>
              <a:t>isaac@eua.org.uk</a:t>
            </a:r>
            <a:endParaRPr lang="en-GB" sz="1800" dirty="0"/>
          </a:p>
          <a:p>
            <a:pPr lvl="0" fontAlgn="auto"/>
            <a:endParaRPr lang="en-GB" sz="1800" dirty="0"/>
          </a:p>
          <a:p>
            <a:endParaRPr lang="en-GB" dirty="0"/>
          </a:p>
        </p:txBody>
      </p:sp>
      <p:sp>
        <p:nvSpPr>
          <p:cNvPr id="3" name="Title 2"/>
          <p:cNvSpPr>
            <a:spLocks noGrp="1"/>
          </p:cNvSpPr>
          <p:nvPr>
            <p:ph type="title"/>
          </p:nvPr>
        </p:nvSpPr>
        <p:spPr/>
        <p:txBody>
          <a:bodyPr/>
          <a:lstStyle/>
          <a:p>
            <a:r>
              <a:rPr lang="en-GB" sz="2800" b="1" dirty="0"/>
              <a:t>SAP developments to help </a:t>
            </a:r>
            <a:r>
              <a:rPr lang="en-GB" sz="2800" b="1" dirty="0" smtClean="0"/>
              <a:t>support</a:t>
            </a:r>
            <a:br>
              <a:rPr lang="en-GB" sz="2800" b="1" dirty="0" smtClean="0"/>
            </a:br>
            <a:r>
              <a:rPr lang="en-GB" sz="2800" b="1" dirty="0" smtClean="0"/>
              <a:t> </a:t>
            </a:r>
            <a:r>
              <a:rPr lang="en-GB" sz="2800" b="1" dirty="0"/>
              <a:t>innovative technologies</a:t>
            </a:r>
            <a:r>
              <a:rPr lang="en-GB" dirty="0"/>
              <a:t/>
            </a:r>
            <a:br>
              <a:rPr lang="en-GB" dirty="0"/>
            </a:br>
            <a:endParaRPr lang="en-GB" dirty="0"/>
          </a:p>
        </p:txBody>
      </p:sp>
      <p:sp>
        <p:nvSpPr>
          <p:cNvPr id="4" name="TextBox 3"/>
          <p:cNvSpPr txBox="1"/>
          <p:nvPr/>
        </p:nvSpPr>
        <p:spPr>
          <a:xfrm>
            <a:off x="85125" y="6488899"/>
            <a:ext cx="500513" cy="276999"/>
          </a:xfrm>
          <a:prstGeom prst="rect">
            <a:avLst/>
          </a:prstGeom>
          <a:noFill/>
          <a:ln>
            <a:solidFill>
              <a:schemeClr val="tx1"/>
            </a:solidFill>
          </a:ln>
        </p:spPr>
        <p:txBody>
          <a:bodyPr wrap="square" rtlCol="0">
            <a:spAutoFit/>
          </a:bodyPr>
          <a:lstStyle/>
          <a:p>
            <a:pPr algn="ctr"/>
            <a:r>
              <a:rPr lang="en-GB" sz="1200" dirty="0" smtClean="0"/>
              <a:t>End</a:t>
            </a:r>
            <a:endParaRPr lang="en-GB" sz="1200" dirty="0"/>
          </a:p>
        </p:txBody>
      </p:sp>
    </p:spTree>
    <p:extLst>
      <p:ext uri="{BB962C8B-B14F-4D97-AF65-F5344CB8AC3E}">
        <p14:creationId xmlns:p14="http://schemas.microsoft.com/office/powerpoint/2010/main" val="301034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Agenda</a:t>
            </a:r>
          </a:p>
        </p:txBody>
      </p:sp>
      <p:sp>
        <p:nvSpPr>
          <p:cNvPr id="11" name="TextBox 10"/>
          <p:cNvSpPr txBox="1"/>
          <p:nvPr/>
        </p:nvSpPr>
        <p:spPr>
          <a:xfrm>
            <a:off x="154378" y="1499867"/>
            <a:ext cx="8743816" cy="4939814"/>
          </a:xfrm>
          <a:prstGeom prst="rect">
            <a:avLst/>
          </a:prstGeom>
          <a:noFill/>
        </p:spPr>
        <p:txBody>
          <a:bodyPr wrap="square" rtlCol="0">
            <a:spAutoFit/>
          </a:bodyPr>
          <a:lstStyle/>
          <a:p>
            <a:pPr marL="2506663" indent="-2506663"/>
            <a:r>
              <a:rPr lang="en-US" dirty="0"/>
              <a:t>10.00 – 10.20	Introductions </a:t>
            </a:r>
            <a:r>
              <a:rPr lang="en-US" dirty="0" err="1"/>
              <a:t>etc</a:t>
            </a:r>
            <a:endParaRPr lang="en-US" dirty="0"/>
          </a:p>
          <a:p>
            <a:pPr marL="2506663" indent="-2506663"/>
            <a:r>
              <a:rPr lang="en-US" dirty="0"/>
              <a:t>	BEIS policy update &amp; update on CCC report</a:t>
            </a:r>
          </a:p>
          <a:p>
            <a:pPr marL="2506663" indent="-2506663"/>
            <a:r>
              <a:rPr lang="en-US" dirty="0"/>
              <a:t>	Meeting objectives</a:t>
            </a:r>
          </a:p>
          <a:p>
            <a:pPr marL="2506663" indent="-2506663">
              <a:spcBef>
                <a:spcPts val="1800"/>
              </a:spcBef>
            </a:pPr>
            <a:r>
              <a:rPr lang="en-US" dirty="0"/>
              <a:t>10.20 – 11.20	WGs presentations</a:t>
            </a:r>
          </a:p>
          <a:p>
            <a:pPr marL="2506663" indent="-2506663"/>
            <a:r>
              <a:rPr lang="en-GB" dirty="0"/>
              <a:t>	</a:t>
            </a:r>
            <a:r>
              <a:rPr lang="en-GB" sz="2000" dirty="0">
                <a:solidFill>
                  <a:schemeClr val="bg1">
                    <a:lumMod val="50000"/>
                  </a:schemeClr>
                </a:solidFill>
              </a:rPr>
              <a:t>#1 (DHW), #2 (</a:t>
            </a:r>
            <a:r>
              <a:rPr lang="en-GB" sz="2000" dirty="0" err="1">
                <a:solidFill>
                  <a:schemeClr val="bg1">
                    <a:lumMod val="50000"/>
                  </a:schemeClr>
                </a:solidFill>
              </a:rPr>
              <a:t>S.Controls</a:t>
            </a:r>
            <a:r>
              <a:rPr lang="en-GB" sz="2000" dirty="0">
                <a:solidFill>
                  <a:schemeClr val="bg1">
                    <a:lumMod val="50000"/>
                  </a:schemeClr>
                </a:solidFill>
              </a:rPr>
              <a:t>) and #3 (</a:t>
            </a:r>
            <a:r>
              <a:rPr lang="en-GB" sz="2000" dirty="0" err="1" smtClean="0">
                <a:solidFill>
                  <a:schemeClr val="bg1">
                    <a:lumMod val="50000"/>
                  </a:schemeClr>
                </a:solidFill>
              </a:rPr>
              <a:t>H.Energy</a:t>
            </a:r>
            <a:r>
              <a:rPr lang="en-GB" sz="2000" dirty="0" smtClean="0">
                <a:solidFill>
                  <a:schemeClr val="bg1">
                    <a:lumMod val="50000"/>
                  </a:schemeClr>
                </a:solidFill>
              </a:rPr>
              <a:t> storage)</a:t>
            </a:r>
            <a:endParaRPr lang="en-GB" sz="2000" dirty="0">
              <a:solidFill>
                <a:schemeClr val="bg1">
                  <a:lumMod val="50000"/>
                </a:schemeClr>
              </a:solidFill>
            </a:endParaRPr>
          </a:p>
          <a:p>
            <a:pPr marL="2506663" indent="-2506663">
              <a:spcBef>
                <a:spcPts val="1800"/>
              </a:spcBef>
            </a:pPr>
            <a:r>
              <a:rPr lang="en-GB" dirty="0"/>
              <a:t>11.20 – 11.35	break</a:t>
            </a:r>
          </a:p>
          <a:p>
            <a:pPr marL="2506663" indent="-2506663">
              <a:spcBef>
                <a:spcPts val="1800"/>
              </a:spcBef>
            </a:pPr>
            <a:r>
              <a:rPr lang="en-GB" dirty="0"/>
              <a:t>11.35 – 12.15	</a:t>
            </a:r>
            <a:r>
              <a:rPr lang="en-US" dirty="0"/>
              <a:t>WGs presentations</a:t>
            </a:r>
          </a:p>
          <a:p>
            <a:pPr marL="2506663" indent="-2506663"/>
            <a:r>
              <a:rPr lang="en-GB" dirty="0"/>
              <a:t>	</a:t>
            </a:r>
            <a:r>
              <a:rPr lang="en-GB" sz="2000" dirty="0">
                <a:solidFill>
                  <a:schemeClr val="bg1">
                    <a:lumMod val="50000"/>
                  </a:schemeClr>
                </a:solidFill>
              </a:rPr>
              <a:t>#4 (O/heating) and #5 </a:t>
            </a:r>
            <a:r>
              <a:rPr lang="en-GB" sz="2000" dirty="0" smtClean="0">
                <a:solidFill>
                  <a:schemeClr val="bg1">
                    <a:lumMod val="50000"/>
                  </a:schemeClr>
                </a:solidFill>
              </a:rPr>
              <a:t>(Vent +IAQ</a:t>
            </a:r>
            <a:r>
              <a:rPr lang="en-GB" sz="2000" dirty="0">
                <a:solidFill>
                  <a:schemeClr val="bg1">
                    <a:lumMod val="50000"/>
                  </a:schemeClr>
                </a:solidFill>
              </a:rPr>
              <a:t>)</a:t>
            </a:r>
          </a:p>
          <a:p>
            <a:pPr marL="2506663" indent="-2506663">
              <a:spcBef>
                <a:spcPts val="1800"/>
              </a:spcBef>
            </a:pPr>
            <a:r>
              <a:rPr lang="en-GB" dirty="0"/>
              <a:t>12.15 - 12.45	Q&amp;A session</a:t>
            </a:r>
          </a:p>
          <a:p>
            <a:pPr marL="2506663" indent="-2506663">
              <a:spcBef>
                <a:spcPts val="1800"/>
              </a:spcBef>
            </a:pPr>
            <a:r>
              <a:rPr lang="en-GB" dirty="0"/>
              <a:t>12.45 – 13.00	Summary</a:t>
            </a:r>
            <a:endParaRPr lang="en-US" dirty="0"/>
          </a:p>
        </p:txBody>
      </p:sp>
    </p:spTree>
    <p:extLst>
      <p:ext uri="{BB962C8B-B14F-4D97-AF65-F5344CB8AC3E}">
        <p14:creationId xmlns:p14="http://schemas.microsoft.com/office/powerpoint/2010/main" val="217226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smtClean="0">
                <a:solidFill>
                  <a:schemeClr val="bg1"/>
                </a:solidFill>
              </a:rPr>
              <a:t>#2  Smart Controls</a:t>
            </a:r>
            <a:r>
              <a:rPr lang="en-GB" dirty="0">
                <a:solidFill>
                  <a:schemeClr val="bg1"/>
                </a:solidFill>
              </a:rPr>
              <a:t>, technologies and tariffs </a:t>
            </a:r>
          </a:p>
        </p:txBody>
      </p:sp>
      <p:sp>
        <p:nvSpPr>
          <p:cNvPr id="3" name="TextBox 2"/>
          <p:cNvSpPr txBox="1"/>
          <p:nvPr/>
        </p:nvSpPr>
        <p:spPr>
          <a:xfrm>
            <a:off x="296882" y="1929813"/>
            <a:ext cx="8562110" cy="1061829"/>
          </a:xfrm>
          <a:prstGeom prst="rect">
            <a:avLst/>
          </a:prstGeom>
          <a:noFill/>
        </p:spPr>
        <p:txBody>
          <a:bodyPr wrap="square" rtlCol="0">
            <a:spAutoFit/>
          </a:bodyPr>
          <a:lstStyle/>
          <a:p>
            <a:r>
              <a:rPr lang="en-US" b="1" dirty="0" smtClean="0"/>
              <a:t>Leader:</a:t>
            </a:r>
          </a:p>
          <a:p>
            <a:pPr marL="355600">
              <a:spcBef>
                <a:spcPts val="1800"/>
              </a:spcBef>
            </a:pPr>
            <a:r>
              <a:rPr lang="en-GB" b="1" dirty="0" smtClean="0"/>
              <a:t>Colin Timmins</a:t>
            </a:r>
            <a:endParaRPr lang="en-US" b="1" dirty="0"/>
          </a:p>
        </p:txBody>
      </p:sp>
    </p:spTree>
    <p:extLst>
      <p:ext uri="{BB962C8B-B14F-4D97-AF65-F5344CB8AC3E}">
        <p14:creationId xmlns:p14="http://schemas.microsoft.com/office/powerpoint/2010/main" val="294133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pic>
        <p:nvPicPr>
          <p:cNvPr id="6" name="Picture 7" descr="BEAMA PPT Slides.jpg">
            <a:extLst>
              <a:ext uri="{FF2B5EF4-FFF2-40B4-BE49-F238E27FC236}">
                <a16:creationId xmlns:a16="http://schemas.microsoft.com/office/drawing/2014/main" id="{27EF990E-4BED-4B3E-8778-27B5DC2ED31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4304" y="3296138"/>
            <a:ext cx="5343525"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709FF8A9-353B-4E8A-AC22-C16F03ADD949}"/>
              </a:ext>
            </a:extLst>
          </p:cNvPr>
          <p:cNvSpPr txBox="1">
            <a:spLocks/>
          </p:cNvSpPr>
          <p:nvPr/>
        </p:nvSpPr>
        <p:spPr>
          <a:xfrm>
            <a:off x="431800" y="1315602"/>
            <a:ext cx="7577992" cy="46513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200" dirty="0">
                <a:solidFill>
                  <a:schemeClr val="tx1">
                    <a:lumMod val="65000"/>
                    <a:lumOff val="35000"/>
                  </a:schemeClr>
                </a:solidFill>
                <a:latin typeface="+mn-lt"/>
              </a:rPr>
              <a:t>SAP 11 Working Group</a:t>
            </a:r>
          </a:p>
        </p:txBody>
      </p:sp>
      <p:sp>
        <p:nvSpPr>
          <p:cNvPr id="8" name="Text Placeholder 2">
            <a:extLst>
              <a:ext uri="{FF2B5EF4-FFF2-40B4-BE49-F238E27FC236}">
                <a16:creationId xmlns:a16="http://schemas.microsoft.com/office/drawing/2014/main" id="{5408481E-C6D9-4B1E-AA4F-D18BA63B54CA}"/>
              </a:ext>
            </a:extLst>
          </p:cNvPr>
          <p:cNvSpPr txBox="1">
            <a:spLocks/>
          </p:cNvSpPr>
          <p:nvPr/>
        </p:nvSpPr>
        <p:spPr>
          <a:xfrm>
            <a:off x="431800" y="1925200"/>
            <a:ext cx="8476030" cy="465137"/>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3200" dirty="0">
                <a:solidFill>
                  <a:srgbClr val="78A22F"/>
                </a:solidFill>
              </a:rPr>
              <a:t>Smart controls, technologies and tariffs</a:t>
            </a:r>
          </a:p>
        </p:txBody>
      </p:sp>
      <p:sp>
        <p:nvSpPr>
          <p:cNvPr id="9" name="Text Placeholder 4">
            <a:extLst>
              <a:ext uri="{FF2B5EF4-FFF2-40B4-BE49-F238E27FC236}">
                <a16:creationId xmlns:a16="http://schemas.microsoft.com/office/drawing/2014/main" id="{40CD3975-FE81-45BB-89E1-21094A39A1D0}"/>
              </a:ext>
            </a:extLst>
          </p:cNvPr>
          <p:cNvSpPr txBox="1">
            <a:spLocks/>
          </p:cNvSpPr>
          <p:nvPr/>
        </p:nvSpPr>
        <p:spPr bwMode="auto">
          <a:xfrm>
            <a:off x="431800" y="2534797"/>
            <a:ext cx="4354804" cy="465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defRPr/>
            </a:pPr>
            <a:r>
              <a:rPr lang="en-US" sz="3200" dirty="0">
                <a:solidFill>
                  <a:srgbClr val="78A22F"/>
                </a:solidFill>
              </a:rPr>
              <a:t>Update - 6</a:t>
            </a:r>
            <a:r>
              <a:rPr lang="en-US" sz="3200" baseline="30000" dirty="0">
                <a:solidFill>
                  <a:srgbClr val="78A22F"/>
                </a:solidFill>
              </a:rPr>
              <a:t>th</a:t>
            </a:r>
            <a:r>
              <a:rPr lang="en-US" sz="3200" dirty="0">
                <a:solidFill>
                  <a:srgbClr val="78A22F"/>
                </a:solidFill>
              </a:rPr>
              <a:t> March 2019</a:t>
            </a:r>
          </a:p>
        </p:txBody>
      </p:sp>
    </p:spTree>
    <p:extLst>
      <p:ext uri="{BB962C8B-B14F-4D97-AF65-F5344CB8AC3E}">
        <p14:creationId xmlns:p14="http://schemas.microsoft.com/office/powerpoint/2010/main" val="35928335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839914" y="369277"/>
            <a:ext cx="5675435" cy="695499"/>
          </a:xfrm>
        </p:spPr>
        <p:txBody>
          <a:bodyPr>
            <a:normAutofit/>
          </a:bodyPr>
          <a:lstStyle/>
          <a:p>
            <a:pPr algn="r"/>
            <a:r>
              <a:rPr lang="en-GB" sz="2400" dirty="0">
                <a:solidFill>
                  <a:srgbClr val="78A22F"/>
                </a:solidFill>
                <a:latin typeface="+mn-lt"/>
              </a:rPr>
              <a:t>Group membership</a:t>
            </a:r>
          </a:p>
        </p:txBody>
      </p:sp>
      <p:pic>
        <p:nvPicPr>
          <p:cNvPr id="2" name="Picture 1">
            <a:extLst>
              <a:ext uri="{FF2B5EF4-FFF2-40B4-BE49-F238E27FC236}">
                <a16:creationId xmlns:a16="http://schemas.microsoft.com/office/drawing/2014/main" id="{DC69518E-B7DC-4071-9EAB-16BDC72B71D1}"/>
              </a:ext>
            </a:extLst>
          </p:cNvPr>
          <p:cNvPicPr>
            <a:picLocks noChangeAspect="1"/>
          </p:cNvPicPr>
          <p:nvPr/>
        </p:nvPicPr>
        <p:blipFill>
          <a:blip r:embed="rId4"/>
          <a:stretch>
            <a:fillRect/>
          </a:stretch>
        </p:blipFill>
        <p:spPr>
          <a:xfrm>
            <a:off x="1679944" y="1092478"/>
            <a:ext cx="5252484" cy="5513910"/>
          </a:xfrm>
          <a:prstGeom prst="rect">
            <a:avLst/>
          </a:prstGeom>
        </p:spPr>
      </p:pic>
    </p:spTree>
    <p:extLst>
      <p:ext uri="{BB962C8B-B14F-4D97-AF65-F5344CB8AC3E}">
        <p14:creationId xmlns:p14="http://schemas.microsoft.com/office/powerpoint/2010/main" val="40868657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839914" y="369277"/>
            <a:ext cx="5675435" cy="695499"/>
          </a:xfrm>
        </p:spPr>
        <p:txBody>
          <a:bodyPr>
            <a:normAutofit/>
          </a:bodyPr>
          <a:lstStyle/>
          <a:p>
            <a:pPr algn="r"/>
            <a:r>
              <a:rPr lang="en-GB" sz="2400" dirty="0">
                <a:solidFill>
                  <a:srgbClr val="78A22F"/>
                </a:solidFill>
                <a:latin typeface="+mn-lt"/>
              </a:rPr>
              <a:t>SAP 10</a:t>
            </a:r>
          </a:p>
        </p:txBody>
      </p:sp>
      <p:sp>
        <p:nvSpPr>
          <p:cNvPr id="7" name="Content Placeholder 6">
            <a:extLst>
              <a:ext uri="{FF2B5EF4-FFF2-40B4-BE49-F238E27FC236}">
                <a16:creationId xmlns:a16="http://schemas.microsoft.com/office/drawing/2014/main" id="{64CF0679-B9D0-4442-9903-3ECE5E3A6611}"/>
              </a:ext>
            </a:extLst>
          </p:cNvPr>
          <p:cNvSpPr>
            <a:spLocks noGrp="1"/>
          </p:cNvSpPr>
          <p:nvPr>
            <p:ph idx="1"/>
          </p:nvPr>
        </p:nvSpPr>
        <p:spPr>
          <a:xfrm>
            <a:off x="628650" y="1318846"/>
            <a:ext cx="7886700" cy="5002823"/>
          </a:xfrm>
        </p:spPr>
        <p:txBody>
          <a:bodyPr>
            <a:noAutofit/>
          </a:bodyPr>
          <a:lstStyle/>
          <a:p>
            <a:pPr>
              <a:lnSpc>
                <a:spcPct val="134000"/>
              </a:lnSpc>
            </a:pPr>
            <a:r>
              <a:rPr lang="en-GB" sz="2600" dirty="0">
                <a:solidFill>
                  <a:schemeClr val="tx1">
                    <a:lumMod val="65000"/>
                    <a:lumOff val="35000"/>
                  </a:schemeClr>
                </a:solidFill>
              </a:rPr>
              <a:t>The calculation is </a:t>
            </a:r>
            <a:r>
              <a:rPr lang="en-GB" sz="2600" dirty="0">
                <a:solidFill>
                  <a:srgbClr val="FF0000"/>
                </a:solidFill>
              </a:rPr>
              <a:t>independent of factors related to the individual characteristics of the household </a:t>
            </a:r>
            <a:r>
              <a:rPr lang="en-GB" sz="2600" dirty="0">
                <a:solidFill>
                  <a:schemeClr val="tx1">
                    <a:lumMod val="65000"/>
                    <a:lumOff val="35000"/>
                  </a:schemeClr>
                </a:solidFill>
              </a:rPr>
              <a:t>occupying the dwelling when the rating is calculated, for example:</a:t>
            </a:r>
          </a:p>
          <a:p>
            <a:pPr lvl="1">
              <a:lnSpc>
                <a:spcPct val="134000"/>
              </a:lnSpc>
            </a:pPr>
            <a:r>
              <a:rPr lang="en-GB" sz="2100" dirty="0">
                <a:solidFill>
                  <a:schemeClr val="tx1">
                    <a:lumMod val="65000"/>
                    <a:lumOff val="35000"/>
                  </a:schemeClr>
                </a:solidFill>
              </a:rPr>
              <a:t>household size and composition;</a:t>
            </a:r>
          </a:p>
          <a:p>
            <a:pPr lvl="1">
              <a:lnSpc>
                <a:spcPct val="134000"/>
              </a:lnSpc>
            </a:pPr>
            <a:r>
              <a:rPr lang="en-GB" sz="2100" dirty="0">
                <a:solidFill>
                  <a:srgbClr val="FF0000"/>
                </a:solidFill>
              </a:rPr>
              <a:t>ownership and efficiency of particular domestic electrical appliances;</a:t>
            </a:r>
          </a:p>
          <a:p>
            <a:pPr lvl="1">
              <a:lnSpc>
                <a:spcPct val="134000"/>
              </a:lnSpc>
            </a:pPr>
            <a:r>
              <a:rPr lang="en-GB" sz="2100" dirty="0">
                <a:solidFill>
                  <a:srgbClr val="FF0000"/>
                </a:solidFill>
              </a:rPr>
              <a:t>individual heating patterns and temperatures</a:t>
            </a:r>
          </a:p>
        </p:txBody>
      </p:sp>
    </p:spTree>
    <p:extLst>
      <p:ext uri="{BB962C8B-B14F-4D97-AF65-F5344CB8AC3E}">
        <p14:creationId xmlns:p14="http://schemas.microsoft.com/office/powerpoint/2010/main" val="21602937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628650" y="365127"/>
            <a:ext cx="7886700" cy="699649"/>
          </a:xfrm>
        </p:spPr>
        <p:txBody>
          <a:bodyPr>
            <a:normAutofit/>
          </a:bodyPr>
          <a:lstStyle/>
          <a:p>
            <a:pPr algn="r"/>
            <a:r>
              <a:rPr lang="en-GB" sz="2400" dirty="0">
                <a:solidFill>
                  <a:srgbClr val="78A22F"/>
                </a:solidFill>
                <a:latin typeface="+mn-lt"/>
              </a:rPr>
              <a:t>Heating Controls in SAP 10</a:t>
            </a:r>
          </a:p>
        </p:txBody>
      </p:sp>
      <p:sp>
        <p:nvSpPr>
          <p:cNvPr id="7" name="Content Placeholder 6">
            <a:extLst>
              <a:ext uri="{FF2B5EF4-FFF2-40B4-BE49-F238E27FC236}">
                <a16:creationId xmlns:a16="http://schemas.microsoft.com/office/drawing/2014/main" id="{64CF0679-B9D0-4442-9903-3ECE5E3A6611}"/>
              </a:ext>
            </a:extLst>
          </p:cNvPr>
          <p:cNvSpPr>
            <a:spLocks noGrp="1"/>
          </p:cNvSpPr>
          <p:nvPr>
            <p:ph sz="half" idx="1"/>
          </p:nvPr>
        </p:nvSpPr>
        <p:spPr>
          <a:xfrm>
            <a:off x="628650" y="1493886"/>
            <a:ext cx="3886200" cy="4683077"/>
          </a:xfrm>
        </p:spPr>
        <p:txBody>
          <a:bodyPr>
            <a:normAutofit fontScale="62500" lnSpcReduction="20000"/>
          </a:bodyPr>
          <a:lstStyle/>
          <a:p>
            <a:pPr>
              <a:lnSpc>
                <a:spcPct val="134000"/>
              </a:lnSpc>
            </a:pPr>
            <a:r>
              <a:rPr lang="en-GB" sz="2900" dirty="0">
                <a:solidFill>
                  <a:schemeClr val="tx1">
                    <a:lumMod val="65000"/>
                    <a:lumOff val="35000"/>
                  </a:schemeClr>
                </a:solidFill>
              </a:rPr>
              <a:t>Room thermostat</a:t>
            </a:r>
          </a:p>
          <a:p>
            <a:pPr>
              <a:lnSpc>
                <a:spcPct val="134000"/>
              </a:lnSpc>
            </a:pPr>
            <a:r>
              <a:rPr lang="en-GB" sz="2900" dirty="0">
                <a:solidFill>
                  <a:schemeClr val="tx1">
                    <a:lumMod val="65000"/>
                    <a:lumOff val="35000"/>
                  </a:schemeClr>
                </a:solidFill>
              </a:rPr>
              <a:t>Time switch</a:t>
            </a:r>
          </a:p>
          <a:p>
            <a:pPr>
              <a:lnSpc>
                <a:spcPct val="134000"/>
              </a:lnSpc>
            </a:pPr>
            <a:r>
              <a:rPr lang="en-GB" sz="2900" dirty="0">
                <a:solidFill>
                  <a:schemeClr val="tx1">
                    <a:lumMod val="65000"/>
                    <a:lumOff val="35000"/>
                  </a:schemeClr>
                </a:solidFill>
              </a:rPr>
              <a:t>Programmer</a:t>
            </a:r>
          </a:p>
          <a:p>
            <a:pPr>
              <a:lnSpc>
                <a:spcPct val="134000"/>
              </a:lnSpc>
            </a:pPr>
            <a:r>
              <a:rPr lang="en-GB" sz="2900" dirty="0">
                <a:solidFill>
                  <a:schemeClr val="tx1">
                    <a:lumMod val="65000"/>
                    <a:lumOff val="35000"/>
                  </a:schemeClr>
                </a:solidFill>
              </a:rPr>
              <a:t>Programmable room thermostat</a:t>
            </a:r>
          </a:p>
          <a:p>
            <a:pPr>
              <a:lnSpc>
                <a:spcPct val="134000"/>
              </a:lnSpc>
            </a:pPr>
            <a:r>
              <a:rPr lang="en-GB" sz="2900" dirty="0">
                <a:solidFill>
                  <a:schemeClr val="tx1">
                    <a:lumMod val="65000"/>
                    <a:lumOff val="35000"/>
                  </a:schemeClr>
                </a:solidFill>
              </a:rPr>
              <a:t>Delayed start thermostat</a:t>
            </a:r>
          </a:p>
          <a:p>
            <a:pPr>
              <a:lnSpc>
                <a:spcPct val="134000"/>
              </a:lnSpc>
            </a:pPr>
            <a:r>
              <a:rPr lang="en-GB" sz="2900" dirty="0">
                <a:solidFill>
                  <a:schemeClr val="tx1">
                    <a:lumMod val="65000"/>
                    <a:lumOff val="35000"/>
                  </a:schemeClr>
                </a:solidFill>
              </a:rPr>
              <a:t>Thermostatic radiator valve (TRV)</a:t>
            </a:r>
          </a:p>
          <a:p>
            <a:pPr>
              <a:lnSpc>
                <a:spcPct val="134000"/>
              </a:lnSpc>
            </a:pPr>
            <a:r>
              <a:rPr lang="en-GB" sz="2900" dirty="0">
                <a:solidFill>
                  <a:schemeClr val="tx1">
                    <a:lumMod val="65000"/>
                    <a:lumOff val="35000"/>
                  </a:schemeClr>
                </a:solidFill>
              </a:rPr>
              <a:t>Programmable TRV</a:t>
            </a:r>
          </a:p>
          <a:p>
            <a:pPr>
              <a:lnSpc>
                <a:spcPct val="134000"/>
              </a:lnSpc>
            </a:pPr>
            <a:r>
              <a:rPr lang="en-GB" sz="2900" dirty="0">
                <a:solidFill>
                  <a:schemeClr val="tx1">
                    <a:lumMod val="65000"/>
                    <a:lumOff val="35000"/>
                  </a:schemeClr>
                </a:solidFill>
              </a:rPr>
              <a:t>Communicating TRV</a:t>
            </a:r>
          </a:p>
          <a:p>
            <a:pPr>
              <a:lnSpc>
                <a:spcPct val="134000"/>
              </a:lnSpc>
            </a:pPr>
            <a:r>
              <a:rPr lang="en-GB" sz="2900" dirty="0">
                <a:solidFill>
                  <a:schemeClr val="tx1">
                    <a:lumMod val="65000"/>
                    <a:lumOff val="35000"/>
                  </a:schemeClr>
                </a:solidFill>
              </a:rPr>
              <a:t>Cylinder thermostat</a:t>
            </a:r>
          </a:p>
          <a:p>
            <a:pPr>
              <a:lnSpc>
                <a:spcPct val="134000"/>
              </a:lnSpc>
            </a:pPr>
            <a:r>
              <a:rPr lang="en-GB" sz="2900" dirty="0">
                <a:solidFill>
                  <a:schemeClr val="tx1">
                    <a:lumMod val="65000"/>
                    <a:lumOff val="35000"/>
                  </a:schemeClr>
                </a:solidFill>
              </a:rPr>
              <a:t>Flow switch</a:t>
            </a:r>
          </a:p>
          <a:p>
            <a:pPr>
              <a:lnSpc>
                <a:spcPct val="134000"/>
              </a:lnSpc>
            </a:pPr>
            <a:endParaRPr lang="en-GB" sz="2600" dirty="0">
              <a:solidFill>
                <a:schemeClr val="tx1">
                  <a:lumMod val="65000"/>
                  <a:lumOff val="35000"/>
                </a:schemeClr>
              </a:solidFill>
            </a:endParaRPr>
          </a:p>
        </p:txBody>
      </p:sp>
      <p:sp>
        <p:nvSpPr>
          <p:cNvPr id="2" name="Content Placeholder 1">
            <a:extLst>
              <a:ext uri="{FF2B5EF4-FFF2-40B4-BE49-F238E27FC236}">
                <a16:creationId xmlns:a16="http://schemas.microsoft.com/office/drawing/2014/main" id="{AD394257-D254-4918-92B8-C27226800D97}"/>
              </a:ext>
            </a:extLst>
          </p:cNvPr>
          <p:cNvSpPr>
            <a:spLocks noGrp="1"/>
          </p:cNvSpPr>
          <p:nvPr>
            <p:ph sz="half" idx="2"/>
          </p:nvPr>
        </p:nvSpPr>
        <p:spPr>
          <a:xfrm>
            <a:off x="4629152" y="1493885"/>
            <a:ext cx="3886200" cy="4683077"/>
          </a:xfrm>
        </p:spPr>
        <p:txBody>
          <a:bodyPr>
            <a:normAutofit fontScale="62500" lnSpcReduction="20000"/>
          </a:bodyPr>
          <a:lstStyle/>
          <a:p>
            <a:pPr>
              <a:lnSpc>
                <a:spcPct val="134000"/>
              </a:lnSpc>
            </a:pPr>
            <a:r>
              <a:rPr lang="en-GB" dirty="0">
                <a:solidFill>
                  <a:schemeClr val="tx1">
                    <a:lumMod val="65000"/>
                    <a:lumOff val="35000"/>
                  </a:schemeClr>
                </a:solidFill>
              </a:rPr>
              <a:t>Boiler interlock (gas and oil boilers)</a:t>
            </a:r>
          </a:p>
          <a:p>
            <a:pPr>
              <a:lnSpc>
                <a:spcPct val="134000"/>
              </a:lnSpc>
            </a:pPr>
            <a:r>
              <a:rPr lang="en-GB" dirty="0">
                <a:solidFill>
                  <a:schemeClr val="tx1">
                    <a:lumMod val="65000"/>
                    <a:lumOff val="35000"/>
                  </a:schemeClr>
                </a:solidFill>
              </a:rPr>
              <a:t>Bypass</a:t>
            </a:r>
          </a:p>
          <a:p>
            <a:pPr>
              <a:lnSpc>
                <a:spcPct val="134000"/>
              </a:lnSpc>
            </a:pPr>
            <a:r>
              <a:rPr lang="en-GB" dirty="0">
                <a:solidFill>
                  <a:schemeClr val="tx1">
                    <a:lumMod val="65000"/>
                    <a:lumOff val="35000"/>
                  </a:schemeClr>
                </a:solidFill>
              </a:rPr>
              <a:t>Boiler energy manager</a:t>
            </a:r>
          </a:p>
          <a:p>
            <a:pPr>
              <a:lnSpc>
                <a:spcPct val="134000"/>
              </a:lnSpc>
            </a:pPr>
            <a:r>
              <a:rPr lang="en-GB" dirty="0">
                <a:solidFill>
                  <a:schemeClr val="tx1">
                    <a:lumMod val="65000"/>
                    <a:lumOff val="35000"/>
                  </a:schemeClr>
                </a:solidFill>
              </a:rPr>
              <a:t>Time and temperature zone control</a:t>
            </a:r>
          </a:p>
          <a:p>
            <a:pPr>
              <a:lnSpc>
                <a:spcPct val="134000"/>
              </a:lnSpc>
            </a:pPr>
            <a:r>
              <a:rPr lang="en-GB" dirty="0">
                <a:solidFill>
                  <a:schemeClr val="tx1">
                    <a:lumMod val="65000"/>
                    <a:lumOff val="35000"/>
                  </a:schemeClr>
                </a:solidFill>
              </a:rPr>
              <a:t>Weather compensator</a:t>
            </a:r>
          </a:p>
          <a:p>
            <a:pPr>
              <a:lnSpc>
                <a:spcPct val="134000"/>
              </a:lnSpc>
            </a:pPr>
            <a:r>
              <a:rPr lang="en-GB" dirty="0">
                <a:solidFill>
                  <a:schemeClr val="tx1">
                    <a:lumMod val="65000"/>
                    <a:lumOff val="35000"/>
                  </a:schemeClr>
                </a:solidFill>
              </a:rPr>
              <a:t>Enhanced weather compensator</a:t>
            </a:r>
          </a:p>
          <a:p>
            <a:pPr>
              <a:lnSpc>
                <a:spcPct val="134000"/>
              </a:lnSpc>
            </a:pPr>
            <a:r>
              <a:rPr lang="en-GB" dirty="0">
                <a:solidFill>
                  <a:schemeClr val="tx1">
                    <a:lumMod val="65000"/>
                    <a:lumOff val="35000"/>
                  </a:schemeClr>
                </a:solidFill>
              </a:rPr>
              <a:t>Load compensator</a:t>
            </a:r>
          </a:p>
          <a:p>
            <a:pPr>
              <a:lnSpc>
                <a:spcPct val="134000"/>
              </a:lnSpc>
            </a:pPr>
            <a:r>
              <a:rPr lang="en-GB" dirty="0">
                <a:solidFill>
                  <a:schemeClr val="tx1">
                    <a:lumMod val="65000"/>
                    <a:lumOff val="35000"/>
                  </a:schemeClr>
                </a:solidFill>
              </a:rPr>
              <a:t>Enhanced load compensator</a:t>
            </a:r>
          </a:p>
          <a:p>
            <a:pPr>
              <a:lnSpc>
                <a:spcPct val="134000"/>
              </a:lnSpc>
            </a:pPr>
            <a:r>
              <a:rPr lang="en-GB" dirty="0">
                <a:solidFill>
                  <a:schemeClr val="tx1">
                    <a:lumMod val="65000"/>
                    <a:lumOff val="35000"/>
                  </a:schemeClr>
                </a:solidFill>
              </a:rPr>
              <a:t>Controls for electric storage heaters</a:t>
            </a:r>
          </a:p>
          <a:p>
            <a:endParaRPr lang="en-GB" dirty="0"/>
          </a:p>
        </p:txBody>
      </p:sp>
    </p:spTree>
    <p:extLst>
      <p:ext uri="{BB962C8B-B14F-4D97-AF65-F5344CB8AC3E}">
        <p14:creationId xmlns:p14="http://schemas.microsoft.com/office/powerpoint/2010/main" val="26108711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073350" y="369277"/>
            <a:ext cx="6442000" cy="695499"/>
          </a:xfrm>
        </p:spPr>
        <p:txBody>
          <a:bodyPr>
            <a:normAutofit fontScale="90000"/>
          </a:bodyPr>
          <a:lstStyle/>
          <a:p>
            <a:pPr algn="r"/>
            <a:r>
              <a:rPr lang="en-GB" sz="2400" dirty="0">
                <a:solidFill>
                  <a:srgbClr val="78A22F"/>
                </a:solidFill>
                <a:latin typeface="+mn-lt"/>
              </a:rPr>
              <a:t>Calculation of mean internal temperature for heating</a:t>
            </a:r>
          </a:p>
        </p:txBody>
      </p:sp>
      <p:pic>
        <p:nvPicPr>
          <p:cNvPr id="8" name="Picture 7">
            <a:extLst>
              <a:ext uri="{FF2B5EF4-FFF2-40B4-BE49-F238E27FC236}">
                <a16:creationId xmlns:a16="http://schemas.microsoft.com/office/drawing/2014/main" id="{EED7670F-8C5E-4CB8-AA4B-E9E02495F9AA}"/>
              </a:ext>
            </a:extLst>
          </p:cNvPr>
          <p:cNvPicPr>
            <a:picLocks noChangeAspect="1"/>
          </p:cNvPicPr>
          <p:nvPr/>
        </p:nvPicPr>
        <p:blipFill>
          <a:blip r:embed="rId4"/>
          <a:stretch>
            <a:fillRect/>
          </a:stretch>
        </p:blipFill>
        <p:spPr>
          <a:xfrm>
            <a:off x="781544" y="1064776"/>
            <a:ext cx="7580912" cy="5423947"/>
          </a:xfrm>
          <a:prstGeom prst="rect">
            <a:avLst/>
          </a:prstGeom>
        </p:spPr>
      </p:pic>
      <p:sp>
        <p:nvSpPr>
          <p:cNvPr id="9" name="Oval 8">
            <a:extLst>
              <a:ext uri="{FF2B5EF4-FFF2-40B4-BE49-F238E27FC236}">
                <a16:creationId xmlns:a16="http://schemas.microsoft.com/office/drawing/2014/main" id="{717F5C27-05B6-47B9-96AE-BADF52757285}"/>
              </a:ext>
            </a:extLst>
          </p:cNvPr>
          <p:cNvSpPr/>
          <p:nvPr/>
        </p:nvSpPr>
        <p:spPr>
          <a:xfrm>
            <a:off x="1594884" y="5693734"/>
            <a:ext cx="1509823" cy="4784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4277210C-8F0E-4D2D-A893-AB82E3F8FE8C}"/>
              </a:ext>
            </a:extLst>
          </p:cNvPr>
          <p:cNvSpPr txBox="1"/>
          <p:nvPr/>
        </p:nvSpPr>
        <p:spPr>
          <a:xfrm>
            <a:off x="5039219" y="5911702"/>
            <a:ext cx="2414204" cy="369332"/>
          </a:xfrm>
          <a:prstGeom prst="rect">
            <a:avLst/>
          </a:prstGeom>
          <a:noFill/>
        </p:spPr>
        <p:txBody>
          <a:bodyPr wrap="square" rtlCol="0">
            <a:spAutoFit/>
          </a:bodyPr>
          <a:lstStyle/>
          <a:p>
            <a:r>
              <a:rPr lang="en-GB" dirty="0">
                <a:solidFill>
                  <a:srgbClr val="FF0000"/>
                </a:solidFill>
              </a:rPr>
              <a:t>“Other control in PCDB”</a:t>
            </a:r>
          </a:p>
        </p:txBody>
      </p:sp>
      <p:cxnSp>
        <p:nvCxnSpPr>
          <p:cNvPr id="12" name="Straight Connector 11">
            <a:extLst>
              <a:ext uri="{FF2B5EF4-FFF2-40B4-BE49-F238E27FC236}">
                <a16:creationId xmlns:a16="http://schemas.microsoft.com/office/drawing/2014/main" id="{EC5EEDAC-1FCE-44B3-A195-6661B60B3147}"/>
              </a:ext>
            </a:extLst>
          </p:cNvPr>
          <p:cNvCxnSpPr>
            <a:stCxn id="9" idx="6"/>
            <a:endCxn id="10" idx="1"/>
          </p:cNvCxnSpPr>
          <p:nvPr/>
        </p:nvCxnSpPr>
        <p:spPr>
          <a:xfrm>
            <a:off x="3104707" y="5932967"/>
            <a:ext cx="1934512" cy="163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BA7D83B9-F46C-47D0-A69D-EDAA6B043E06}"/>
              </a:ext>
            </a:extLst>
          </p:cNvPr>
          <p:cNvPicPr>
            <a:picLocks noChangeAspect="1"/>
          </p:cNvPicPr>
          <p:nvPr/>
        </p:nvPicPr>
        <p:blipFill>
          <a:blip r:embed="rId5"/>
          <a:stretch>
            <a:fillRect/>
          </a:stretch>
        </p:blipFill>
        <p:spPr>
          <a:xfrm>
            <a:off x="4968615" y="6407665"/>
            <a:ext cx="3338020" cy="251926"/>
          </a:xfrm>
          <a:prstGeom prst="rect">
            <a:avLst/>
          </a:prstGeom>
        </p:spPr>
      </p:pic>
    </p:spTree>
    <p:extLst>
      <p:ext uri="{BB962C8B-B14F-4D97-AF65-F5344CB8AC3E}">
        <p14:creationId xmlns:p14="http://schemas.microsoft.com/office/powerpoint/2010/main" val="140541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9"/>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839914" y="369277"/>
            <a:ext cx="5675435" cy="695499"/>
          </a:xfrm>
        </p:spPr>
        <p:txBody>
          <a:bodyPr>
            <a:normAutofit/>
          </a:bodyPr>
          <a:lstStyle/>
          <a:p>
            <a:pPr algn="r"/>
            <a:r>
              <a:rPr lang="en-GB" sz="2400" dirty="0">
                <a:solidFill>
                  <a:srgbClr val="78A22F"/>
                </a:solidFill>
                <a:latin typeface="+mn-lt"/>
              </a:rPr>
              <a:t>Agreed points from WG discussion (draft)</a:t>
            </a:r>
          </a:p>
        </p:txBody>
      </p:sp>
      <p:sp>
        <p:nvSpPr>
          <p:cNvPr id="7" name="Content Placeholder 6">
            <a:extLst>
              <a:ext uri="{FF2B5EF4-FFF2-40B4-BE49-F238E27FC236}">
                <a16:creationId xmlns:a16="http://schemas.microsoft.com/office/drawing/2014/main" id="{64CF0679-B9D0-4442-9903-3ECE5E3A6611}"/>
              </a:ext>
            </a:extLst>
          </p:cNvPr>
          <p:cNvSpPr>
            <a:spLocks noGrp="1"/>
          </p:cNvSpPr>
          <p:nvPr>
            <p:ph idx="1"/>
          </p:nvPr>
        </p:nvSpPr>
        <p:spPr>
          <a:xfrm>
            <a:off x="628650" y="1101617"/>
            <a:ext cx="7886700" cy="5002823"/>
          </a:xfrm>
        </p:spPr>
        <p:txBody>
          <a:bodyPr>
            <a:noAutofit/>
          </a:bodyPr>
          <a:lstStyle/>
          <a:p>
            <a:pPr>
              <a:lnSpc>
                <a:spcPct val="134000"/>
              </a:lnSpc>
            </a:pPr>
            <a:r>
              <a:rPr lang="en-GB" sz="2400" dirty="0">
                <a:solidFill>
                  <a:schemeClr val="tx1">
                    <a:lumMod val="65000"/>
                    <a:lumOff val="35000"/>
                  </a:schemeClr>
                </a:solidFill>
              </a:rPr>
              <a:t>Boundary condition that SAP 11 measurement will cover running cost, energy use, carbon intensity, and Primary Energy Factor.</a:t>
            </a:r>
          </a:p>
          <a:p>
            <a:pPr>
              <a:lnSpc>
                <a:spcPct val="134000"/>
              </a:lnSpc>
            </a:pPr>
            <a:r>
              <a:rPr lang="en-GB" sz="2400" dirty="0">
                <a:solidFill>
                  <a:schemeClr val="tx1">
                    <a:lumMod val="65000"/>
                    <a:lumOff val="35000"/>
                  </a:schemeClr>
                </a:solidFill>
              </a:rPr>
              <a:t>We need to retain the ‘ability to compare’ properties.</a:t>
            </a:r>
          </a:p>
          <a:p>
            <a:pPr>
              <a:lnSpc>
                <a:spcPct val="134000"/>
              </a:lnSpc>
            </a:pPr>
            <a:r>
              <a:rPr lang="en-GB" sz="2400" dirty="0">
                <a:solidFill>
                  <a:schemeClr val="tx1">
                    <a:lumMod val="65000"/>
                    <a:lumOff val="35000"/>
                  </a:schemeClr>
                </a:solidFill>
              </a:rPr>
              <a:t>These technologies may require the recognition of non-fixed appliances. (Two levels of SAP?)</a:t>
            </a:r>
          </a:p>
          <a:p>
            <a:pPr>
              <a:lnSpc>
                <a:spcPct val="134000"/>
              </a:lnSpc>
            </a:pPr>
            <a:r>
              <a:rPr lang="en-GB" sz="2400" dirty="0">
                <a:solidFill>
                  <a:schemeClr val="tx1">
                    <a:lumMod val="65000"/>
                    <a:lumOff val="35000"/>
                  </a:schemeClr>
                </a:solidFill>
              </a:rPr>
              <a:t>Variability in carbon intensity between day and night rates of electricity may already be possible to build into SAP 10.</a:t>
            </a:r>
          </a:p>
          <a:p>
            <a:pPr>
              <a:lnSpc>
                <a:spcPct val="134000"/>
              </a:lnSpc>
            </a:pPr>
            <a:endParaRPr lang="en-GB" sz="2400" dirty="0">
              <a:solidFill>
                <a:schemeClr val="tx1">
                  <a:lumMod val="65000"/>
                  <a:lumOff val="35000"/>
                </a:schemeClr>
              </a:solidFill>
            </a:endParaRPr>
          </a:p>
          <a:p>
            <a:pPr>
              <a:lnSpc>
                <a:spcPct val="134000"/>
              </a:lnSpc>
            </a:pPr>
            <a:endParaRPr lang="en-GB" sz="2400" dirty="0">
              <a:solidFill>
                <a:schemeClr val="tx1">
                  <a:lumMod val="65000"/>
                  <a:lumOff val="35000"/>
                </a:schemeClr>
              </a:solidFill>
            </a:endParaRPr>
          </a:p>
          <a:p>
            <a:pPr marL="0" indent="0">
              <a:lnSpc>
                <a:spcPct val="134000"/>
              </a:lnSpc>
              <a:buNone/>
            </a:pPr>
            <a:endParaRPr lang="en-GB" sz="2100" dirty="0">
              <a:solidFill>
                <a:srgbClr val="FF0000"/>
              </a:solidFill>
            </a:endParaRPr>
          </a:p>
        </p:txBody>
      </p:sp>
    </p:spTree>
    <p:extLst>
      <p:ext uri="{BB962C8B-B14F-4D97-AF65-F5344CB8AC3E}">
        <p14:creationId xmlns:p14="http://schemas.microsoft.com/office/powerpoint/2010/main" val="40391591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839914" y="369277"/>
            <a:ext cx="5675435" cy="695499"/>
          </a:xfrm>
        </p:spPr>
        <p:txBody>
          <a:bodyPr>
            <a:normAutofit/>
          </a:bodyPr>
          <a:lstStyle/>
          <a:p>
            <a:pPr algn="r"/>
            <a:r>
              <a:rPr lang="en-GB" sz="2400" dirty="0">
                <a:solidFill>
                  <a:srgbClr val="78A22F"/>
                </a:solidFill>
                <a:latin typeface="+mn-lt"/>
              </a:rPr>
              <a:t>Agreed points from WG discussion (draft)</a:t>
            </a:r>
          </a:p>
        </p:txBody>
      </p:sp>
      <p:sp>
        <p:nvSpPr>
          <p:cNvPr id="7" name="Content Placeholder 6">
            <a:extLst>
              <a:ext uri="{FF2B5EF4-FFF2-40B4-BE49-F238E27FC236}">
                <a16:creationId xmlns:a16="http://schemas.microsoft.com/office/drawing/2014/main" id="{64CF0679-B9D0-4442-9903-3ECE5E3A6611}"/>
              </a:ext>
            </a:extLst>
          </p:cNvPr>
          <p:cNvSpPr>
            <a:spLocks noGrp="1"/>
          </p:cNvSpPr>
          <p:nvPr>
            <p:ph idx="1"/>
          </p:nvPr>
        </p:nvSpPr>
        <p:spPr>
          <a:xfrm>
            <a:off x="628650" y="1318846"/>
            <a:ext cx="7886700" cy="5002823"/>
          </a:xfrm>
        </p:spPr>
        <p:txBody>
          <a:bodyPr>
            <a:noAutofit/>
          </a:bodyPr>
          <a:lstStyle/>
          <a:p>
            <a:pPr>
              <a:lnSpc>
                <a:spcPct val="134000"/>
              </a:lnSpc>
            </a:pPr>
            <a:r>
              <a:rPr lang="en-GB" sz="2600" dirty="0">
                <a:solidFill>
                  <a:schemeClr val="tx1">
                    <a:lumMod val="65000"/>
                    <a:lumOff val="35000"/>
                  </a:schemeClr>
                </a:solidFill>
              </a:rPr>
              <a:t>Evidence from Europe and elsewhere needs to be reviewed.</a:t>
            </a:r>
          </a:p>
          <a:p>
            <a:pPr>
              <a:lnSpc>
                <a:spcPct val="134000"/>
              </a:lnSpc>
            </a:pPr>
            <a:r>
              <a:rPr lang="en-GB" sz="2600" dirty="0">
                <a:solidFill>
                  <a:schemeClr val="tx1">
                    <a:lumMod val="65000"/>
                    <a:lumOff val="35000"/>
                  </a:schemeClr>
                </a:solidFill>
              </a:rPr>
              <a:t>Need to check the references to smart controls in EN15232.</a:t>
            </a:r>
          </a:p>
          <a:p>
            <a:pPr>
              <a:lnSpc>
                <a:spcPct val="134000"/>
              </a:lnSpc>
            </a:pPr>
            <a:r>
              <a:rPr lang="en-GB" sz="2600" dirty="0">
                <a:solidFill>
                  <a:schemeClr val="tx1">
                    <a:lumMod val="65000"/>
                    <a:lumOff val="35000"/>
                  </a:schemeClr>
                </a:solidFill>
              </a:rPr>
              <a:t>Should there be credits for installation competence to address potential technological barriers? </a:t>
            </a:r>
          </a:p>
          <a:p>
            <a:pPr>
              <a:lnSpc>
                <a:spcPct val="134000"/>
              </a:lnSpc>
            </a:pPr>
            <a:r>
              <a:rPr lang="en-GB" sz="2600" dirty="0">
                <a:solidFill>
                  <a:schemeClr val="tx1">
                    <a:lumMod val="65000"/>
                    <a:lumOff val="35000"/>
                  </a:schemeClr>
                </a:solidFill>
              </a:rPr>
              <a:t>Technologies could be very different so some future proofing may be needed.</a:t>
            </a:r>
          </a:p>
        </p:txBody>
      </p:sp>
    </p:spTree>
    <p:extLst>
      <p:ext uri="{BB962C8B-B14F-4D97-AF65-F5344CB8AC3E}">
        <p14:creationId xmlns:p14="http://schemas.microsoft.com/office/powerpoint/2010/main" val="17014015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628650" y="365127"/>
            <a:ext cx="7886700" cy="699649"/>
          </a:xfrm>
        </p:spPr>
        <p:txBody>
          <a:bodyPr>
            <a:normAutofit/>
          </a:bodyPr>
          <a:lstStyle/>
          <a:p>
            <a:pPr algn="r"/>
            <a:r>
              <a:rPr lang="en-GB" sz="2400" dirty="0">
                <a:solidFill>
                  <a:srgbClr val="78A22F"/>
                </a:solidFill>
                <a:latin typeface="+mn-lt"/>
              </a:rPr>
              <a:t>Draft Technology List</a:t>
            </a:r>
          </a:p>
        </p:txBody>
      </p:sp>
      <p:sp>
        <p:nvSpPr>
          <p:cNvPr id="3" name="Content Placeholder 2">
            <a:extLst>
              <a:ext uri="{FF2B5EF4-FFF2-40B4-BE49-F238E27FC236}">
                <a16:creationId xmlns:a16="http://schemas.microsoft.com/office/drawing/2014/main" id="{0FF100ED-625A-488B-AC59-5D33523959B6}"/>
              </a:ext>
            </a:extLst>
          </p:cNvPr>
          <p:cNvSpPr>
            <a:spLocks noGrp="1"/>
          </p:cNvSpPr>
          <p:nvPr>
            <p:ph sz="half" idx="1"/>
          </p:nvPr>
        </p:nvSpPr>
        <p:spPr>
          <a:xfrm>
            <a:off x="628650" y="1222745"/>
            <a:ext cx="3886200" cy="5383328"/>
          </a:xfrm>
        </p:spPr>
        <p:txBody>
          <a:bodyPr>
            <a:normAutofit fontScale="55000" lnSpcReduction="20000"/>
          </a:bodyPr>
          <a:lstStyle/>
          <a:p>
            <a:r>
              <a:rPr lang="en-GB" b="1" dirty="0"/>
              <a:t>Smart control functionalities</a:t>
            </a:r>
          </a:p>
          <a:p>
            <a:pPr lvl="1"/>
            <a:endParaRPr lang="en-GB" sz="2600" dirty="0"/>
          </a:p>
          <a:p>
            <a:pPr lvl="1"/>
            <a:r>
              <a:rPr lang="en-GB" sz="2900" dirty="0"/>
              <a:t>Improvements to boiler efficiency</a:t>
            </a:r>
          </a:p>
          <a:p>
            <a:pPr lvl="2"/>
            <a:r>
              <a:rPr lang="en-GB" sz="2900" dirty="0"/>
              <a:t>Adjusting power consumption/standby</a:t>
            </a:r>
          </a:p>
          <a:p>
            <a:pPr lvl="1"/>
            <a:r>
              <a:rPr lang="en-GB" sz="2900" dirty="0"/>
              <a:t>Time control</a:t>
            </a:r>
          </a:p>
          <a:p>
            <a:pPr lvl="2"/>
            <a:r>
              <a:rPr lang="en-GB" sz="2900" dirty="0"/>
              <a:t>Setting schedules to shorten heating periods</a:t>
            </a:r>
          </a:p>
          <a:p>
            <a:pPr lvl="2"/>
            <a:r>
              <a:rPr lang="en-GB" sz="2900" dirty="0"/>
              <a:t>Occupancy detection (e.g. Geo fencing/home sensors)</a:t>
            </a:r>
          </a:p>
          <a:p>
            <a:pPr lvl="2"/>
            <a:r>
              <a:rPr lang="en-GB" sz="2900" dirty="0"/>
              <a:t>Remote control (manual)</a:t>
            </a:r>
          </a:p>
          <a:p>
            <a:pPr lvl="2"/>
            <a:r>
              <a:rPr lang="en-GB" sz="2900" dirty="0"/>
              <a:t>Remote control (automated)</a:t>
            </a:r>
          </a:p>
          <a:p>
            <a:pPr lvl="2"/>
            <a:r>
              <a:rPr lang="en-GB" sz="2900" dirty="0"/>
              <a:t>Learning of occupancy patterns</a:t>
            </a:r>
          </a:p>
          <a:p>
            <a:pPr lvl="2"/>
            <a:r>
              <a:rPr lang="en-GB" sz="2900" dirty="0"/>
              <a:t>‘Nudging’ users to shorten heating periods</a:t>
            </a:r>
          </a:p>
          <a:p>
            <a:pPr lvl="1"/>
            <a:r>
              <a:rPr lang="en-GB" sz="2900" dirty="0"/>
              <a:t>Temperature control</a:t>
            </a:r>
          </a:p>
          <a:p>
            <a:pPr lvl="2"/>
            <a:r>
              <a:rPr lang="en-GB" sz="2900" dirty="0"/>
              <a:t>Setting schedules (e.g. setback)</a:t>
            </a:r>
          </a:p>
          <a:p>
            <a:pPr lvl="2"/>
            <a:r>
              <a:rPr lang="en-GB" sz="2900" dirty="0"/>
              <a:t>Learning of users heating preferences</a:t>
            </a:r>
          </a:p>
          <a:p>
            <a:pPr lvl="2"/>
            <a:r>
              <a:rPr lang="en-GB" sz="2900" dirty="0"/>
              <a:t>‘Nudging’ users to reduce setpoint temperatures</a:t>
            </a:r>
          </a:p>
          <a:p>
            <a:pPr lvl="2"/>
            <a:r>
              <a:rPr lang="en-GB" sz="2900" dirty="0"/>
              <a:t>Improving Control Accuracy (CA value)</a:t>
            </a:r>
          </a:p>
          <a:p>
            <a:endParaRPr lang="en-GB" dirty="0"/>
          </a:p>
        </p:txBody>
      </p:sp>
      <p:sp>
        <p:nvSpPr>
          <p:cNvPr id="9" name="Content Placeholder 8">
            <a:extLst>
              <a:ext uri="{FF2B5EF4-FFF2-40B4-BE49-F238E27FC236}">
                <a16:creationId xmlns:a16="http://schemas.microsoft.com/office/drawing/2014/main" id="{4A0E4CA9-4BC3-41FD-B20E-6042EBE758FF}"/>
              </a:ext>
            </a:extLst>
          </p:cNvPr>
          <p:cNvSpPr>
            <a:spLocks noGrp="1"/>
          </p:cNvSpPr>
          <p:nvPr>
            <p:ph sz="half" idx="2"/>
          </p:nvPr>
        </p:nvSpPr>
        <p:spPr>
          <a:xfrm>
            <a:off x="4629150" y="1222745"/>
            <a:ext cx="3886200" cy="5383328"/>
          </a:xfrm>
        </p:spPr>
        <p:txBody>
          <a:bodyPr>
            <a:normAutofit fontScale="55000" lnSpcReduction="20000"/>
          </a:bodyPr>
          <a:lstStyle/>
          <a:p>
            <a:pPr lvl="1"/>
            <a:endParaRPr lang="en-GB" sz="2600" dirty="0"/>
          </a:p>
          <a:p>
            <a:pPr lvl="1"/>
            <a:endParaRPr lang="en-GB" sz="2600" dirty="0"/>
          </a:p>
          <a:p>
            <a:pPr lvl="1"/>
            <a:r>
              <a:rPr lang="en-GB" sz="2900" dirty="0"/>
              <a:t>Zone control</a:t>
            </a:r>
          </a:p>
          <a:p>
            <a:pPr lvl="2"/>
            <a:r>
              <a:rPr lang="en-GB" sz="2900" dirty="0"/>
              <a:t>Setting schedules around occupancy </a:t>
            </a:r>
          </a:p>
          <a:p>
            <a:pPr lvl="2"/>
            <a:r>
              <a:rPr lang="en-GB" sz="2900" dirty="0"/>
              <a:t>Responding to occupancy</a:t>
            </a:r>
          </a:p>
          <a:p>
            <a:pPr lvl="2"/>
            <a:r>
              <a:rPr lang="en-GB" sz="2900" dirty="0"/>
              <a:t>Learning occupancy patterns</a:t>
            </a:r>
          </a:p>
          <a:p>
            <a:pPr lvl="2"/>
            <a:r>
              <a:rPr lang="en-GB" sz="2900" dirty="0"/>
              <a:t>Learning occupancy preferences</a:t>
            </a:r>
          </a:p>
          <a:p>
            <a:pPr lvl="1"/>
            <a:r>
              <a:rPr lang="en-GB" sz="2900" dirty="0"/>
              <a:t>Hot water storage</a:t>
            </a:r>
          </a:p>
          <a:p>
            <a:pPr lvl="2"/>
            <a:r>
              <a:rPr lang="en-GB" sz="2900" dirty="0"/>
              <a:t>Learning hot water consumption preferences</a:t>
            </a:r>
          </a:p>
          <a:p>
            <a:pPr lvl="2"/>
            <a:r>
              <a:rPr lang="en-GB" sz="2900" dirty="0"/>
              <a:t>Choosing lowest cost heat source</a:t>
            </a:r>
          </a:p>
          <a:p>
            <a:pPr lvl="2"/>
            <a:r>
              <a:rPr lang="en-GB" sz="2900" dirty="0"/>
              <a:t>Choosing lowest carbon intensity heat source</a:t>
            </a:r>
          </a:p>
          <a:p>
            <a:pPr lvl="1"/>
            <a:r>
              <a:rPr lang="en-GB" sz="2900" dirty="0"/>
              <a:t>Heat source selection</a:t>
            </a:r>
          </a:p>
          <a:p>
            <a:pPr lvl="1"/>
            <a:r>
              <a:rPr lang="en-GB" sz="2900" dirty="0"/>
              <a:t>Response to different costs/carbon content</a:t>
            </a:r>
          </a:p>
          <a:p>
            <a:pPr lvl="1"/>
            <a:r>
              <a:rPr lang="en-GB" sz="2900" dirty="0"/>
              <a:t>Use of thermal storage (hot water or structure)</a:t>
            </a:r>
          </a:p>
          <a:p>
            <a:pPr lvl="1"/>
            <a:r>
              <a:rPr lang="en-GB" sz="2900" dirty="0"/>
              <a:t>Responding to heating source and needs of appliance (e.g. Boiler vs heat pump)</a:t>
            </a:r>
          </a:p>
          <a:p>
            <a:pPr lvl="1"/>
            <a:r>
              <a:rPr lang="en-GB" sz="2900" dirty="0"/>
              <a:t>Automatic balancing</a:t>
            </a:r>
          </a:p>
          <a:p>
            <a:endParaRPr lang="en-GB" dirty="0"/>
          </a:p>
        </p:txBody>
      </p:sp>
    </p:spTree>
    <p:extLst>
      <p:ext uri="{BB962C8B-B14F-4D97-AF65-F5344CB8AC3E}">
        <p14:creationId xmlns:p14="http://schemas.microsoft.com/office/powerpoint/2010/main" val="41527247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628650" y="365127"/>
            <a:ext cx="7886700" cy="699649"/>
          </a:xfrm>
        </p:spPr>
        <p:txBody>
          <a:bodyPr>
            <a:normAutofit/>
          </a:bodyPr>
          <a:lstStyle/>
          <a:p>
            <a:pPr algn="r"/>
            <a:r>
              <a:rPr lang="en-GB" sz="2400" dirty="0">
                <a:solidFill>
                  <a:srgbClr val="78A22F"/>
                </a:solidFill>
                <a:latin typeface="+mn-lt"/>
              </a:rPr>
              <a:t>Draft Technology List</a:t>
            </a:r>
          </a:p>
        </p:txBody>
      </p:sp>
      <p:sp>
        <p:nvSpPr>
          <p:cNvPr id="3" name="Content Placeholder 2">
            <a:extLst>
              <a:ext uri="{FF2B5EF4-FFF2-40B4-BE49-F238E27FC236}">
                <a16:creationId xmlns:a16="http://schemas.microsoft.com/office/drawing/2014/main" id="{0FF100ED-625A-488B-AC59-5D33523959B6}"/>
              </a:ext>
            </a:extLst>
          </p:cNvPr>
          <p:cNvSpPr>
            <a:spLocks noGrp="1"/>
          </p:cNvSpPr>
          <p:nvPr>
            <p:ph sz="half" idx="1"/>
          </p:nvPr>
        </p:nvSpPr>
        <p:spPr>
          <a:xfrm>
            <a:off x="628650" y="1222745"/>
            <a:ext cx="3886200" cy="4954218"/>
          </a:xfrm>
        </p:spPr>
        <p:txBody>
          <a:bodyPr>
            <a:normAutofit fontScale="62500" lnSpcReduction="20000"/>
          </a:bodyPr>
          <a:lstStyle/>
          <a:p>
            <a:r>
              <a:rPr lang="en-GB" b="1" dirty="0"/>
              <a:t>Demand side response controls</a:t>
            </a:r>
          </a:p>
          <a:p>
            <a:pPr lvl="1"/>
            <a:endParaRPr lang="en-GB" sz="2600" dirty="0"/>
          </a:p>
          <a:p>
            <a:pPr lvl="1"/>
            <a:r>
              <a:rPr lang="en-GB" sz="2600" dirty="0"/>
              <a:t>DSR enabled</a:t>
            </a:r>
          </a:p>
          <a:p>
            <a:pPr lvl="1"/>
            <a:r>
              <a:rPr lang="en-GB" sz="2600" dirty="0"/>
              <a:t>Power </a:t>
            </a:r>
          </a:p>
          <a:p>
            <a:pPr lvl="1"/>
            <a:r>
              <a:rPr lang="en-GB" sz="2600" dirty="0"/>
              <a:t>Duration</a:t>
            </a:r>
          </a:p>
          <a:p>
            <a:pPr lvl="1"/>
            <a:r>
              <a:rPr lang="en-GB" sz="2600" dirty="0"/>
              <a:t>Response time</a:t>
            </a:r>
          </a:p>
          <a:p>
            <a:pPr lvl="1"/>
            <a:r>
              <a:rPr lang="en-GB" sz="2600" dirty="0"/>
              <a:t>Residential Demand Side management </a:t>
            </a:r>
          </a:p>
          <a:p>
            <a:pPr lvl="1"/>
            <a:r>
              <a:rPr lang="en-GB" sz="2600" dirty="0"/>
              <a:t>Connected/Smart products and technologies and architecture </a:t>
            </a:r>
          </a:p>
          <a:p>
            <a:pPr lvl="1"/>
            <a:r>
              <a:rPr lang="en-GB" sz="2600" dirty="0"/>
              <a:t>Monitoring (e.g. IAQ)</a:t>
            </a:r>
          </a:p>
          <a:p>
            <a:pPr lvl="1"/>
            <a:r>
              <a:rPr lang="en-GB" sz="2600" dirty="0"/>
              <a:t>HCALCS</a:t>
            </a:r>
          </a:p>
          <a:p>
            <a:r>
              <a:rPr lang="en-GB" b="1" dirty="0"/>
              <a:t>DSR market measures</a:t>
            </a:r>
          </a:p>
          <a:p>
            <a:pPr lvl="1"/>
            <a:endParaRPr lang="en-GB" sz="2600" dirty="0"/>
          </a:p>
          <a:p>
            <a:pPr lvl="1"/>
            <a:r>
              <a:rPr lang="en-GB" sz="2600" dirty="0"/>
              <a:t>Frequency services</a:t>
            </a:r>
          </a:p>
          <a:p>
            <a:pPr lvl="1"/>
            <a:r>
              <a:rPr lang="en-GB" sz="2600" dirty="0"/>
              <a:t>Local energy market </a:t>
            </a:r>
          </a:p>
          <a:p>
            <a:pPr lvl="1"/>
            <a:r>
              <a:rPr lang="en-GB" sz="2600" dirty="0"/>
              <a:t>Time of use tariffs</a:t>
            </a:r>
          </a:p>
          <a:p>
            <a:pPr lvl="1"/>
            <a:r>
              <a:rPr lang="en-GB" sz="2600" dirty="0"/>
              <a:t>Tiered</a:t>
            </a:r>
          </a:p>
          <a:p>
            <a:pPr lvl="1"/>
            <a:r>
              <a:rPr lang="en-GB" sz="2600" dirty="0"/>
              <a:t>Half hourly</a:t>
            </a:r>
          </a:p>
          <a:p>
            <a:pPr lvl="1"/>
            <a:r>
              <a:rPr lang="en-GB" sz="2600" dirty="0"/>
              <a:t>Flat with service coupling</a:t>
            </a:r>
          </a:p>
          <a:p>
            <a:pPr lvl="1"/>
            <a:r>
              <a:rPr lang="en-GB" sz="2600" dirty="0"/>
              <a:t>Export market</a:t>
            </a:r>
          </a:p>
          <a:p>
            <a:endParaRPr lang="en-GB" dirty="0"/>
          </a:p>
        </p:txBody>
      </p:sp>
      <p:sp>
        <p:nvSpPr>
          <p:cNvPr id="9" name="Content Placeholder 8">
            <a:extLst>
              <a:ext uri="{FF2B5EF4-FFF2-40B4-BE49-F238E27FC236}">
                <a16:creationId xmlns:a16="http://schemas.microsoft.com/office/drawing/2014/main" id="{4A0E4CA9-4BC3-41FD-B20E-6042EBE758FF}"/>
              </a:ext>
            </a:extLst>
          </p:cNvPr>
          <p:cNvSpPr>
            <a:spLocks noGrp="1"/>
          </p:cNvSpPr>
          <p:nvPr>
            <p:ph sz="half" idx="2"/>
          </p:nvPr>
        </p:nvSpPr>
        <p:spPr>
          <a:xfrm>
            <a:off x="4629150" y="1222745"/>
            <a:ext cx="3886200" cy="4954218"/>
          </a:xfrm>
        </p:spPr>
        <p:txBody>
          <a:bodyPr>
            <a:normAutofit fontScale="62500" lnSpcReduction="20000"/>
          </a:bodyPr>
          <a:lstStyle/>
          <a:p>
            <a:r>
              <a:rPr lang="en-GB" b="1" dirty="0"/>
              <a:t>DSR appliances/loads</a:t>
            </a:r>
          </a:p>
          <a:p>
            <a:pPr lvl="1"/>
            <a:endParaRPr lang="en-GB" sz="2600" dirty="0"/>
          </a:p>
          <a:p>
            <a:pPr lvl="1"/>
            <a:r>
              <a:rPr lang="en-GB" sz="2600" dirty="0"/>
              <a:t>Heating</a:t>
            </a:r>
          </a:p>
          <a:p>
            <a:pPr lvl="2"/>
            <a:r>
              <a:rPr lang="en-GB" sz="2200" dirty="0"/>
              <a:t>Gas boilers</a:t>
            </a:r>
          </a:p>
          <a:p>
            <a:pPr lvl="2"/>
            <a:r>
              <a:rPr lang="en-GB" sz="2200" dirty="0"/>
              <a:t>Electric boilers</a:t>
            </a:r>
          </a:p>
          <a:p>
            <a:pPr lvl="2"/>
            <a:r>
              <a:rPr lang="en-GB" sz="2200" dirty="0"/>
              <a:t>Hybrid boilers</a:t>
            </a:r>
          </a:p>
          <a:p>
            <a:pPr lvl="2"/>
            <a:r>
              <a:rPr lang="en-GB" sz="2200" dirty="0"/>
              <a:t>CHP</a:t>
            </a:r>
          </a:p>
          <a:p>
            <a:pPr lvl="2"/>
            <a:r>
              <a:rPr lang="en-GB" sz="2200" dirty="0"/>
              <a:t>Heat Pumps</a:t>
            </a:r>
          </a:p>
          <a:p>
            <a:pPr lvl="2"/>
            <a:r>
              <a:rPr lang="en-GB" sz="2200" dirty="0"/>
              <a:t>Electric room heaters</a:t>
            </a:r>
          </a:p>
          <a:p>
            <a:pPr lvl="1"/>
            <a:r>
              <a:rPr lang="en-GB" sz="2600" dirty="0">
                <a:solidFill>
                  <a:srgbClr val="FF0000"/>
                </a:solidFill>
              </a:rPr>
              <a:t>Domestic hot water storage</a:t>
            </a:r>
          </a:p>
          <a:p>
            <a:pPr lvl="1"/>
            <a:r>
              <a:rPr lang="en-GB" sz="2600" dirty="0"/>
              <a:t>Solar thermal</a:t>
            </a:r>
          </a:p>
          <a:p>
            <a:pPr lvl="1"/>
            <a:r>
              <a:rPr lang="en-GB" sz="2600" dirty="0">
                <a:solidFill>
                  <a:srgbClr val="FF0000"/>
                </a:solidFill>
              </a:rPr>
              <a:t>Thermal stores </a:t>
            </a:r>
          </a:p>
          <a:p>
            <a:pPr lvl="1"/>
            <a:r>
              <a:rPr lang="en-GB" sz="2600" dirty="0">
                <a:solidFill>
                  <a:srgbClr val="FF0000"/>
                </a:solidFill>
              </a:rPr>
              <a:t>Battery storage </a:t>
            </a:r>
          </a:p>
          <a:p>
            <a:pPr lvl="1"/>
            <a:r>
              <a:rPr lang="en-GB" sz="2600" dirty="0"/>
              <a:t>Renewables </a:t>
            </a:r>
          </a:p>
          <a:p>
            <a:pPr lvl="1"/>
            <a:r>
              <a:rPr lang="en-GB" sz="2600" dirty="0"/>
              <a:t>Microgeneration</a:t>
            </a:r>
          </a:p>
          <a:p>
            <a:pPr lvl="1"/>
            <a:r>
              <a:rPr lang="en-GB" sz="2600" dirty="0"/>
              <a:t>Voltage optimisation</a:t>
            </a:r>
          </a:p>
          <a:p>
            <a:pPr lvl="1"/>
            <a:r>
              <a:rPr lang="en-GB" sz="2600" dirty="0"/>
              <a:t>Electric vehicle to grid integration.</a:t>
            </a:r>
          </a:p>
          <a:p>
            <a:pPr lvl="1"/>
            <a:r>
              <a:rPr lang="en-GB" sz="2600" dirty="0"/>
              <a:t>Smart chargers</a:t>
            </a:r>
          </a:p>
          <a:p>
            <a:pPr lvl="1"/>
            <a:r>
              <a:rPr lang="en-GB" sz="2600" dirty="0"/>
              <a:t>Cooling</a:t>
            </a:r>
          </a:p>
          <a:p>
            <a:pPr lvl="1"/>
            <a:r>
              <a:rPr lang="en-GB" sz="2600" dirty="0">
                <a:solidFill>
                  <a:srgbClr val="FF0000"/>
                </a:solidFill>
              </a:rPr>
              <a:t>MVHR</a:t>
            </a:r>
          </a:p>
          <a:p>
            <a:pPr lvl="1"/>
            <a:r>
              <a:rPr lang="en-GB" sz="2600" dirty="0"/>
              <a:t>Home appliances</a:t>
            </a:r>
          </a:p>
          <a:p>
            <a:endParaRPr lang="en-GB" dirty="0"/>
          </a:p>
        </p:txBody>
      </p:sp>
    </p:spTree>
    <p:extLst>
      <p:ext uri="{BB962C8B-B14F-4D97-AF65-F5344CB8AC3E}">
        <p14:creationId xmlns:p14="http://schemas.microsoft.com/office/powerpoint/2010/main" val="4200777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Introductions </a:t>
            </a:r>
            <a:r>
              <a:rPr lang="en-GB" dirty="0" err="1">
                <a:solidFill>
                  <a:schemeClr val="bg1"/>
                </a:solidFill>
              </a:rPr>
              <a:t>etc</a:t>
            </a:r>
            <a:endParaRPr lang="en-GB" dirty="0">
              <a:solidFill>
                <a:schemeClr val="bg1"/>
              </a:solidFill>
            </a:endParaRPr>
          </a:p>
        </p:txBody>
      </p:sp>
      <p:sp>
        <p:nvSpPr>
          <p:cNvPr id="11" name="TextBox 10"/>
          <p:cNvSpPr txBox="1"/>
          <p:nvPr/>
        </p:nvSpPr>
        <p:spPr>
          <a:xfrm>
            <a:off x="154378" y="1499867"/>
            <a:ext cx="8562110" cy="461665"/>
          </a:xfrm>
          <a:prstGeom prst="rect">
            <a:avLst/>
          </a:prstGeom>
          <a:noFill/>
        </p:spPr>
        <p:txBody>
          <a:bodyPr wrap="square" rtlCol="0">
            <a:spAutoFit/>
          </a:bodyPr>
          <a:lstStyle/>
          <a:p>
            <a:r>
              <a:rPr lang="en-US" dirty="0"/>
              <a:t>As a reminder: </a:t>
            </a:r>
            <a:endParaRPr lang="en-GB" dirty="0"/>
          </a:p>
        </p:txBody>
      </p:sp>
      <p:sp>
        <p:nvSpPr>
          <p:cNvPr id="4" name="TextBox 3"/>
          <p:cNvSpPr txBox="1"/>
          <p:nvPr/>
        </p:nvSpPr>
        <p:spPr>
          <a:xfrm>
            <a:off x="296882" y="2040191"/>
            <a:ext cx="8562110" cy="4632037"/>
          </a:xfrm>
          <a:prstGeom prst="rect">
            <a:avLst/>
          </a:prstGeom>
          <a:noFill/>
        </p:spPr>
        <p:txBody>
          <a:bodyPr wrap="square" rtlCol="0">
            <a:spAutoFit/>
          </a:bodyPr>
          <a:lstStyle/>
          <a:p>
            <a:pPr marL="342900" indent="-342900">
              <a:buFont typeface="Arial" panose="020B0604020202020204" pitchFamily="34" charset="0"/>
              <a:buChar char="•"/>
            </a:pPr>
            <a:r>
              <a:rPr lang="en-US" sz="2200" dirty="0"/>
              <a:t>SAPIF is a joint RDL / BRE group</a:t>
            </a:r>
          </a:p>
          <a:p>
            <a:pPr marL="342900" indent="-342900">
              <a:spcBef>
                <a:spcPts val="1800"/>
              </a:spcBef>
              <a:buFont typeface="Arial" panose="020B0604020202020204" pitchFamily="34" charset="0"/>
              <a:buChar char="•"/>
            </a:pPr>
            <a:r>
              <a:rPr lang="en-US" sz="2200" dirty="0"/>
              <a:t>This work feeds into SAP11 and for technologies that will be available in mid-2020s onwards</a:t>
            </a:r>
          </a:p>
          <a:p>
            <a:pPr marL="342900" indent="-342900">
              <a:spcBef>
                <a:spcPts val="1800"/>
              </a:spcBef>
              <a:buFont typeface="Arial" panose="020B0604020202020204" pitchFamily="34" charset="0"/>
              <a:buChar char="•"/>
            </a:pPr>
            <a:r>
              <a:rPr lang="en-US" sz="2200" dirty="0"/>
              <a:t>5 WGs and their respective leaders / </a:t>
            </a:r>
            <a:r>
              <a:rPr lang="en-US" sz="2200" dirty="0" err="1"/>
              <a:t>CoLeaders</a:t>
            </a:r>
            <a:r>
              <a:rPr lang="en-US" sz="2200" dirty="0"/>
              <a:t> identified in last SAPIF meeting</a:t>
            </a:r>
          </a:p>
          <a:p>
            <a:pPr marL="342900" indent="-342900">
              <a:spcBef>
                <a:spcPts val="1800"/>
              </a:spcBef>
              <a:buFont typeface="Arial" panose="020B0604020202020204" pitchFamily="34" charset="0"/>
              <a:buChar char="•"/>
            </a:pPr>
            <a:r>
              <a:rPr lang="en-US" sz="2200" dirty="0"/>
              <a:t>The work of the 5 WGs will contribute toward ‘The Building Mission’</a:t>
            </a:r>
          </a:p>
          <a:p>
            <a:pPr marL="342900" indent="-342900">
              <a:spcBef>
                <a:spcPts val="1800"/>
              </a:spcBef>
              <a:buFont typeface="Arial" panose="020B0604020202020204" pitchFamily="34" charset="0"/>
              <a:buChar char="•"/>
            </a:pPr>
            <a:r>
              <a:rPr lang="en-US" sz="2200" dirty="0"/>
              <a:t>Timeframe is end Q1 2020 for submissions</a:t>
            </a:r>
          </a:p>
          <a:p>
            <a:pPr marL="342900" indent="-342900">
              <a:spcBef>
                <a:spcPts val="1800"/>
              </a:spcBef>
              <a:buFont typeface="Arial" panose="020B0604020202020204" pitchFamily="34" charset="0"/>
              <a:buChar char="•"/>
            </a:pPr>
            <a:r>
              <a:rPr lang="en-US" sz="2200" dirty="0"/>
              <a:t>It really is up to yourselves in industry to shape the future – your chance!!    Don’t waste this opportunity.</a:t>
            </a:r>
          </a:p>
        </p:txBody>
      </p:sp>
      <p:sp>
        <p:nvSpPr>
          <p:cNvPr id="5" name="TextBox 4"/>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471600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sp>
        <p:nvSpPr>
          <p:cNvPr id="6" name="Title 5">
            <a:extLst>
              <a:ext uri="{FF2B5EF4-FFF2-40B4-BE49-F238E27FC236}">
                <a16:creationId xmlns:a16="http://schemas.microsoft.com/office/drawing/2014/main" id="{86F919E4-3018-45AC-9E5F-304D7F527A49}"/>
              </a:ext>
            </a:extLst>
          </p:cNvPr>
          <p:cNvSpPr>
            <a:spLocks noGrp="1"/>
          </p:cNvSpPr>
          <p:nvPr>
            <p:ph type="title"/>
          </p:nvPr>
        </p:nvSpPr>
        <p:spPr>
          <a:xfrm>
            <a:off x="2839914" y="369277"/>
            <a:ext cx="5675435" cy="695499"/>
          </a:xfrm>
        </p:spPr>
        <p:txBody>
          <a:bodyPr>
            <a:normAutofit/>
          </a:bodyPr>
          <a:lstStyle/>
          <a:p>
            <a:pPr algn="r"/>
            <a:r>
              <a:rPr lang="en-GB" sz="2400" dirty="0">
                <a:solidFill>
                  <a:srgbClr val="78A22F"/>
                </a:solidFill>
                <a:latin typeface="+mn-lt"/>
              </a:rPr>
              <a:t>Links to EPBD Smart Readiness Indicator?</a:t>
            </a:r>
          </a:p>
        </p:txBody>
      </p:sp>
      <p:pic>
        <p:nvPicPr>
          <p:cNvPr id="8" name="Picture 7">
            <a:extLst>
              <a:ext uri="{FF2B5EF4-FFF2-40B4-BE49-F238E27FC236}">
                <a16:creationId xmlns:a16="http://schemas.microsoft.com/office/drawing/2014/main" id="{C4F8D1EE-D3F9-4BED-9778-6BA1D0D5E3FE}"/>
              </a:ext>
            </a:extLst>
          </p:cNvPr>
          <p:cNvPicPr>
            <a:picLocks noChangeAspect="1"/>
          </p:cNvPicPr>
          <p:nvPr/>
        </p:nvPicPr>
        <p:blipFill>
          <a:blip r:embed="rId4"/>
          <a:stretch>
            <a:fillRect/>
          </a:stretch>
        </p:blipFill>
        <p:spPr>
          <a:xfrm>
            <a:off x="2839914" y="2618999"/>
            <a:ext cx="5456306" cy="3987073"/>
          </a:xfrm>
          <a:prstGeom prst="rect">
            <a:avLst/>
          </a:prstGeom>
        </p:spPr>
      </p:pic>
      <p:pic>
        <p:nvPicPr>
          <p:cNvPr id="9" name="Picture 8">
            <a:extLst>
              <a:ext uri="{FF2B5EF4-FFF2-40B4-BE49-F238E27FC236}">
                <a16:creationId xmlns:a16="http://schemas.microsoft.com/office/drawing/2014/main" id="{22F8E9C7-F9B5-4E88-9388-3F93496F95F3}"/>
              </a:ext>
            </a:extLst>
          </p:cNvPr>
          <p:cNvPicPr>
            <a:picLocks noChangeAspect="1"/>
          </p:cNvPicPr>
          <p:nvPr/>
        </p:nvPicPr>
        <p:blipFill>
          <a:blip r:embed="rId5"/>
          <a:stretch>
            <a:fillRect/>
          </a:stretch>
        </p:blipFill>
        <p:spPr>
          <a:xfrm>
            <a:off x="0" y="1011688"/>
            <a:ext cx="9144000" cy="1660399"/>
          </a:xfrm>
          <a:prstGeom prst="rect">
            <a:avLst/>
          </a:prstGeom>
        </p:spPr>
      </p:pic>
      <p:pic>
        <p:nvPicPr>
          <p:cNvPr id="10" name="Picture 9">
            <a:extLst>
              <a:ext uri="{FF2B5EF4-FFF2-40B4-BE49-F238E27FC236}">
                <a16:creationId xmlns:a16="http://schemas.microsoft.com/office/drawing/2014/main" id="{B5B52833-F78E-4E68-8454-20DC040C221B}"/>
              </a:ext>
            </a:extLst>
          </p:cNvPr>
          <p:cNvPicPr>
            <a:picLocks noChangeAspect="1"/>
          </p:cNvPicPr>
          <p:nvPr/>
        </p:nvPicPr>
        <p:blipFill>
          <a:blip r:embed="rId6"/>
          <a:stretch>
            <a:fillRect/>
          </a:stretch>
        </p:blipFill>
        <p:spPr>
          <a:xfrm>
            <a:off x="117979" y="2889226"/>
            <a:ext cx="2721935" cy="285084"/>
          </a:xfrm>
          <a:prstGeom prst="rect">
            <a:avLst/>
          </a:prstGeom>
        </p:spPr>
      </p:pic>
    </p:spTree>
    <p:extLst>
      <p:ext uri="{BB962C8B-B14F-4D97-AF65-F5344CB8AC3E}">
        <p14:creationId xmlns:p14="http://schemas.microsoft.com/office/powerpoint/2010/main" val="26877734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0D8FBD-E1C6-4F0F-BACE-9B7999DB8E74}"/>
              </a:ext>
            </a:extLst>
          </p:cNvPr>
          <p:cNvPicPr>
            <a:picLocks noChangeAspect="1"/>
          </p:cNvPicPr>
          <p:nvPr/>
        </p:nvPicPr>
        <p:blipFill>
          <a:blip r:embed="rId2"/>
          <a:stretch>
            <a:fillRect/>
          </a:stretch>
        </p:blipFill>
        <p:spPr>
          <a:xfrm>
            <a:off x="0" y="0"/>
            <a:ext cx="9144000" cy="1064776"/>
          </a:xfrm>
          <a:prstGeom prst="rect">
            <a:avLst/>
          </a:prstGeom>
        </p:spPr>
      </p:pic>
      <p:pic>
        <p:nvPicPr>
          <p:cNvPr id="5" name="Picture 4">
            <a:extLst>
              <a:ext uri="{FF2B5EF4-FFF2-40B4-BE49-F238E27FC236}">
                <a16:creationId xmlns:a16="http://schemas.microsoft.com/office/drawing/2014/main" id="{44931EC8-0E50-4F37-AC55-0F18358A6211}"/>
              </a:ext>
            </a:extLst>
          </p:cNvPr>
          <p:cNvPicPr>
            <a:picLocks noChangeAspect="1"/>
          </p:cNvPicPr>
          <p:nvPr/>
        </p:nvPicPr>
        <p:blipFill>
          <a:blip r:embed="rId3"/>
          <a:stretch>
            <a:fillRect/>
          </a:stretch>
        </p:blipFill>
        <p:spPr>
          <a:xfrm>
            <a:off x="0" y="6606073"/>
            <a:ext cx="9144000" cy="251927"/>
          </a:xfrm>
          <a:prstGeom prst="rect">
            <a:avLst/>
          </a:prstGeom>
        </p:spPr>
      </p:pic>
      <p:pic>
        <p:nvPicPr>
          <p:cNvPr id="6" name="Picture 7" descr="BEAMA PPT Slides.jpg">
            <a:extLst>
              <a:ext uri="{FF2B5EF4-FFF2-40B4-BE49-F238E27FC236}">
                <a16:creationId xmlns:a16="http://schemas.microsoft.com/office/drawing/2014/main" id="{27EF990E-4BED-4B3E-8778-27B5DC2ED31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4304" y="3296138"/>
            <a:ext cx="5343525"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6475882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US" dirty="0">
                <a:solidFill>
                  <a:schemeClr val="bg1"/>
                </a:solidFill>
              </a:rPr>
              <a:t>#3  Home energy storage (heat and electricity)</a:t>
            </a:r>
          </a:p>
        </p:txBody>
      </p:sp>
      <p:sp>
        <p:nvSpPr>
          <p:cNvPr id="5" name="TextBox 4"/>
          <p:cNvSpPr txBox="1"/>
          <p:nvPr/>
        </p:nvSpPr>
        <p:spPr>
          <a:xfrm>
            <a:off x="296882" y="1929813"/>
            <a:ext cx="8562110" cy="1661993"/>
          </a:xfrm>
          <a:prstGeom prst="rect">
            <a:avLst/>
          </a:prstGeom>
          <a:noFill/>
        </p:spPr>
        <p:txBody>
          <a:bodyPr wrap="square" rtlCol="0">
            <a:spAutoFit/>
          </a:bodyPr>
          <a:lstStyle/>
          <a:p>
            <a:r>
              <a:rPr lang="en-US" b="1" dirty="0" err="1" smtClean="0"/>
              <a:t>CoLeaders</a:t>
            </a:r>
            <a:r>
              <a:rPr lang="en-US" b="1" dirty="0" smtClean="0"/>
              <a:t>:</a:t>
            </a:r>
          </a:p>
          <a:p>
            <a:pPr marL="355600">
              <a:spcBef>
                <a:spcPts val="1800"/>
              </a:spcBef>
            </a:pPr>
            <a:r>
              <a:rPr lang="en-US" b="1" dirty="0" smtClean="0"/>
              <a:t>Gill Kelleher</a:t>
            </a:r>
            <a:endParaRPr lang="en-US" b="1" dirty="0"/>
          </a:p>
          <a:p>
            <a:pPr marL="355600">
              <a:spcBef>
                <a:spcPts val="1800"/>
              </a:spcBef>
            </a:pPr>
            <a:r>
              <a:rPr lang="fr-FR" b="1" dirty="0" err="1"/>
              <a:t>Hanaé</a:t>
            </a:r>
            <a:r>
              <a:rPr lang="fr-FR" b="1" dirty="0"/>
              <a:t> Chauvaud de </a:t>
            </a:r>
            <a:r>
              <a:rPr lang="fr-FR" b="1" dirty="0" smtClean="0"/>
              <a:t>Rochefort</a:t>
            </a:r>
            <a:endParaRPr lang="en-US" b="1" dirty="0"/>
          </a:p>
        </p:txBody>
      </p:sp>
    </p:spTree>
    <p:extLst>
      <p:ext uri="{BB962C8B-B14F-4D97-AF65-F5344CB8AC3E}">
        <p14:creationId xmlns:p14="http://schemas.microsoft.com/office/powerpoint/2010/main" val="21336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EB477A-4F96-4BFC-B715-579519C17C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5841" y="4381472"/>
            <a:ext cx="1450539" cy="739336"/>
          </a:xfrm>
          <a:prstGeom prst="rect">
            <a:avLst/>
          </a:prstGeom>
        </p:spPr>
      </p:pic>
      <p:sp>
        <p:nvSpPr>
          <p:cNvPr id="6" name="Text Placeholder 1"/>
          <p:cNvSpPr>
            <a:spLocks noGrp="1"/>
          </p:cNvSpPr>
          <p:nvPr>
            <p:ph sz="half" idx="1"/>
          </p:nvPr>
        </p:nvSpPr>
        <p:spPr/>
        <p:txBody>
          <a:bodyPr/>
          <a:lstStyle/>
          <a:p>
            <a:r>
              <a:rPr lang="en-US" dirty="0"/>
              <a:t>SAP Industry Forum Group (SAPIF) </a:t>
            </a:r>
          </a:p>
          <a:p>
            <a:r>
              <a:rPr lang="en-US" sz="1600" dirty="0"/>
              <a:t>Home energy Storage</a:t>
            </a:r>
          </a:p>
          <a:p>
            <a:r>
              <a:rPr lang="en-US" sz="1600" dirty="0"/>
              <a:t>(heat and electricity) Working </a:t>
            </a:r>
            <a:r>
              <a:rPr lang="en-US" sz="1600" dirty="0" smtClean="0"/>
              <a:t>Group</a:t>
            </a:r>
          </a:p>
          <a:p>
            <a:endParaRPr lang="en-US" sz="1600" dirty="0"/>
          </a:p>
          <a:p>
            <a:endParaRPr lang="en-US" sz="1600" dirty="0" smtClean="0"/>
          </a:p>
          <a:p>
            <a:endParaRPr lang="en-US" sz="1600" dirty="0"/>
          </a:p>
          <a:p>
            <a:r>
              <a:rPr lang="en-US" sz="1600" dirty="0" smtClean="0"/>
              <a:t>Co Chairs</a:t>
            </a:r>
            <a:r>
              <a:rPr lang="en-US" sz="1600" dirty="0"/>
              <a:t>: </a:t>
            </a:r>
            <a:endParaRPr lang="en-US" sz="1600" dirty="0" smtClean="0"/>
          </a:p>
          <a:p>
            <a:r>
              <a:rPr lang="en-US" sz="1600" dirty="0" smtClean="0"/>
              <a:t>Gill </a:t>
            </a:r>
            <a:r>
              <a:rPr lang="en-US" sz="1600" dirty="0"/>
              <a:t>Kelleher - Active Building Centre</a:t>
            </a:r>
          </a:p>
          <a:p>
            <a:r>
              <a:rPr lang="en-US" sz="1600" dirty="0" err="1"/>
              <a:t>Hanae</a:t>
            </a:r>
            <a:r>
              <a:rPr lang="en-US" sz="1600" dirty="0"/>
              <a:t> </a:t>
            </a:r>
            <a:r>
              <a:rPr lang="en-US" sz="1600" dirty="0" err="1"/>
              <a:t>Chauvaud</a:t>
            </a:r>
            <a:r>
              <a:rPr lang="en-US" sz="1600" dirty="0"/>
              <a:t> de </a:t>
            </a:r>
            <a:r>
              <a:rPr lang="en-US" sz="1600" dirty="0" err="1"/>
              <a:t>Rochefort</a:t>
            </a:r>
            <a:r>
              <a:rPr lang="en-US" sz="1600" dirty="0"/>
              <a:t> – Association for Decentralised Energy</a:t>
            </a:r>
          </a:p>
          <a:p>
            <a:r>
              <a:rPr lang="en-US" sz="1600" dirty="0" smtClean="0"/>
              <a:t> </a:t>
            </a:r>
            <a:endParaRPr lang="en-US" sz="1600" dirty="0"/>
          </a:p>
        </p:txBody>
      </p:sp>
      <p:sp>
        <p:nvSpPr>
          <p:cNvPr id="7" name="Text Placeholder 2"/>
          <p:cNvSpPr txBox="1">
            <a:spLocks/>
          </p:cNvSpPr>
          <p:nvPr/>
        </p:nvSpPr>
        <p:spPr>
          <a:xfrm>
            <a:off x="467131" y="4327044"/>
            <a:ext cx="4010678" cy="79376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Tx/>
              <a:buBlip>
                <a:blip r:embed="rId3"/>
              </a:buBlip>
              <a:defRPr sz="20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Tx/>
              <a:buBlip>
                <a:blip r:embed="rId5"/>
              </a:buBlip>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9" name="Content Placeholder 8">
            <a:extLst>
              <a:ext uri="{FF2B5EF4-FFF2-40B4-BE49-F238E27FC236}">
                <a16:creationId xmlns:a16="http://schemas.microsoft.com/office/drawing/2014/main" id="{EE80D9AD-4F82-4D47-BD1C-8E949CFEDCB3}"/>
              </a:ext>
            </a:extLst>
          </p:cNvPr>
          <p:cNvPicPr>
            <a:picLocks noGrp="1" noChangeAspect="1"/>
          </p:cNvPicPr>
          <p:nvPr>
            <p:ph sz="half" idx="2"/>
          </p:nvPr>
        </p:nvPicPr>
        <p:blipFill>
          <a:blip r:embed="rId6" cstate="print">
            <a:extLst>
              <a:ext uri="{28A0092B-C50C-407E-A947-70E740481C1C}">
                <a14:useLocalDpi xmlns:a14="http://schemas.microsoft.com/office/drawing/2010/main" val="0"/>
              </a:ext>
            </a:extLst>
          </a:blip>
          <a:stretch>
            <a:fillRect/>
          </a:stretch>
        </p:blipFill>
        <p:spPr>
          <a:xfrm>
            <a:off x="7611826" y="3202641"/>
            <a:ext cx="980902" cy="1043247"/>
          </a:xfrm>
          <a:prstGeom prst="rect">
            <a:avLst/>
          </a:prstGeom>
        </p:spPr>
      </p:pic>
      <p:sp>
        <p:nvSpPr>
          <p:cNvPr id="10" name="TextBox 9"/>
          <p:cNvSpPr txBox="1"/>
          <p:nvPr/>
        </p:nvSpPr>
        <p:spPr>
          <a:xfrm>
            <a:off x="6223087" y="0"/>
            <a:ext cx="2777478" cy="91321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84650" y="1551721"/>
            <a:ext cx="2689617" cy="2201582"/>
          </a:xfrm>
          <a:prstGeom prst="rect">
            <a:avLst/>
          </a:prstGeom>
        </p:spPr>
      </p:pic>
    </p:spTree>
    <p:extLst>
      <p:ext uri="{BB962C8B-B14F-4D97-AF65-F5344CB8AC3E}">
        <p14:creationId xmlns:p14="http://schemas.microsoft.com/office/powerpoint/2010/main" val="27119485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Members/ Contributors </a:t>
            </a:r>
            <a:endParaRPr lang="en-US" dirty="0"/>
          </a:p>
        </p:txBody>
      </p:sp>
      <p:graphicFrame>
        <p:nvGraphicFramePr>
          <p:cNvPr id="7" name="Content Placeholder 6"/>
          <p:cNvGraphicFramePr>
            <a:graphicFrameLocks noGrp="1"/>
          </p:cNvGraphicFramePr>
          <p:nvPr>
            <p:ph sz="half" idx="2"/>
            <p:extLst/>
          </p:nvPr>
        </p:nvGraphicFramePr>
        <p:xfrm>
          <a:off x="437191" y="1362631"/>
          <a:ext cx="3566918" cy="4437590"/>
        </p:xfrm>
        <a:graphic>
          <a:graphicData uri="http://schemas.openxmlformats.org/drawingml/2006/table">
            <a:tbl>
              <a:tblPr firstRow="1" firstCol="1" bandRow="1">
                <a:tableStyleId>{5C22544A-7EE6-4342-B048-85BDC9FD1C3A}</a:tableStyleId>
              </a:tblPr>
              <a:tblGrid>
                <a:gridCol w="3566918">
                  <a:extLst>
                    <a:ext uri="{9D8B030D-6E8A-4147-A177-3AD203B41FA5}">
                      <a16:colId xmlns:a16="http://schemas.microsoft.com/office/drawing/2014/main" val="20000"/>
                    </a:ext>
                  </a:extLst>
                </a:gridCol>
              </a:tblGrid>
              <a:tr h="212980">
                <a:tc>
                  <a:txBody>
                    <a:bodyPr/>
                    <a:lstStyle/>
                    <a:p>
                      <a:pPr>
                        <a:spcBef>
                          <a:spcPts val="300"/>
                        </a:spcBef>
                        <a:spcAft>
                          <a:spcPts val="0"/>
                        </a:spcAft>
                      </a:pPr>
                      <a:r>
                        <a:rPr lang="en-GB" sz="1400" dirty="0">
                          <a:effectLst/>
                        </a:rPr>
                        <a:t>Organisation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0"/>
                  </a:ext>
                </a:extLst>
              </a:tr>
              <a:tr h="310211">
                <a:tc>
                  <a:txBody>
                    <a:bodyPr/>
                    <a:lstStyle/>
                    <a:p>
                      <a:pPr>
                        <a:spcBef>
                          <a:spcPts val="300"/>
                        </a:spcBef>
                        <a:spcAft>
                          <a:spcPts val="0"/>
                        </a:spcAft>
                      </a:pPr>
                      <a:r>
                        <a:rPr lang="en-GB" sz="1400" dirty="0">
                          <a:effectLst/>
                        </a:rPr>
                        <a:t>Association Decentralised Energy (ADE</a:t>
                      </a:r>
                      <a:r>
                        <a:rPr lang="en-GB" sz="1400" dirty="0" smtClean="0">
                          <a:effectLst/>
                        </a:rPr>
                        <a:t>)</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1"/>
                  </a:ext>
                </a:extLst>
              </a:tr>
              <a:tr h="264867">
                <a:tc>
                  <a:txBody>
                    <a:bodyPr/>
                    <a:lstStyle/>
                    <a:p>
                      <a:pPr>
                        <a:spcBef>
                          <a:spcPts val="300"/>
                        </a:spcBef>
                        <a:spcAft>
                          <a:spcPts val="0"/>
                        </a:spcAft>
                      </a:pPr>
                      <a:r>
                        <a:rPr lang="en-GB" sz="1400" dirty="0">
                          <a:effectLst/>
                        </a:rPr>
                        <a:t>Active Building Centre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2"/>
                  </a:ext>
                </a:extLst>
              </a:tr>
              <a:tr h="212980">
                <a:tc>
                  <a:txBody>
                    <a:bodyPr/>
                    <a:lstStyle/>
                    <a:p>
                      <a:pPr>
                        <a:spcBef>
                          <a:spcPts val="300"/>
                        </a:spcBef>
                        <a:spcAft>
                          <a:spcPts val="0"/>
                        </a:spcAft>
                      </a:pPr>
                      <a:r>
                        <a:rPr lang="en-GB" sz="1400" dirty="0">
                          <a:effectLst/>
                        </a:rPr>
                        <a:t>BEAMA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3"/>
                  </a:ext>
                </a:extLst>
              </a:tr>
              <a:tr h="270690">
                <a:tc>
                  <a:txBody>
                    <a:bodyPr/>
                    <a:lstStyle/>
                    <a:p>
                      <a:pPr>
                        <a:spcBef>
                          <a:spcPts val="300"/>
                        </a:spcBef>
                        <a:spcAft>
                          <a:spcPts val="0"/>
                        </a:spcAft>
                      </a:pPr>
                      <a:r>
                        <a:rPr lang="en-GB" sz="1400" dirty="0">
                          <a:effectLst/>
                        </a:rPr>
                        <a:t>APPG Storage (REA)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4"/>
                  </a:ext>
                </a:extLst>
              </a:tr>
              <a:tr h="212980">
                <a:tc>
                  <a:txBody>
                    <a:bodyPr/>
                    <a:lstStyle/>
                    <a:p>
                      <a:pPr>
                        <a:spcBef>
                          <a:spcPts val="300"/>
                        </a:spcBef>
                        <a:spcAft>
                          <a:spcPts val="0"/>
                        </a:spcAft>
                      </a:pPr>
                      <a:r>
                        <a:rPr lang="en-GB" sz="1400" dirty="0">
                          <a:effectLst/>
                        </a:rPr>
                        <a:t>SSE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5"/>
                  </a:ext>
                </a:extLst>
              </a:tr>
              <a:tr h="212980">
                <a:tc>
                  <a:txBody>
                    <a:bodyPr/>
                    <a:lstStyle/>
                    <a:p>
                      <a:pPr>
                        <a:spcBef>
                          <a:spcPts val="300"/>
                        </a:spcBef>
                        <a:spcAft>
                          <a:spcPts val="0"/>
                        </a:spcAft>
                      </a:pPr>
                      <a:r>
                        <a:rPr lang="en-GB" sz="1400" dirty="0">
                          <a:effectLst/>
                        </a:rPr>
                        <a:t>Bosch</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6"/>
                  </a:ext>
                </a:extLst>
              </a:tr>
              <a:tr h="212980">
                <a:tc>
                  <a:txBody>
                    <a:bodyPr/>
                    <a:lstStyle/>
                    <a:p>
                      <a:pPr>
                        <a:spcBef>
                          <a:spcPts val="300"/>
                        </a:spcBef>
                        <a:spcAft>
                          <a:spcPts val="0"/>
                        </a:spcAft>
                      </a:pPr>
                      <a:r>
                        <a:rPr lang="en-GB" sz="1400" dirty="0">
                          <a:effectLst/>
                        </a:rPr>
                        <a:t>Glen </a:t>
                      </a:r>
                      <a:r>
                        <a:rPr lang="en-GB" sz="1400" dirty="0" err="1">
                          <a:effectLst/>
                        </a:rPr>
                        <a:t>Dimplex</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7"/>
                  </a:ext>
                </a:extLst>
              </a:tr>
              <a:tr h="212980">
                <a:tc>
                  <a:txBody>
                    <a:bodyPr/>
                    <a:lstStyle/>
                    <a:p>
                      <a:pPr>
                        <a:spcBef>
                          <a:spcPts val="300"/>
                        </a:spcBef>
                        <a:spcAft>
                          <a:spcPts val="0"/>
                        </a:spcAft>
                      </a:pPr>
                      <a:r>
                        <a:rPr lang="en-GB" sz="1400" dirty="0" err="1">
                          <a:effectLst/>
                        </a:rPr>
                        <a:t>Engie</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8"/>
                  </a:ext>
                </a:extLst>
              </a:tr>
              <a:tr h="212980">
                <a:tc>
                  <a:txBody>
                    <a:bodyPr/>
                    <a:lstStyle/>
                    <a:p>
                      <a:pPr>
                        <a:spcBef>
                          <a:spcPts val="300"/>
                        </a:spcBef>
                        <a:spcAft>
                          <a:spcPts val="0"/>
                        </a:spcAft>
                      </a:pPr>
                      <a:r>
                        <a:rPr lang="en-GB" sz="1400" dirty="0" err="1">
                          <a:effectLst/>
                        </a:rPr>
                        <a:t>Moxia</a:t>
                      </a:r>
                      <a:r>
                        <a:rPr lang="en-GB" sz="1400" dirty="0">
                          <a:effectLst/>
                        </a:rPr>
                        <a:t>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09"/>
                  </a:ext>
                </a:extLst>
              </a:tr>
              <a:tr h="212980">
                <a:tc>
                  <a:txBody>
                    <a:bodyPr/>
                    <a:lstStyle/>
                    <a:p>
                      <a:pPr>
                        <a:spcBef>
                          <a:spcPts val="300"/>
                        </a:spcBef>
                        <a:spcAft>
                          <a:spcPts val="0"/>
                        </a:spcAft>
                      </a:pPr>
                      <a:r>
                        <a:rPr lang="en-GB" sz="1400" dirty="0" err="1">
                          <a:effectLst/>
                        </a:rPr>
                        <a:t>Sav</a:t>
                      </a:r>
                      <a:r>
                        <a:rPr lang="en-GB" sz="1400" dirty="0">
                          <a:effectLst/>
                        </a:rPr>
                        <a:t> Systems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0"/>
                  </a:ext>
                </a:extLst>
              </a:tr>
              <a:tr h="212980">
                <a:tc>
                  <a:txBody>
                    <a:bodyPr/>
                    <a:lstStyle/>
                    <a:p>
                      <a:pPr>
                        <a:spcBef>
                          <a:spcPts val="300"/>
                        </a:spcBef>
                        <a:spcAft>
                          <a:spcPts val="0"/>
                        </a:spcAft>
                      </a:pPr>
                      <a:r>
                        <a:rPr lang="en-GB" sz="1400" dirty="0">
                          <a:effectLst/>
                        </a:rPr>
                        <a:t>Geo</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1"/>
                  </a:ext>
                </a:extLst>
              </a:tr>
              <a:tr h="212980">
                <a:tc>
                  <a:txBody>
                    <a:bodyPr/>
                    <a:lstStyle/>
                    <a:p>
                      <a:pPr>
                        <a:spcBef>
                          <a:spcPts val="300"/>
                        </a:spcBef>
                        <a:spcAft>
                          <a:spcPts val="0"/>
                        </a:spcAft>
                      </a:pPr>
                      <a:r>
                        <a:rPr lang="en-GB" sz="1400" dirty="0">
                          <a:effectLst/>
                        </a:rPr>
                        <a:t>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3"/>
                  </a:ext>
                </a:extLst>
              </a:tr>
              <a:tr h="325251">
                <a:tc>
                  <a:txBody>
                    <a:bodyPr/>
                    <a:lstStyle/>
                    <a:p>
                      <a:pPr>
                        <a:spcBef>
                          <a:spcPts val="300"/>
                        </a:spcBef>
                        <a:spcAft>
                          <a:spcPts val="0"/>
                        </a:spcAft>
                      </a:pPr>
                      <a:r>
                        <a:rPr lang="en-GB" sz="1400" dirty="0">
                          <a:effectLst/>
                        </a:rPr>
                        <a:t>Contributors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4"/>
                  </a:ext>
                </a:extLst>
              </a:tr>
              <a:tr h="38100">
                <a:tc>
                  <a:txBody>
                    <a:bodyPr/>
                    <a:lstStyle/>
                    <a:p>
                      <a:pPr>
                        <a:spcBef>
                          <a:spcPts val="300"/>
                        </a:spcBef>
                        <a:spcAft>
                          <a:spcPts val="0"/>
                        </a:spcAft>
                      </a:pPr>
                      <a:endParaRPr lang="en-US" sz="100" dirty="0">
                        <a:effectLst/>
                        <a:latin typeface="Arial" charset="0"/>
                        <a:ea typeface="Calibri" charset="0"/>
                        <a:cs typeface="Times New Roman" charset="0"/>
                      </a:endParaRPr>
                    </a:p>
                  </a:txBody>
                  <a:tcPr marL="64900" marR="64900" marT="0" marB="0" anchor="ctr">
                    <a:solidFill>
                      <a:schemeClr val="bg1"/>
                    </a:solidFill>
                  </a:tcPr>
                </a:tc>
                <a:extLst>
                  <a:ext uri="{0D108BD9-81ED-4DB2-BD59-A6C34878D82A}">
                    <a16:rowId xmlns:a16="http://schemas.microsoft.com/office/drawing/2014/main" val="1836391029"/>
                  </a:ext>
                </a:extLst>
              </a:tr>
              <a:tr h="212980">
                <a:tc>
                  <a:txBody>
                    <a:bodyPr/>
                    <a:lstStyle/>
                    <a:p>
                      <a:pPr>
                        <a:spcBef>
                          <a:spcPts val="300"/>
                        </a:spcBef>
                        <a:spcAft>
                          <a:spcPts val="0"/>
                        </a:spcAft>
                      </a:pPr>
                      <a:r>
                        <a:rPr lang="en-GB" sz="1400" dirty="0">
                          <a:effectLst/>
                        </a:rPr>
                        <a:t>SPECIFIC</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5"/>
                  </a:ext>
                </a:extLst>
              </a:tr>
              <a:tr h="241431">
                <a:tc>
                  <a:txBody>
                    <a:bodyPr/>
                    <a:lstStyle/>
                    <a:p>
                      <a:pPr>
                        <a:spcBef>
                          <a:spcPts val="300"/>
                        </a:spcBef>
                        <a:spcAft>
                          <a:spcPts val="0"/>
                        </a:spcAft>
                      </a:pPr>
                      <a:r>
                        <a:rPr lang="en-GB" sz="1400" dirty="0" err="1">
                          <a:effectLst/>
                        </a:rPr>
                        <a:t>Andris</a:t>
                      </a:r>
                      <a:r>
                        <a:rPr lang="en-GB" sz="1400" dirty="0">
                          <a:effectLst/>
                        </a:rPr>
                        <a:t> </a:t>
                      </a:r>
                      <a:r>
                        <a:rPr lang="en-GB" sz="1400" dirty="0" err="1">
                          <a:effectLst/>
                        </a:rPr>
                        <a:t>Bankovskis</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6"/>
                  </a:ext>
                </a:extLst>
              </a:tr>
              <a:tr h="212980">
                <a:tc>
                  <a:txBody>
                    <a:bodyPr/>
                    <a:lstStyle/>
                    <a:p>
                      <a:pPr>
                        <a:spcBef>
                          <a:spcPts val="300"/>
                        </a:spcBef>
                        <a:spcAft>
                          <a:spcPts val="0"/>
                        </a:spcAft>
                      </a:pPr>
                      <a:r>
                        <a:rPr lang="en-GB" sz="1400" dirty="0" err="1">
                          <a:effectLst/>
                        </a:rPr>
                        <a:t>Melius</a:t>
                      </a:r>
                      <a:r>
                        <a:rPr lang="en-GB" sz="1400" dirty="0">
                          <a:effectLst/>
                        </a:rPr>
                        <a:t> Homes Ltd </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7"/>
                  </a:ext>
                </a:extLst>
              </a:tr>
              <a:tr h="382906">
                <a:tc>
                  <a:txBody>
                    <a:bodyPr/>
                    <a:lstStyle/>
                    <a:p>
                      <a:pPr marL="0" marR="0" lvl="0" indent="0" algn="l" defTabSz="914400" rtl="0" eaLnBrk="1" fontAlgn="auto" latinLnBrk="0" hangingPunct="1">
                        <a:lnSpc>
                          <a:spcPct val="100000"/>
                        </a:lnSpc>
                        <a:spcBef>
                          <a:spcPts val="300"/>
                        </a:spcBef>
                        <a:spcAft>
                          <a:spcPts val="0"/>
                        </a:spcAft>
                        <a:buClrTx/>
                        <a:buSzTx/>
                        <a:buFontTx/>
                        <a:buNone/>
                        <a:tabLst/>
                        <a:defRPr/>
                      </a:pPr>
                      <a:r>
                        <a:rPr lang="en-GB" sz="1400" dirty="0" smtClean="0">
                          <a:effectLst/>
                        </a:rPr>
                        <a:t>Mackintosh</a:t>
                      </a:r>
                      <a:r>
                        <a:rPr lang="en-GB" sz="1400" baseline="0" dirty="0" smtClean="0">
                          <a:effectLst/>
                        </a:rPr>
                        <a:t> Environmental Architecture Research Unit Glasgow School of Art</a:t>
                      </a:r>
                      <a:endParaRPr lang="en-US" sz="1400" dirty="0">
                        <a:effectLst/>
                        <a:latin typeface="Arial" charset="0"/>
                        <a:ea typeface="Calibri" charset="0"/>
                        <a:cs typeface="Times New Roman" charset="0"/>
                      </a:endParaRPr>
                    </a:p>
                  </a:txBody>
                  <a:tcPr marL="64900" marR="64900" marT="0" marB="0" anchor="ctr"/>
                </a:tc>
                <a:extLst>
                  <a:ext uri="{0D108BD9-81ED-4DB2-BD59-A6C34878D82A}">
                    <a16:rowId xmlns:a16="http://schemas.microsoft.com/office/drawing/2014/main" val="10018"/>
                  </a:ext>
                </a:extLst>
              </a:tr>
            </a:tbl>
          </a:graphicData>
        </a:graphic>
      </p:graphicFrame>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562" y="1362630"/>
            <a:ext cx="3972485" cy="4285135"/>
          </a:xfrm>
          <a:prstGeom prst="rect">
            <a:avLst/>
          </a:prstGeom>
        </p:spPr>
      </p:pic>
      <p:sp>
        <p:nvSpPr>
          <p:cNvPr id="10" name="TextBox 9"/>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59720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49" y="66542"/>
            <a:ext cx="9365503" cy="914136"/>
          </a:xfrm>
        </p:spPr>
        <p:txBody>
          <a:bodyPr>
            <a:normAutofit/>
          </a:bodyPr>
          <a:lstStyle/>
          <a:p>
            <a:r>
              <a:rPr lang="en-US" dirty="0" smtClean="0"/>
              <a:t>Home Energy Storage Technologies</a:t>
            </a:r>
            <a:br>
              <a:rPr lang="en-US" dirty="0" smtClean="0"/>
            </a:br>
            <a:endParaRPr lang="en-US" dirty="0"/>
          </a:p>
        </p:txBody>
      </p:sp>
      <p:sp>
        <p:nvSpPr>
          <p:cNvPr id="3" name="Text Placeholder 2"/>
          <p:cNvSpPr>
            <a:spLocks noGrp="1"/>
          </p:cNvSpPr>
          <p:nvPr>
            <p:ph type="body" sz="quarter" idx="10"/>
          </p:nvPr>
        </p:nvSpPr>
        <p:spPr/>
        <p:txBody>
          <a:bodyPr/>
          <a:lstStyle/>
          <a:p>
            <a:r>
              <a:rPr lang="en-US" b="1" dirty="0"/>
              <a:t>Terms of Reference: </a:t>
            </a:r>
            <a:r>
              <a:rPr lang="en-US" dirty="0"/>
              <a:t>Review the technologies for storing both heat and electric energy, from (say) one day to inter-seasonal, and from individual to district level storage; encompasses storage of heat in the ground (in both solid &amp; liquid mediums); all types of batteries and any other technologies. Covering the following areas: </a:t>
            </a:r>
          </a:p>
        </p:txBody>
      </p:sp>
      <p:pic>
        <p:nvPicPr>
          <p:cNvPr id="4" name="Picture 3"/>
          <p:cNvPicPr/>
          <p:nvPr/>
        </p:nvPicPr>
        <p:blipFill rotWithShape="1">
          <a:blip r:embed="rId2">
            <a:extLst>
              <a:ext uri="{28A0092B-C50C-407E-A947-70E740481C1C}">
                <a14:useLocalDpi xmlns:a14="http://schemas.microsoft.com/office/drawing/2010/main" val="0"/>
              </a:ext>
            </a:extLst>
          </a:blip>
          <a:srcRect l="4800" t="18436" r="4238" b="4436"/>
          <a:stretch/>
        </p:blipFill>
        <p:spPr bwMode="auto">
          <a:xfrm>
            <a:off x="298450" y="2700610"/>
            <a:ext cx="7617479" cy="3033201"/>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p:cNvSpPr txBox="1"/>
          <p:nvPr/>
        </p:nvSpPr>
        <p:spPr>
          <a:xfrm>
            <a:off x="555812" y="5955268"/>
            <a:ext cx="16907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Source: BEAMA </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92410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Identified Working Scope/ Overlaps</a:t>
            </a:r>
            <a:endParaRPr lang="en-US" dirty="0"/>
          </a:p>
        </p:txBody>
      </p:sp>
      <p:graphicFrame>
        <p:nvGraphicFramePr>
          <p:cNvPr id="5" name="Content Placeholder 4"/>
          <p:cNvGraphicFramePr>
            <a:graphicFrameLocks noGrp="1"/>
          </p:cNvGraphicFramePr>
          <p:nvPr>
            <p:ph sz="half" idx="1"/>
            <p:extLst/>
          </p:nvPr>
        </p:nvGraphicFramePr>
        <p:xfrm>
          <a:off x="298450" y="1486958"/>
          <a:ext cx="38862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p:cNvSpPr>
            <a:spLocks noGrp="1"/>
          </p:cNvSpPr>
          <p:nvPr>
            <p:ph sz="half" idx="2"/>
          </p:nvPr>
        </p:nvSpPr>
        <p:spPr>
          <a:xfrm>
            <a:off x="4428565" y="1492250"/>
            <a:ext cx="4500282" cy="4351338"/>
          </a:xfrm>
        </p:spPr>
        <p:txBody>
          <a:bodyPr/>
          <a:lstStyle/>
          <a:p>
            <a:r>
              <a:rPr lang="en-US" b="1" dirty="0" smtClean="0"/>
              <a:t>Domestic Hot Water WG</a:t>
            </a:r>
          </a:p>
          <a:p>
            <a:r>
              <a:rPr lang="en-US" dirty="0" smtClean="0"/>
              <a:t>Out of our scope: heating &amp; storage of water</a:t>
            </a:r>
          </a:p>
          <a:p>
            <a:r>
              <a:rPr lang="en-US" dirty="0" smtClean="0"/>
              <a:t>Q: Long term where are boundaries for working groups? </a:t>
            </a:r>
            <a:endParaRPr lang="en-US" dirty="0"/>
          </a:p>
          <a:p>
            <a:r>
              <a:rPr lang="en-US" b="1" dirty="0" smtClean="0"/>
              <a:t>Smart Controls WG </a:t>
            </a:r>
            <a:endParaRPr lang="en-US" b="1" dirty="0"/>
          </a:p>
          <a:p>
            <a:r>
              <a:rPr lang="en-US" b="1" dirty="0" smtClean="0"/>
              <a:t>Q: </a:t>
            </a:r>
            <a:r>
              <a:rPr lang="en-US" dirty="0" smtClean="0"/>
              <a:t>Pricing and costing benefits of storage? </a:t>
            </a:r>
          </a:p>
          <a:p>
            <a:r>
              <a:rPr lang="en-US" b="1" dirty="0" smtClean="0"/>
              <a:t>Overheating WG</a:t>
            </a:r>
          </a:p>
          <a:p>
            <a:r>
              <a:rPr lang="en-US" b="1" dirty="0" smtClean="0"/>
              <a:t>Q: </a:t>
            </a:r>
            <a:r>
              <a:rPr lang="en-US" dirty="0" smtClean="0"/>
              <a:t>Is thermal mass included in its scope?</a:t>
            </a:r>
          </a:p>
          <a:p>
            <a:r>
              <a:rPr lang="en-US" b="1" dirty="0" smtClean="0"/>
              <a:t>Q: </a:t>
            </a:r>
            <a:r>
              <a:rPr lang="en-US" dirty="0" smtClean="0"/>
              <a:t>Is capturing waste heat included?</a:t>
            </a:r>
            <a:endParaRPr lang="en-US" dirty="0"/>
          </a:p>
          <a:p>
            <a:r>
              <a:rPr lang="en-US" b="1" dirty="0"/>
              <a:t>Q: </a:t>
            </a:r>
            <a:r>
              <a:rPr lang="en-US" dirty="0"/>
              <a:t>Which group does heat and electricity generation </a:t>
            </a:r>
            <a:r>
              <a:rPr lang="en-US" dirty="0" smtClean="0"/>
              <a:t>fit</a:t>
            </a:r>
            <a:r>
              <a:rPr lang="en-US" dirty="0"/>
              <a:t> </a:t>
            </a:r>
            <a:r>
              <a:rPr lang="en-US" dirty="0" smtClean="0"/>
              <a:t>into? </a:t>
            </a:r>
            <a:endParaRPr lang="en-US" dirty="0"/>
          </a:p>
          <a:p>
            <a:endParaRPr lang="en-US" b="1" dirty="0" smtClean="0"/>
          </a:p>
          <a:p>
            <a:endParaRPr lang="en-US" dirty="0" smtClean="0"/>
          </a:p>
          <a:p>
            <a:endParaRPr lang="en-US" dirty="0"/>
          </a:p>
        </p:txBody>
      </p:sp>
      <p:sp>
        <p:nvSpPr>
          <p:cNvPr id="6" name="TextBox 5"/>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838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for Success </a:t>
            </a:r>
            <a:endParaRPr lang="en-US" dirty="0"/>
          </a:p>
        </p:txBody>
      </p:sp>
      <p:graphicFrame>
        <p:nvGraphicFramePr>
          <p:cNvPr id="4" name="Diagram 3"/>
          <p:cNvGraphicFramePr/>
          <p:nvPr>
            <p:extLst/>
          </p:nvPr>
        </p:nvGraphicFramePr>
        <p:xfrm>
          <a:off x="298450" y="1312863"/>
          <a:ext cx="8574088" cy="5011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93417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Plan </a:t>
            </a:r>
            <a:endParaRPr lang="en-US" dirty="0"/>
          </a:p>
        </p:txBody>
      </p:sp>
      <p:sp>
        <p:nvSpPr>
          <p:cNvPr id="3" name="Text Placeholder 2"/>
          <p:cNvSpPr>
            <a:spLocks noGrp="1"/>
          </p:cNvSpPr>
          <p:nvPr>
            <p:ph type="body" sz="quarter" idx="10"/>
          </p:nvPr>
        </p:nvSpPr>
        <p:spPr/>
        <p:txBody>
          <a:bodyPr/>
          <a:lstStyle/>
          <a:p>
            <a:endParaRPr lang="en-US" dirty="0"/>
          </a:p>
        </p:txBody>
      </p:sp>
      <p:graphicFrame>
        <p:nvGraphicFramePr>
          <p:cNvPr id="4" name="Table 3"/>
          <p:cNvGraphicFramePr>
            <a:graphicFrameLocks noGrp="1"/>
          </p:cNvGraphicFramePr>
          <p:nvPr>
            <p:extLst/>
          </p:nvPr>
        </p:nvGraphicFramePr>
        <p:xfrm>
          <a:off x="717881" y="2194323"/>
          <a:ext cx="7979002" cy="2677570"/>
        </p:xfrm>
        <a:graphic>
          <a:graphicData uri="http://schemas.openxmlformats.org/drawingml/2006/table">
            <a:tbl>
              <a:tblPr firstRow="1" firstCol="1" bandRow="1">
                <a:tableStyleId>{5C22544A-7EE6-4342-B048-85BDC9FD1C3A}</a:tableStyleId>
              </a:tblPr>
              <a:tblGrid>
                <a:gridCol w="1601502">
                  <a:extLst>
                    <a:ext uri="{9D8B030D-6E8A-4147-A177-3AD203B41FA5}">
                      <a16:colId xmlns:a16="http://schemas.microsoft.com/office/drawing/2014/main" val="20000"/>
                    </a:ext>
                  </a:extLst>
                </a:gridCol>
                <a:gridCol w="1606461">
                  <a:extLst>
                    <a:ext uri="{9D8B030D-6E8A-4147-A177-3AD203B41FA5}">
                      <a16:colId xmlns:a16="http://schemas.microsoft.com/office/drawing/2014/main" val="20001"/>
                    </a:ext>
                  </a:extLst>
                </a:gridCol>
                <a:gridCol w="1659761">
                  <a:extLst>
                    <a:ext uri="{9D8B030D-6E8A-4147-A177-3AD203B41FA5}">
                      <a16:colId xmlns:a16="http://schemas.microsoft.com/office/drawing/2014/main" val="20002"/>
                    </a:ext>
                  </a:extLst>
                </a:gridCol>
                <a:gridCol w="1555639">
                  <a:extLst>
                    <a:ext uri="{9D8B030D-6E8A-4147-A177-3AD203B41FA5}">
                      <a16:colId xmlns:a16="http://schemas.microsoft.com/office/drawing/2014/main" val="20003"/>
                    </a:ext>
                  </a:extLst>
                </a:gridCol>
                <a:gridCol w="1555639">
                  <a:extLst>
                    <a:ext uri="{9D8B030D-6E8A-4147-A177-3AD203B41FA5}">
                      <a16:colId xmlns:a16="http://schemas.microsoft.com/office/drawing/2014/main" val="20004"/>
                    </a:ext>
                  </a:extLst>
                </a:gridCol>
              </a:tblGrid>
              <a:tr h="308119">
                <a:tc>
                  <a:txBody>
                    <a:bodyPr/>
                    <a:lstStyle/>
                    <a:p>
                      <a:pPr>
                        <a:spcBef>
                          <a:spcPts val="300"/>
                        </a:spcBef>
                        <a:spcAft>
                          <a:spcPts val="0"/>
                        </a:spcAft>
                      </a:pPr>
                      <a:r>
                        <a:rPr lang="en-GB" sz="1000" dirty="0" err="1">
                          <a:effectLst/>
                        </a:rPr>
                        <a:t>Qtr</a:t>
                      </a:r>
                      <a:r>
                        <a:rPr lang="en-GB" sz="1000" dirty="0">
                          <a:effectLst/>
                        </a:rPr>
                        <a:t> 1 </a:t>
                      </a:r>
                      <a:r>
                        <a:rPr lang="en-GB" sz="1000" dirty="0" smtClean="0">
                          <a:effectLst/>
                        </a:rPr>
                        <a:t> 2019</a:t>
                      </a:r>
                      <a:endParaRPr lang="en-US" sz="1100" dirty="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a:effectLst/>
                        </a:rPr>
                        <a:t>Qtr 2</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a:effectLst/>
                        </a:rPr>
                        <a:t>Qtr 3</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a:effectLst/>
                        </a:rPr>
                        <a:t>Qtr 4 </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dirty="0" err="1">
                          <a:effectLst/>
                        </a:rPr>
                        <a:t>Qtr</a:t>
                      </a:r>
                      <a:r>
                        <a:rPr lang="en-GB" sz="1000" dirty="0">
                          <a:effectLst/>
                        </a:rPr>
                        <a:t> 1 </a:t>
                      </a:r>
                      <a:r>
                        <a:rPr lang="en-GB" sz="1000" dirty="0" smtClean="0">
                          <a:effectLst/>
                        </a:rPr>
                        <a:t>2020</a:t>
                      </a:r>
                      <a:endParaRPr lang="en-US" sz="1100" dirty="0">
                        <a:effectLst/>
                        <a:latin typeface="Arial" charset="0"/>
                        <a:ea typeface="Calibri" charset="0"/>
                        <a:cs typeface="Times New Roman" charset="0"/>
                      </a:endParaRPr>
                    </a:p>
                  </a:txBody>
                  <a:tcPr marL="68580" marR="68580" marT="0" marB="0"/>
                </a:tc>
                <a:extLst>
                  <a:ext uri="{0D108BD9-81ED-4DB2-BD59-A6C34878D82A}">
                    <a16:rowId xmlns:a16="http://schemas.microsoft.com/office/drawing/2014/main" val="10000"/>
                  </a:ext>
                </a:extLst>
              </a:tr>
              <a:tr h="1002758">
                <a:tc>
                  <a:txBody>
                    <a:bodyPr/>
                    <a:lstStyle/>
                    <a:p>
                      <a:pPr>
                        <a:spcBef>
                          <a:spcPts val="300"/>
                        </a:spcBef>
                        <a:spcAft>
                          <a:spcPts val="0"/>
                        </a:spcAft>
                      </a:pPr>
                      <a:r>
                        <a:rPr lang="en-GB" sz="1200" dirty="0">
                          <a:effectLst/>
                          <a:latin typeface="Arial" panose="020B0604020202020204" pitchFamily="34" charset="0"/>
                          <a:cs typeface="Arial" panose="020B0604020202020204" pitchFamily="34" charset="0"/>
                        </a:rPr>
                        <a:t>Recruit members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tc>
                <a:tc>
                  <a:txBody>
                    <a:bodyPr/>
                    <a:lstStyle/>
                    <a:p>
                      <a:pPr algn="ctr">
                        <a:spcBef>
                          <a:spcPts val="300"/>
                        </a:spcBef>
                        <a:spcAft>
                          <a:spcPts val="0"/>
                        </a:spcAft>
                      </a:pPr>
                      <a:r>
                        <a:rPr lang="en-GB" sz="1200" dirty="0">
                          <a:effectLst/>
                          <a:latin typeface="Arial" panose="020B0604020202020204" pitchFamily="34" charset="0"/>
                          <a:cs typeface="Arial" panose="020B0604020202020204" pitchFamily="34" charset="0"/>
                        </a:rPr>
                        <a:t>W</a:t>
                      </a:r>
                      <a:r>
                        <a:rPr lang="en-GB" sz="1200" dirty="0" smtClean="0">
                          <a:effectLst/>
                          <a:latin typeface="Arial" panose="020B0604020202020204" pitchFamily="34" charset="0"/>
                          <a:cs typeface="Arial" panose="020B0604020202020204" pitchFamily="34" charset="0"/>
                        </a:rPr>
                        <a:t>orking group development</a:t>
                      </a:r>
                      <a:r>
                        <a:rPr lang="en-GB" sz="1200" baseline="0" dirty="0" smtClean="0">
                          <a:effectLst/>
                          <a:latin typeface="Arial" panose="020B0604020202020204" pitchFamily="34" charset="0"/>
                          <a:cs typeface="Arial" panose="020B0604020202020204" pitchFamily="34" charset="0"/>
                        </a:rPr>
                        <a:t> meetings </a:t>
                      </a:r>
                    </a:p>
                    <a:p>
                      <a:pPr algn="ctr">
                        <a:spcBef>
                          <a:spcPts val="300"/>
                        </a:spcBef>
                        <a:spcAft>
                          <a:spcPts val="0"/>
                        </a:spcAft>
                      </a:pPr>
                      <a:r>
                        <a:rPr lang="en-GB" sz="1200" baseline="0" dirty="0" smtClean="0">
                          <a:effectLst/>
                          <a:latin typeface="Arial" panose="020B0604020202020204" pitchFamily="34" charset="0"/>
                          <a:ea typeface="Calibri" charset="0"/>
                          <a:cs typeface="Arial" panose="020B0604020202020204" pitchFamily="34" charset="0"/>
                        </a:rPr>
                        <a:t>- Overlaps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nchor="ctr"/>
                </a:tc>
                <a:tc>
                  <a:txBody>
                    <a:bodyPr/>
                    <a:lstStyle/>
                    <a:p>
                      <a:pPr>
                        <a:spcBef>
                          <a:spcPts val="300"/>
                        </a:spcBef>
                        <a:spcAft>
                          <a:spcPts val="0"/>
                        </a:spcAft>
                      </a:pPr>
                      <a:r>
                        <a:rPr lang="en-GB" sz="1000">
                          <a:effectLst/>
                        </a:rPr>
                        <a:t> </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a:effectLst/>
                        </a:rPr>
                        <a:t> </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dirty="0">
                          <a:effectLst/>
                        </a:rPr>
                        <a:t> </a:t>
                      </a:r>
                      <a:endParaRPr lang="en-US" sz="1100" dirty="0">
                        <a:effectLst/>
                        <a:latin typeface="Arial" charset="0"/>
                        <a:ea typeface="Calibri" charset="0"/>
                        <a:cs typeface="Times New Roman" charset="0"/>
                      </a:endParaRPr>
                    </a:p>
                  </a:txBody>
                  <a:tcPr marL="68580" marR="68580" marT="0" marB="0"/>
                </a:tc>
                <a:extLst>
                  <a:ext uri="{0D108BD9-81ED-4DB2-BD59-A6C34878D82A}">
                    <a16:rowId xmlns:a16="http://schemas.microsoft.com/office/drawing/2014/main" val="10001"/>
                  </a:ext>
                </a:extLst>
              </a:tr>
              <a:tr h="750455">
                <a:tc>
                  <a:txBody>
                    <a:bodyPr/>
                    <a:lstStyle/>
                    <a:p>
                      <a:pPr marL="0" marR="0" indent="0" algn="l" defTabSz="914400" rtl="0" eaLnBrk="1" fontAlgn="auto" latinLnBrk="0" hangingPunct="1">
                        <a:lnSpc>
                          <a:spcPct val="100000"/>
                        </a:lnSpc>
                        <a:spcBef>
                          <a:spcPts val="300"/>
                        </a:spcBef>
                        <a:spcAft>
                          <a:spcPts val="0"/>
                        </a:spcAft>
                        <a:buClrTx/>
                        <a:buSzTx/>
                        <a:buFontTx/>
                        <a:buNone/>
                        <a:tabLst/>
                        <a:defRPr/>
                      </a:pPr>
                      <a:r>
                        <a:rPr lang="en-GB" sz="1200" dirty="0">
                          <a:effectLst/>
                          <a:latin typeface="Arial" panose="020B0604020202020204" pitchFamily="34" charset="0"/>
                          <a:cs typeface="Arial" panose="020B0604020202020204" pitchFamily="34" charset="0"/>
                        </a:rPr>
                        <a:t> </a:t>
                      </a:r>
                      <a:r>
                        <a:rPr lang="en-GB" sz="1200" dirty="0" smtClean="0">
                          <a:effectLst/>
                          <a:latin typeface="Arial" panose="020B0604020202020204" pitchFamily="34" charset="0"/>
                          <a:cs typeface="Arial" panose="020B0604020202020204" pitchFamily="34" charset="0"/>
                        </a:rPr>
                        <a:t>BRE/BEIS current SAP10 workshop</a:t>
                      </a:r>
                      <a:endParaRPr lang="en-US" sz="1200" dirty="0" smtClean="0">
                        <a:effectLst/>
                        <a:latin typeface="Arial" panose="020B0604020202020204" pitchFamily="34" charset="0"/>
                        <a:ea typeface="Calibri" charset="0"/>
                        <a:cs typeface="Arial" panose="020B0604020202020204" pitchFamily="34" charset="0"/>
                      </a:endParaRPr>
                    </a:p>
                    <a:p>
                      <a:pPr>
                        <a:spcBef>
                          <a:spcPts val="300"/>
                        </a:spcBef>
                        <a:spcAft>
                          <a:spcPts val="0"/>
                        </a:spcAft>
                      </a:pPr>
                      <a:endParaRPr lang="en-US" sz="1200" dirty="0">
                        <a:effectLst/>
                        <a:latin typeface="Arial" panose="020B0604020202020204" pitchFamily="34" charset="0"/>
                        <a:ea typeface="Calibri" charset="0"/>
                        <a:cs typeface="Arial" panose="020B0604020202020204" pitchFamily="34" charset="0"/>
                      </a:endParaRPr>
                    </a:p>
                  </a:txBody>
                  <a:tcPr marL="68580" marR="68580" marT="0" marB="0"/>
                </a:tc>
                <a:tc>
                  <a:txBody>
                    <a:bodyPr/>
                    <a:lstStyle/>
                    <a:p>
                      <a:pPr algn="ctr">
                        <a:spcBef>
                          <a:spcPts val="300"/>
                        </a:spcBef>
                        <a:spcAft>
                          <a:spcPts val="0"/>
                        </a:spcAft>
                      </a:pPr>
                      <a:r>
                        <a:rPr lang="en-US" sz="1200" baseline="0" dirty="0" smtClean="0">
                          <a:effectLst/>
                          <a:latin typeface="Arial" charset="0"/>
                          <a:ea typeface="Calibri" charset="0"/>
                          <a:cs typeface="Times New Roman" charset="0"/>
                        </a:rPr>
                        <a:t>Map out technology pathways </a:t>
                      </a:r>
                      <a:endParaRPr lang="en-US" sz="1200" dirty="0">
                        <a:effectLst/>
                        <a:latin typeface="Arial" charset="0"/>
                        <a:ea typeface="Calibri" charset="0"/>
                        <a:cs typeface="Times New Roman" charset="0"/>
                      </a:endParaRPr>
                    </a:p>
                  </a:txBody>
                  <a:tcPr marL="68580" marR="68580" marT="0" marB="0" anchor="ctr"/>
                </a:tc>
                <a:tc>
                  <a:txBody>
                    <a:bodyPr/>
                    <a:lstStyle/>
                    <a:p>
                      <a:pPr algn="ctr">
                        <a:spcBef>
                          <a:spcPts val="300"/>
                        </a:spcBef>
                        <a:spcAft>
                          <a:spcPts val="0"/>
                        </a:spcAft>
                      </a:pPr>
                      <a:r>
                        <a:rPr lang="en-GB" sz="1200" dirty="0">
                          <a:effectLst/>
                          <a:latin typeface="Arial" panose="020B0604020202020204" pitchFamily="34" charset="0"/>
                          <a:cs typeface="Arial" panose="020B0604020202020204" pitchFamily="34" charset="0"/>
                        </a:rPr>
                        <a:t>C</a:t>
                      </a:r>
                      <a:r>
                        <a:rPr lang="en-GB" sz="1200" dirty="0" smtClean="0">
                          <a:effectLst/>
                          <a:latin typeface="Arial" panose="020B0604020202020204" pitchFamily="34" charset="0"/>
                          <a:cs typeface="Arial" panose="020B0604020202020204" pitchFamily="34" charset="0"/>
                        </a:rPr>
                        <a:t>onsolidate</a:t>
                      </a:r>
                      <a:r>
                        <a:rPr lang="en-GB" sz="1200" baseline="0" dirty="0" smtClean="0">
                          <a:effectLst/>
                          <a:latin typeface="Arial" panose="020B0604020202020204" pitchFamily="34" charset="0"/>
                          <a:cs typeface="Arial" panose="020B0604020202020204" pitchFamily="34" charset="0"/>
                        </a:rPr>
                        <a:t> methodology proposals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nchor="ctr"/>
                </a:tc>
                <a:tc>
                  <a:txBody>
                    <a:bodyPr/>
                    <a:lstStyle/>
                    <a:p>
                      <a:pPr algn="ctr">
                        <a:spcBef>
                          <a:spcPts val="300"/>
                        </a:spcBef>
                        <a:spcAft>
                          <a:spcPts val="0"/>
                        </a:spcAft>
                      </a:pPr>
                      <a:r>
                        <a:rPr lang="en-GB" sz="1200" dirty="0" smtClean="0">
                          <a:effectLst/>
                          <a:latin typeface="Arial" panose="020B0604020202020204" pitchFamily="34" charset="0"/>
                          <a:cs typeface="Arial" panose="020B0604020202020204" pitchFamily="34" charset="0"/>
                        </a:rPr>
                        <a:t>Establish</a:t>
                      </a:r>
                      <a:r>
                        <a:rPr lang="en-GB" sz="1200" baseline="0" dirty="0" smtClean="0">
                          <a:effectLst/>
                          <a:latin typeface="Arial" panose="020B0604020202020204" pitchFamily="34" charset="0"/>
                          <a:cs typeface="Arial" panose="020B0604020202020204" pitchFamily="34" charset="0"/>
                        </a:rPr>
                        <a:t> draft Recommendations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nchor="ctr"/>
                </a:tc>
                <a:tc>
                  <a:txBody>
                    <a:bodyPr/>
                    <a:lstStyle/>
                    <a:p>
                      <a:pPr algn="ctr">
                        <a:spcBef>
                          <a:spcPts val="300"/>
                        </a:spcBef>
                        <a:spcAft>
                          <a:spcPts val="0"/>
                        </a:spcAft>
                      </a:pPr>
                      <a:r>
                        <a:rPr lang="en-GB" sz="1200" dirty="0">
                          <a:effectLst/>
                          <a:latin typeface="Arial" panose="020B0604020202020204" pitchFamily="34" charset="0"/>
                          <a:cs typeface="Arial" panose="020B0604020202020204" pitchFamily="34" charset="0"/>
                        </a:rPr>
                        <a:t>D</a:t>
                      </a:r>
                      <a:r>
                        <a:rPr lang="en-GB" sz="1200" dirty="0" smtClean="0">
                          <a:effectLst/>
                          <a:latin typeface="Arial" panose="020B0604020202020204" pitchFamily="34" charset="0"/>
                          <a:cs typeface="Arial" panose="020B0604020202020204" pitchFamily="34" charset="0"/>
                        </a:rPr>
                        <a:t>eliver Recommendations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616238">
                <a:tc>
                  <a:txBody>
                    <a:bodyPr/>
                    <a:lstStyle/>
                    <a:p>
                      <a:pPr>
                        <a:spcBef>
                          <a:spcPts val="300"/>
                        </a:spcBef>
                        <a:spcAft>
                          <a:spcPts val="0"/>
                        </a:spcAft>
                      </a:pPr>
                      <a:r>
                        <a:rPr lang="en-GB" sz="1200" dirty="0">
                          <a:effectLst/>
                          <a:latin typeface="Arial" panose="020B0604020202020204" pitchFamily="34" charset="0"/>
                          <a:cs typeface="Arial" panose="020B0604020202020204" pitchFamily="34" charset="0"/>
                        </a:rPr>
                        <a:t>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tc>
                <a:tc>
                  <a:txBody>
                    <a:bodyPr/>
                    <a:lstStyle/>
                    <a:p>
                      <a:pPr algn="ctr">
                        <a:spcBef>
                          <a:spcPts val="300"/>
                        </a:spcBef>
                        <a:spcAft>
                          <a:spcPts val="0"/>
                        </a:spcAft>
                      </a:pPr>
                      <a:r>
                        <a:rPr lang="en-GB" sz="1200" dirty="0">
                          <a:effectLst/>
                          <a:latin typeface="Arial" panose="020B0604020202020204" pitchFamily="34" charset="0"/>
                          <a:cs typeface="Arial" panose="020B0604020202020204" pitchFamily="34" charset="0"/>
                        </a:rPr>
                        <a:t>Part L </a:t>
                      </a:r>
                      <a:r>
                        <a:rPr lang="en-GB" sz="1200" dirty="0" smtClean="0">
                          <a:effectLst/>
                          <a:latin typeface="Arial" panose="020B0604020202020204" pitchFamily="34" charset="0"/>
                          <a:cs typeface="Arial" panose="020B0604020202020204" pitchFamily="34" charset="0"/>
                        </a:rPr>
                        <a:t>Review </a:t>
                      </a:r>
                      <a:endParaRPr lang="en-US" sz="1200" dirty="0">
                        <a:effectLst/>
                        <a:latin typeface="Arial" panose="020B0604020202020204" pitchFamily="34" charset="0"/>
                        <a:ea typeface="Calibri" charset="0"/>
                        <a:cs typeface="Arial" panose="020B0604020202020204" pitchFamily="34" charset="0"/>
                      </a:endParaRPr>
                    </a:p>
                  </a:txBody>
                  <a:tcPr marL="68580" marR="68580" marT="0" marB="0" anchor="ctr"/>
                </a:tc>
                <a:tc>
                  <a:txBody>
                    <a:bodyPr/>
                    <a:lstStyle/>
                    <a:p>
                      <a:pPr>
                        <a:spcBef>
                          <a:spcPts val="300"/>
                        </a:spcBef>
                        <a:spcAft>
                          <a:spcPts val="0"/>
                        </a:spcAft>
                      </a:pPr>
                      <a:r>
                        <a:rPr lang="en-GB" sz="1000" dirty="0">
                          <a:effectLst/>
                        </a:rPr>
                        <a:t> </a:t>
                      </a:r>
                      <a:endParaRPr lang="en-US" sz="1100" dirty="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a:effectLst/>
                        </a:rPr>
                        <a:t> </a:t>
                      </a:r>
                      <a:endParaRPr lang="en-US" sz="1100">
                        <a:effectLst/>
                        <a:latin typeface="Arial" charset="0"/>
                        <a:ea typeface="Calibri" charset="0"/>
                        <a:cs typeface="Times New Roman" charset="0"/>
                      </a:endParaRPr>
                    </a:p>
                  </a:txBody>
                  <a:tcPr marL="68580" marR="68580" marT="0" marB="0"/>
                </a:tc>
                <a:tc>
                  <a:txBody>
                    <a:bodyPr/>
                    <a:lstStyle/>
                    <a:p>
                      <a:pPr>
                        <a:spcBef>
                          <a:spcPts val="300"/>
                        </a:spcBef>
                        <a:spcAft>
                          <a:spcPts val="0"/>
                        </a:spcAft>
                      </a:pPr>
                      <a:r>
                        <a:rPr lang="en-GB" sz="1000" dirty="0">
                          <a:effectLst/>
                        </a:rPr>
                        <a:t> </a:t>
                      </a:r>
                      <a:endParaRPr lang="en-US" sz="1100" dirty="0">
                        <a:effectLst/>
                        <a:latin typeface="Arial" charset="0"/>
                        <a:ea typeface="Calibri" charset="0"/>
                        <a:cs typeface="Times New Roman" charset="0"/>
                      </a:endParaRPr>
                    </a:p>
                  </a:txBody>
                  <a:tcPr marL="68580" marR="68580" marT="0" marB="0"/>
                </a:tc>
                <a:extLst>
                  <a:ext uri="{0D108BD9-81ED-4DB2-BD59-A6C34878D82A}">
                    <a16:rowId xmlns:a16="http://schemas.microsoft.com/office/drawing/2014/main" val="10003"/>
                  </a:ext>
                </a:extLst>
              </a:tr>
            </a:tbl>
          </a:graphicData>
        </a:graphic>
      </p:graphicFrame>
      <p:sp>
        <p:nvSpPr>
          <p:cNvPr id="5" name="Rectangle 1"/>
          <p:cNvSpPr>
            <a:spLocks noChangeArrowheads="1"/>
          </p:cNvSpPr>
          <p:nvPr/>
        </p:nvSpPr>
        <p:spPr bwMode="auto">
          <a:xfrm>
            <a:off x="1344613" y="31638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19713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590204" y="1404938"/>
            <a:ext cx="8223596" cy="4759325"/>
          </a:xfrm>
        </p:spPr>
        <p:txBody>
          <a:bodyPr/>
          <a:lstStyle/>
          <a:p>
            <a:pPr marL="342900" indent="-342900">
              <a:buFontTx/>
              <a:buChar char="-"/>
            </a:pPr>
            <a:r>
              <a:rPr lang="en-US" dirty="0" smtClean="0"/>
              <a:t>Are we missing anything?</a:t>
            </a:r>
          </a:p>
          <a:p>
            <a:pPr marL="342900" indent="-342900">
              <a:buFontTx/>
              <a:buChar char="-"/>
            </a:pPr>
            <a:r>
              <a:rPr lang="en-US" dirty="0" smtClean="0"/>
              <a:t>Other groups we could speak to? </a:t>
            </a:r>
          </a:p>
          <a:p>
            <a:pPr marL="285750" indent="-285750">
              <a:buFont typeface="Arial" panose="020B0604020202020204" pitchFamily="34" charset="0"/>
              <a:buChar char="•"/>
            </a:pPr>
            <a:r>
              <a:rPr lang="en-US" dirty="0"/>
              <a:t>Would you like to sign up to the Home Energy Storage Working Group? </a:t>
            </a:r>
            <a:endParaRPr lang="en-US" dirty="0" smtClean="0"/>
          </a:p>
          <a:p>
            <a:pPr marL="285750" indent="-285750">
              <a:buFont typeface="Arial" panose="020B0604020202020204" pitchFamily="34" charset="0"/>
              <a:buChar char="•"/>
            </a:pPr>
            <a:r>
              <a:rPr lang="en-US" dirty="0" smtClean="0"/>
              <a:t>Please </a:t>
            </a:r>
            <a:r>
              <a:rPr lang="en-US" dirty="0"/>
              <a:t>get in touch! </a:t>
            </a:r>
          </a:p>
          <a:p>
            <a:r>
              <a:rPr lang="en-US" dirty="0" smtClean="0">
                <a:hlinkClick r:id="rId2"/>
              </a:rPr>
              <a:t>hanae.derochefort@theade.co.uk</a:t>
            </a:r>
            <a:endParaRPr lang="en-US" dirty="0" smtClean="0"/>
          </a:p>
          <a:p>
            <a:r>
              <a:rPr lang="de-DE" dirty="0" smtClean="0">
                <a:hlinkClick r:id="rId3"/>
              </a:rPr>
              <a:t>gill@activebuildingcentre.com</a:t>
            </a:r>
            <a:r>
              <a:rPr lang="de-DE" dirty="0" smtClean="0"/>
              <a:t> </a:t>
            </a:r>
            <a:endParaRPr lang="en-US" dirty="0"/>
          </a:p>
          <a:p>
            <a:pPr marL="342900" indent="-342900">
              <a:buFontTx/>
              <a:buChar char="-"/>
            </a:pPr>
            <a:endParaRPr lang="en-US" dirty="0" smtClean="0"/>
          </a:p>
          <a:p>
            <a:pPr marL="342900" indent="-342900">
              <a:buFontTx/>
              <a:buChar char="-"/>
            </a:pPr>
            <a:endParaRPr lang="en-US" dirty="0"/>
          </a:p>
          <a:p>
            <a:pPr marL="342900" indent="-342900">
              <a:buFontTx/>
              <a:buChar char="-"/>
            </a:pPr>
            <a:endParaRPr lang="en-US" dirty="0" smtClean="0"/>
          </a:p>
          <a:p>
            <a:pPr marL="342900" indent="-342900">
              <a:buFontTx/>
              <a:buChar char="-"/>
            </a:pPr>
            <a:endParaRPr lang="en-US" dirty="0" smtClean="0"/>
          </a:p>
          <a:p>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1559" y="1189785"/>
            <a:ext cx="3512241" cy="3770739"/>
          </a:xfrm>
          <a:prstGeom prst="rect">
            <a:avLst/>
          </a:prstGeom>
        </p:spPr>
      </p:pic>
      <p:sp>
        <p:nvSpPr>
          <p:cNvPr id="6" name="Title 1"/>
          <p:cNvSpPr>
            <a:spLocks noGrp="1"/>
          </p:cNvSpPr>
          <p:nvPr>
            <p:ph type="title"/>
          </p:nvPr>
        </p:nvSpPr>
        <p:spPr>
          <a:xfrm>
            <a:off x="176726" y="243415"/>
            <a:ext cx="6505114" cy="626534"/>
          </a:xfrm>
        </p:spPr>
        <p:txBody>
          <a:bodyPr>
            <a:normAutofit/>
          </a:bodyPr>
          <a:lstStyle/>
          <a:p>
            <a:r>
              <a:rPr lang="en-US" dirty="0"/>
              <a:t>Questions and views welcome!</a:t>
            </a:r>
          </a:p>
        </p:txBody>
      </p:sp>
      <p:sp>
        <p:nvSpPr>
          <p:cNvPr id="7" name="TextBox 6"/>
          <p:cNvSpPr txBox="1"/>
          <p:nvPr/>
        </p:nvSpPr>
        <p:spPr>
          <a:xfrm>
            <a:off x="6454588" y="0"/>
            <a:ext cx="2689412" cy="869949"/>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3118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BEIS – Katy Read</a:t>
            </a:r>
          </a:p>
        </p:txBody>
      </p:sp>
    </p:spTree>
    <p:extLst>
      <p:ext uri="{BB962C8B-B14F-4D97-AF65-F5344CB8AC3E}">
        <p14:creationId xmlns:p14="http://schemas.microsoft.com/office/powerpoint/2010/main" val="243042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Examples </a:t>
            </a:r>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1483134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Working Definition of Active Buildings</a:t>
            </a:r>
          </a:p>
        </p:txBody>
      </p:sp>
      <p:sp>
        <p:nvSpPr>
          <p:cNvPr id="6" name="Content Placeholder 5">
            <a:extLst>
              <a:ext uri="{FF2B5EF4-FFF2-40B4-BE49-F238E27FC236}">
                <a16:creationId xmlns:a16="http://schemas.microsoft.com/office/drawing/2014/main" id="{6F98FEC3-679D-4C10-A435-5B9DA718F792}"/>
              </a:ext>
            </a:extLst>
          </p:cNvPr>
          <p:cNvSpPr>
            <a:spLocks noGrp="1"/>
          </p:cNvSpPr>
          <p:nvPr>
            <p:ph sz="half" idx="2"/>
          </p:nvPr>
        </p:nvSpPr>
        <p:spPr>
          <a:xfrm>
            <a:off x="332826" y="4049020"/>
            <a:ext cx="8478348" cy="2555966"/>
          </a:xfrm>
        </p:spPr>
        <p:txBody>
          <a:bodyPr/>
          <a:lstStyle/>
          <a:p>
            <a:r>
              <a:rPr lang="en-US" dirty="0"/>
              <a:t>“a building which integrates solar generation and storage technologies for both electricity and heat within its construction, rather than being heated by gas, and which is controlled by an intelligent system to </a:t>
            </a:r>
            <a:r>
              <a:rPr lang="en-US" dirty="0" err="1"/>
              <a:t>optimise</a:t>
            </a:r>
            <a:r>
              <a:rPr lang="en-US" dirty="0"/>
              <a:t> energy management and comfort for inhabitants. Active Buildings aim to be net energy generators, and have the potential to </a:t>
            </a:r>
            <a:r>
              <a:rPr lang="en-US" dirty="0" err="1"/>
              <a:t>utilise</a:t>
            </a:r>
            <a:r>
              <a:rPr lang="en-US" dirty="0"/>
              <a:t> the surplus energy to trade”</a:t>
            </a:r>
          </a:p>
          <a:p>
            <a:endParaRPr lang="en-US" sz="1600" dirty="0"/>
          </a:p>
          <a:p>
            <a:r>
              <a:rPr lang="en-US" sz="1600" dirty="0"/>
              <a:t>Industrial Strategy Challenge Fund, Transforming Construction, March 2018</a:t>
            </a:r>
            <a:endParaRPr lang="en-GB" sz="1600" dirty="0"/>
          </a:p>
        </p:txBody>
      </p:sp>
      <p:pic>
        <p:nvPicPr>
          <p:cNvPr id="9" name="Picture 8">
            <a:extLst>
              <a:ext uri="{FF2B5EF4-FFF2-40B4-BE49-F238E27FC236}">
                <a16:creationId xmlns:a16="http://schemas.microsoft.com/office/drawing/2014/main" id="{3FF6AB89-D7C3-49AE-8067-FAB1AE35D6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480" t="26617" r="5611" b="32839"/>
          <a:stretch/>
        </p:blipFill>
        <p:spPr>
          <a:xfrm>
            <a:off x="169610" y="1298208"/>
            <a:ext cx="4567675" cy="2207866"/>
          </a:xfrm>
          <a:prstGeom prst="rect">
            <a:avLst/>
          </a:prstGeom>
        </p:spPr>
      </p:pic>
      <p:pic>
        <p:nvPicPr>
          <p:cNvPr id="10" name="Picture 9">
            <a:extLst>
              <a:ext uri="{FF2B5EF4-FFF2-40B4-BE49-F238E27FC236}">
                <a16:creationId xmlns:a16="http://schemas.microsoft.com/office/drawing/2014/main" id="{3B5DA887-D69B-4290-9FEA-7053A6DF7C83}"/>
              </a:ext>
            </a:extLst>
          </p:cNvPr>
          <p:cNvPicPr/>
          <p:nvPr/>
        </p:nvPicPr>
        <p:blipFill rotWithShape="1">
          <a:blip r:embed="rId3" cstate="print">
            <a:extLst>
              <a:ext uri="{28A0092B-C50C-407E-A947-70E740481C1C}">
                <a14:useLocalDpi xmlns:a14="http://schemas.microsoft.com/office/drawing/2010/main" val="0"/>
              </a:ext>
            </a:extLst>
          </a:blip>
          <a:srcRect l="3700" t="6740" r="6369" b="6740"/>
          <a:stretch/>
        </p:blipFill>
        <p:spPr>
          <a:xfrm>
            <a:off x="4838330" y="1288048"/>
            <a:ext cx="4092780" cy="2207866"/>
          </a:xfrm>
          <a:prstGeom prst="rect">
            <a:avLst/>
          </a:prstGeom>
        </p:spPr>
      </p:pic>
      <p:pic>
        <p:nvPicPr>
          <p:cNvPr id="12" name="Picture 11">
            <a:extLst>
              <a:ext uri="{FF2B5EF4-FFF2-40B4-BE49-F238E27FC236}">
                <a16:creationId xmlns:a16="http://schemas.microsoft.com/office/drawing/2014/main" id="{86821FB7-B84A-42FC-8774-144DDEA3A6BE}"/>
              </a:ext>
            </a:extLst>
          </p:cNvPr>
          <p:cNvPicPr>
            <a:picLocks noChangeAspect="1"/>
          </p:cNvPicPr>
          <p:nvPr/>
        </p:nvPicPr>
        <p:blipFill rotWithShape="1">
          <a:blip r:embed="rId4"/>
          <a:srcRect t="24677" b="17978"/>
          <a:stretch/>
        </p:blipFill>
        <p:spPr>
          <a:xfrm>
            <a:off x="3516655" y="1322582"/>
            <a:ext cx="1162505" cy="479775"/>
          </a:xfrm>
          <a:prstGeom prst="rect">
            <a:avLst/>
          </a:prstGeom>
        </p:spPr>
      </p:pic>
      <p:pic>
        <p:nvPicPr>
          <p:cNvPr id="4" name="Picture 3" descr="A close up of a logo&#10;&#10;Description generated with very high confidence">
            <a:extLst>
              <a:ext uri="{FF2B5EF4-FFF2-40B4-BE49-F238E27FC236}">
                <a16:creationId xmlns:a16="http://schemas.microsoft.com/office/drawing/2014/main" id="{83EF2C0B-18F6-4897-9CA8-155CE0F0B0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66922" y="1322582"/>
            <a:ext cx="608202" cy="485466"/>
          </a:xfrm>
          <a:prstGeom prst="rect">
            <a:avLst/>
          </a:prstGeom>
        </p:spPr>
      </p:pic>
    </p:spTree>
    <p:extLst>
      <p:ext uri="{BB962C8B-B14F-4D97-AF65-F5344CB8AC3E}">
        <p14:creationId xmlns:p14="http://schemas.microsoft.com/office/powerpoint/2010/main" val="18971278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AB0F6-7FEC-4234-93B8-E3210BFC42AC}"/>
              </a:ext>
            </a:extLst>
          </p:cNvPr>
          <p:cNvSpPr>
            <a:spLocks noGrp="1"/>
          </p:cNvSpPr>
          <p:nvPr>
            <p:ph type="title"/>
          </p:nvPr>
        </p:nvSpPr>
        <p:spPr/>
        <p:txBody>
          <a:bodyPr>
            <a:normAutofit fontScale="90000"/>
          </a:bodyPr>
          <a:lstStyle/>
          <a:p>
            <a:r>
              <a:rPr lang="en-GB" dirty="0" smtClean="0"/>
              <a:t>Technology Examples: Active </a:t>
            </a:r>
            <a:r>
              <a:rPr lang="en-GB" dirty="0"/>
              <a:t>Homes Neath </a:t>
            </a:r>
          </a:p>
        </p:txBody>
      </p:sp>
      <p:sp>
        <p:nvSpPr>
          <p:cNvPr id="3" name="Content Placeholder 2">
            <a:extLst>
              <a:ext uri="{FF2B5EF4-FFF2-40B4-BE49-F238E27FC236}">
                <a16:creationId xmlns:a16="http://schemas.microsoft.com/office/drawing/2014/main" id="{8B23FCE3-018E-4420-B224-EEAFFC9F4521}"/>
              </a:ext>
            </a:extLst>
          </p:cNvPr>
          <p:cNvSpPr>
            <a:spLocks noGrp="1"/>
          </p:cNvSpPr>
          <p:nvPr>
            <p:ph idx="1"/>
          </p:nvPr>
        </p:nvSpPr>
        <p:spPr>
          <a:xfrm>
            <a:off x="194541" y="1253834"/>
            <a:ext cx="8481483" cy="4351338"/>
          </a:xfrm>
        </p:spPr>
        <p:txBody>
          <a:bodyPr/>
          <a:lstStyle/>
          <a:p>
            <a:pPr marL="342900" indent="-342900">
              <a:buFontTx/>
              <a:buChar char="-"/>
            </a:pPr>
            <a:r>
              <a:rPr lang="en-GB" dirty="0"/>
              <a:t>Pathfinder project to demonstrate homes as power stations at scale</a:t>
            </a:r>
          </a:p>
          <a:p>
            <a:pPr marL="342900" indent="-342900">
              <a:buFontTx/>
              <a:buChar char="-"/>
            </a:pPr>
            <a:r>
              <a:rPr lang="en-GB" dirty="0"/>
              <a:t>User friendly with affordable warmth in mind</a:t>
            </a:r>
          </a:p>
          <a:p>
            <a:pPr marL="342900" indent="-342900">
              <a:buFontTx/>
              <a:buChar char="-"/>
            </a:pPr>
            <a:r>
              <a:rPr lang="en-GB" dirty="0"/>
              <a:t>Running costs £600 – £900 per year.  Approx. 50% of equivalent</a:t>
            </a:r>
          </a:p>
          <a:p>
            <a:pPr marL="342900" indent="-342900">
              <a:buFontTx/>
              <a:buChar char="-"/>
            </a:pPr>
            <a:r>
              <a:rPr lang="en-GB" dirty="0"/>
              <a:t>Fabric first with solar strategy for heat and power</a:t>
            </a:r>
          </a:p>
          <a:p>
            <a:pPr marL="342900" indent="-342900">
              <a:buFontTx/>
              <a:buChar char="-"/>
            </a:pPr>
            <a:r>
              <a:rPr lang="en-GB" dirty="0"/>
              <a:t>Design and build contract</a:t>
            </a:r>
          </a:p>
          <a:p>
            <a:pPr marL="342900" indent="-342900">
              <a:buFontTx/>
              <a:buChar char="-"/>
            </a:pPr>
            <a:r>
              <a:rPr lang="en-GB" dirty="0"/>
              <a:t>Onsite now, completion summer 2019</a:t>
            </a:r>
          </a:p>
          <a:p>
            <a:pPr marL="342900" indent="-342900">
              <a:buFontTx/>
              <a:buChar char="-"/>
            </a:pPr>
            <a:endParaRPr lang="en-GB" dirty="0"/>
          </a:p>
          <a:p>
            <a:pPr marL="342900" indent="-342900">
              <a:buFont typeface="Arial" panose="020B0604020202020204" pitchFamily="34" charset="0"/>
              <a:buChar char="•"/>
            </a:pPr>
            <a:r>
              <a:rPr lang="en-GB" dirty="0"/>
              <a:t>Affordable Housing Review</a:t>
            </a:r>
          </a:p>
          <a:p>
            <a:pPr marL="800100" lvl="1" indent="-342900">
              <a:buFont typeface="Arial" panose="020B0604020202020204" pitchFamily="34" charset="0"/>
              <a:buChar char="•"/>
            </a:pPr>
            <a:r>
              <a:rPr lang="en-GB" dirty="0"/>
              <a:t>Standards for affordable homes – building </a:t>
            </a:r>
            <a:r>
              <a:rPr lang="en-GB" dirty="0" err="1"/>
              <a:t>regs</a:t>
            </a:r>
            <a:endParaRPr lang="en-GB" dirty="0"/>
          </a:p>
          <a:p>
            <a:pPr marL="800100" lvl="1" indent="-342900">
              <a:buFont typeface="Arial" panose="020B0604020202020204" pitchFamily="34" charset="0"/>
              <a:buChar char="•"/>
            </a:pPr>
            <a:r>
              <a:rPr lang="en-GB" dirty="0"/>
              <a:t>Incentives – linked to council tax?</a:t>
            </a:r>
          </a:p>
          <a:p>
            <a:pPr marL="800100" lvl="1" indent="-342900">
              <a:buFont typeface="Arial" panose="020B0604020202020204" pitchFamily="34" charset="0"/>
              <a:buChar char="•"/>
            </a:pPr>
            <a:r>
              <a:rPr lang="en-GB" dirty="0"/>
              <a:t>Affordability should include energy costs</a:t>
            </a:r>
          </a:p>
          <a:p>
            <a:pPr marL="342900" indent="-342900">
              <a:buFont typeface="Arial" panose="020B0604020202020204" pitchFamily="34" charset="0"/>
              <a:buChar char="•"/>
            </a:pPr>
            <a:r>
              <a:rPr lang="en-GB" dirty="0"/>
              <a:t>Buildings which share energy</a:t>
            </a:r>
          </a:p>
          <a:p>
            <a:pPr marL="342900" indent="-342900">
              <a:buFont typeface="Arial" panose="020B0604020202020204" pitchFamily="34" charset="0"/>
              <a:buChar char="•"/>
            </a:pPr>
            <a:r>
              <a:rPr lang="en-GB" dirty="0"/>
              <a:t>Energy as a service </a:t>
            </a:r>
          </a:p>
          <a:p>
            <a:pPr marL="800100" lvl="1" indent="-342900">
              <a:buFont typeface="Arial" panose="020B0604020202020204" pitchFamily="34" charset="0"/>
              <a:buChar char="•"/>
            </a:pPr>
            <a:endParaRPr lang="en-GB" sz="2400" dirty="0"/>
          </a:p>
          <a:p>
            <a:pPr marL="342900" indent="-342900">
              <a:buFontTx/>
              <a:buChar char="-"/>
            </a:pPr>
            <a:endParaRPr lang="en-GB" dirty="0"/>
          </a:p>
          <a:p>
            <a:pPr marL="342900" indent="-342900">
              <a:buFontTx/>
              <a:buChar char="-"/>
            </a:pPr>
            <a:endParaRPr lang="en-GB" dirty="0"/>
          </a:p>
          <a:p>
            <a:pPr marL="342900" indent="-342900">
              <a:buFontTx/>
              <a:buChar char="-"/>
            </a:pPr>
            <a:endParaRPr lang="en-GB" dirty="0"/>
          </a:p>
          <a:p>
            <a:pPr marL="342900" indent="-342900">
              <a:buFontTx/>
              <a:buChar char="-"/>
            </a:pPr>
            <a:endParaRPr lang="en-GB" dirty="0"/>
          </a:p>
        </p:txBody>
      </p:sp>
      <p:pic>
        <p:nvPicPr>
          <p:cNvPr id="4" name="Picture 2" descr="C:\Users\er4\Desktop\Hafod Visuals March 2017\3D view 3.jpg">
            <a:extLst>
              <a:ext uri="{FF2B5EF4-FFF2-40B4-BE49-F238E27FC236}">
                <a16:creationId xmlns:a16="http://schemas.microsoft.com/office/drawing/2014/main" id="{9B0773F2-0A0C-4711-BAF7-931E9406691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101325" y="2796987"/>
            <a:ext cx="3225483" cy="164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14008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98409"/>
            <a:ext cx="6600286" cy="661329"/>
          </a:xfrm>
        </p:spPr>
        <p:txBody>
          <a:bodyPr>
            <a:normAutofit/>
          </a:bodyPr>
          <a:lstStyle/>
          <a:p>
            <a:r>
              <a:rPr lang="en-GB" dirty="0"/>
              <a:t>Active Office</a:t>
            </a:r>
          </a:p>
        </p:txBody>
      </p:sp>
      <p:pic>
        <p:nvPicPr>
          <p:cNvPr id="11" name="Picture 10">
            <a:extLst>
              <a:ext uri="{FF2B5EF4-FFF2-40B4-BE49-F238E27FC236}">
                <a16:creationId xmlns:a16="http://schemas.microsoft.com/office/drawing/2014/main" id="{296BC6B0-5C54-41A5-8DD8-E10BCD4DD2BA}"/>
              </a:ext>
            </a:extLst>
          </p:cNvPr>
          <p:cNvPicPr>
            <a:picLocks noChangeAspect="1"/>
          </p:cNvPicPr>
          <p:nvPr/>
        </p:nvPicPr>
        <p:blipFill rotWithShape="1">
          <a:blip r:embed="rId2">
            <a:clrChange>
              <a:clrFrom>
                <a:srgbClr val="FFFFFF"/>
              </a:clrFrom>
              <a:clrTo>
                <a:srgbClr val="FFFFFF">
                  <a:alpha val="0"/>
                </a:srgbClr>
              </a:clrTo>
            </a:clrChange>
          </a:blip>
          <a:srcRect l="1015" t="51154"/>
          <a:stretch/>
        </p:blipFill>
        <p:spPr>
          <a:xfrm>
            <a:off x="-782834" y="4749860"/>
            <a:ext cx="5427522" cy="1556166"/>
          </a:xfrm>
          <a:prstGeom prst="rect">
            <a:avLst/>
          </a:prstGeom>
        </p:spPr>
      </p:pic>
      <p:sp>
        <p:nvSpPr>
          <p:cNvPr id="9" name="Rectangle 8">
            <a:extLst>
              <a:ext uri="{FF2B5EF4-FFF2-40B4-BE49-F238E27FC236}">
                <a16:creationId xmlns:a16="http://schemas.microsoft.com/office/drawing/2014/main" id="{BC162F0E-D4C5-43CE-96A9-2BB971304A68}"/>
              </a:ext>
            </a:extLst>
          </p:cNvPr>
          <p:cNvSpPr/>
          <p:nvPr/>
        </p:nvSpPr>
        <p:spPr>
          <a:xfrm>
            <a:off x="108467" y="1079468"/>
            <a:ext cx="8927066" cy="3293209"/>
          </a:xfrm>
          <a:prstGeom prst="rect">
            <a:avLst/>
          </a:prstGeom>
        </p:spPr>
        <p:txBody>
          <a:bodyPr wrap="square">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srgbClr val="2664A3"/>
              </a:solidFill>
              <a:effectLst/>
              <a:uLnTx/>
              <a:uFillTx/>
              <a:latin typeface="Arial"/>
              <a:ea typeface="+mn-ea"/>
              <a:cs typeface="+mn-cs"/>
            </a:endParaRP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Fabric first	</a:t>
            </a:r>
          </a:p>
          <a:p>
            <a:pPr marL="1200150" marR="0" lvl="2"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Proven envelope – reduced thermal demand</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0" cap="none" spc="0" normalizeH="0" baseline="0" noProof="0" dirty="0">
              <a:ln>
                <a:noFill/>
              </a:ln>
              <a:solidFill>
                <a:srgbClr val="2664A3"/>
              </a:solidFill>
              <a:effectLst/>
              <a:uLnTx/>
              <a:uFillTx/>
              <a:latin typeface="Arial"/>
              <a:ea typeface="+mn-ea"/>
              <a:cs typeface="+mn-cs"/>
            </a:endParaRP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Combine solar thermal &amp; Solar PV – with metering</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0" cap="none" spc="0" normalizeH="0" baseline="0" noProof="0" dirty="0">
              <a:ln>
                <a:noFill/>
              </a:ln>
              <a:solidFill>
                <a:srgbClr val="2664A3"/>
              </a:solidFill>
              <a:effectLst/>
              <a:uLnTx/>
              <a:uFillTx/>
              <a:latin typeface="Arial"/>
              <a:ea typeface="+mn-ea"/>
              <a:cs typeface="+mn-cs"/>
            </a:endParaRP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Integrated Vehicle charging</a:t>
            </a:r>
          </a:p>
          <a:p>
            <a:pPr marL="1200150" marR="0" lvl="2"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Chargers for excess solar</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0" cap="none" spc="0" normalizeH="0" baseline="0" noProof="0" dirty="0">
              <a:ln>
                <a:noFill/>
              </a:ln>
              <a:solidFill>
                <a:srgbClr val="2664A3"/>
              </a:solidFill>
              <a:effectLst/>
              <a:uLnTx/>
              <a:uFillTx/>
              <a:latin typeface="Arial"/>
              <a:ea typeface="+mn-ea"/>
              <a:cs typeface="+mn-cs"/>
            </a:endParaRP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Thermal Store – ability to </a:t>
            </a:r>
            <a:r>
              <a:rPr kumimoji="0" lang="en-GB" sz="1600" b="0" i="0" u="none" strike="noStrike" kern="0" cap="none" spc="0" normalizeH="0" baseline="0" noProof="0" dirty="0" err="1">
                <a:ln>
                  <a:noFill/>
                </a:ln>
                <a:solidFill>
                  <a:srgbClr val="2664A3"/>
                </a:solidFill>
                <a:effectLst/>
                <a:uLnTx/>
                <a:uFillTx/>
                <a:latin typeface="Arial"/>
                <a:ea typeface="+mn-ea"/>
                <a:cs typeface="+mn-cs"/>
              </a:rPr>
              <a:t>timeshift</a:t>
            </a:r>
            <a:r>
              <a:rPr kumimoji="0" lang="en-GB" sz="1600" b="0" i="0" u="none" strike="noStrike" kern="0" cap="none" spc="0" normalizeH="0" baseline="0" noProof="0" dirty="0">
                <a:ln>
                  <a:noFill/>
                </a:ln>
                <a:solidFill>
                  <a:srgbClr val="2664A3"/>
                </a:solidFill>
                <a:effectLst/>
                <a:uLnTx/>
                <a:uFillTx/>
                <a:latin typeface="Arial"/>
                <a:ea typeface="+mn-ea"/>
                <a:cs typeface="+mn-cs"/>
              </a:rPr>
              <a:t> heating demand – </a:t>
            </a:r>
          </a:p>
          <a:p>
            <a:pPr marL="1200150" marR="0" lvl="2"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Classroom heating demand is same as any other building </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0" cap="none" spc="0" normalizeH="0" baseline="0" noProof="0" dirty="0">
              <a:ln>
                <a:noFill/>
              </a:ln>
              <a:solidFill>
                <a:srgbClr val="2664A3"/>
              </a:solidFill>
              <a:effectLst/>
              <a:uLnTx/>
              <a:uFillTx/>
              <a:latin typeface="Arial"/>
              <a:ea typeface="+mn-ea"/>
              <a:cs typeface="+mn-cs"/>
            </a:endParaRP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dirty="0">
                <a:ln>
                  <a:noFill/>
                </a:ln>
                <a:solidFill>
                  <a:srgbClr val="2664A3"/>
                </a:solidFill>
                <a:effectLst/>
                <a:uLnTx/>
                <a:uFillTx/>
                <a:latin typeface="Arial"/>
                <a:ea typeface="+mn-ea"/>
                <a:cs typeface="+mn-cs"/>
              </a:rPr>
              <a:t>Flexibility and option for thermochemical store at a later date</a:t>
            </a:r>
          </a:p>
        </p:txBody>
      </p:sp>
      <p:pic>
        <p:nvPicPr>
          <p:cNvPr id="7" name="Picture 6">
            <a:extLst>
              <a:ext uri="{FF2B5EF4-FFF2-40B4-BE49-F238E27FC236}">
                <a16:creationId xmlns:a16="http://schemas.microsoft.com/office/drawing/2014/main" id="{261557AC-867A-46FA-A172-B0E8929B5288}"/>
              </a:ext>
            </a:extLst>
          </p:cNvPr>
          <p:cNvPicPr>
            <a:picLocks noChangeAspect="1"/>
          </p:cNvPicPr>
          <p:nvPr/>
        </p:nvPicPr>
        <p:blipFill rotWithShape="1">
          <a:blip r:embed="rId2">
            <a:clrChange>
              <a:clrFrom>
                <a:srgbClr val="FFFFFF"/>
              </a:clrFrom>
              <a:clrTo>
                <a:srgbClr val="FFFFFF">
                  <a:alpha val="0"/>
                </a:srgbClr>
              </a:clrTo>
            </a:clrChange>
          </a:blip>
          <a:srcRect l="1015" t="-46" b="48846"/>
          <a:stretch/>
        </p:blipFill>
        <p:spPr>
          <a:xfrm>
            <a:off x="4504781" y="4905375"/>
            <a:ext cx="5178062" cy="1556167"/>
          </a:xfrm>
          <a:prstGeom prst="rect">
            <a:avLst/>
          </a:prstGeom>
        </p:spPr>
      </p:pic>
    </p:spTree>
    <p:extLst>
      <p:ext uri="{BB962C8B-B14F-4D97-AF65-F5344CB8AC3E}">
        <p14:creationId xmlns:p14="http://schemas.microsoft.com/office/powerpoint/2010/main" val="37184716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Decarbonisation of Heat </a:t>
            </a:r>
          </a:p>
        </p:txBody>
      </p:sp>
      <p:sp>
        <p:nvSpPr>
          <p:cNvPr id="3" name="Content Placeholder 2"/>
          <p:cNvSpPr>
            <a:spLocks noGrp="1"/>
          </p:cNvSpPr>
          <p:nvPr>
            <p:ph sz="half" idx="1"/>
          </p:nvPr>
        </p:nvSpPr>
        <p:spPr>
          <a:xfrm>
            <a:off x="265477" y="1200725"/>
            <a:ext cx="5688183" cy="4351338"/>
          </a:xfrm>
        </p:spPr>
        <p:txBody>
          <a:bodyPr/>
          <a:lstStyle/>
          <a:p>
            <a:r>
              <a:rPr lang="en-US" b="1" dirty="0"/>
              <a:t>Opportunities</a:t>
            </a:r>
          </a:p>
          <a:p>
            <a:pPr marL="342900" indent="-342900">
              <a:buFont typeface="Arial" panose="020B0604020202020204" pitchFamily="34" charset="0"/>
              <a:buChar char="•"/>
            </a:pPr>
            <a:r>
              <a:rPr lang="en-US" dirty="0"/>
              <a:t>Thermo-chemical storage at SPECIFIC</a:t>
            </a:r>
          </a:p>
          <a:p>
            <a:pPr marL="342900" indent="-342900">
              <a:buFont typeface="Arial" panose="020B0604020202020204" pitchFamily="34" charset="0"/>
              <a:buChar char="•"/>
            </a:pPr>
            <a:r>
              <a:rPr lang="en-US" dirty="0"/>
              <a:t>High energy density when compared to water storage</a:t>
            </a:r>
          </a:p>
          <a:p>
            <a:pPr marL="342900" indent="-342900">
              <a:buFont typeface="Arial" panose="020B0604020202020204" pitchFamily="34" charset="0"/>
              <a:buChar char="•"/>
            </a:pPr>
            <a:r>
              <a:rPr lang="en-US" dirty="0"/>
              <a:t>Allows for industrial heat recovery </a:t>
            </a:r>
          </a:p>
          <a:p>
            <a:pPr marL="342900" indent="-342900">
              <a:buFont typeface="Arial" panose="020B0604020202020204" pitchFamily="34" charset="0"/>
              <a:buChar char="•"/>
            </a:pPr>
            <a:r>
              <a:rPr lang="en-US" dirty="0"/>
              <a:t>Industrial and automotive trials underway</a:t>
            </a:r>
          </a:p>
          <a:p>
            <a:pPr marL="342900" indent="-342900">
              <a:buFont typeface="Arial" panose="020B0604020202020204" pitchFamily="34" charset="0"/>
              <a:buChar char="•"/>
            </a:pPr>
            <a:r>
              <a:rPr lang="en-US" dirty="0"/>
              <a:t>Peak summer time generation can be used in winter</a:t>
            </a:r>
          </a:p>
          <a:p>
            <a:pPr marL="342900" indent="-342900">
              <a:buFont typeface="Arial" panose="020B0604020202020204" pitchFamily="34" charset="0"/>
              <a:buChar char="•"/>
            </a:pPr>
            <a:r>
              <a:rPr lang="en-US" dirty="0"/>
              <a:t>Great retrofit potential</a:t>
            </a:r>
          </a:p>
          <a:p>
            <a:endParaRPr lang="en-US" dirty="0"/>
          </a:p>
          <a:p>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
        <p:nvSpPr>
          <p:cNvPr id="7" name="AutoShape 8" descr="data:image/jpg;base64,%20/9j/4AAQSkZJRgABAQEAYABgAAD/2wBDAAUDBAQEAwUEBAQFBQUGBwwIBwcHBw8LCwkMEQ8SEhEPERETFhwXExQaFRERGCEYGh0dHx8fExciJCIeJBweHx7/2wBDAQUFBQcGBw4ICA4eFBEUHh4eHh4eHh4eHh4eHh4eHh4eHh4eHh4eHh4eHh4eHh4eHh4eHh4eHh4eHh4eHh4eHh7/wAARCAEQAd4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ryzxnpV8/xi8OWMPirxLa2WrW97cXNtBflIw0Kw7Aox8o+ZsjvmgD1OivAfAXxH8UeG/D1rJ4jsbS/wBIntNau7OaO6ke8Y2cruRJuG3DLkDGdu0dc8d38H/GXijxU12PEXh77BELaC6tbqK1uIYnEoYtF+/VSzJgZZflYMOlAPQ9Dor5v8MfELxZZaPrXhu+1iW917xBdufCs8wBZBJdSW0iD1EHl+b/ALpGatWfxY8R+Gfh54buJLiz12aKwjuNUNzHcSXksZumh8wtGhjiGBkNIcMQRgYzRHVXQPR2PoaivDvG3xI8cwQ+L7Czh0jRdR0yRX0+C7hn8+a1FwkX2gMV8qRGDD7h+Qthua0r74l+MIfHsnhu08MRaimlz2NtqzWttcyF3uFVneJwhSNI1cN+8OWAbpjkWtvMO56/RXhvifXPGfiL4TeKvF1zef8ACPR6Ut6dIOkXrrLKYJJI984I2kEoCFHTnJ54r+JdY8X+BfFN/daFdHXLLTvCUeqXy63qErOVE8pYR7RjeVBAJ4G0DnPAh2PeqK8j0v4peItW+IcmmaX4WkudBg1VdLuJltrgyxkxK7XBkCeSqKWAKFt2Oc9qpaR8RPiVq+l+H7mz0PwtFN4jup47BJbmcrBDFHIxklIHJOwYVfXk0dLiPaaK8q+EnxG8T+K9T0lde0TSrCz1vR5dSsfsdy8skZilSN1k3KAd3mBhjp0OetQ6p8VNSsfiWugx2+l3ukyXVzYiS3jufMguIbZ58PKyCEn5CDGpLLkHPUUPQFqet0V4Za/GDxjbaOlxrPh7Qxeano1jqWkR213J5am6uI7dUnZl4w0qMSvbI6jJ3PhfqXjC4n+Ja6tPp7a1Zamsdukc0klnGwsYGXaG+ZVJO4r1BJ69aHoC1PV6K+fbLxX8TprPwTrETaHeapdeGL6/ulmmlitnjX7MysyKOZTkrxgDcT7HWsvjH4j1nXrKLQPCL3VgsOmSXyLBcSy/6ZGsjFJEQxoIlcE7yN2DjFO2thX0ue2UV5d8T/F958P/ABrDrl/dyyaBf6LdRJbMfkS/twZogv8AtSoZEx3KLXP6h8QPFXgSy8O6Vqc1lrV1Fb2Da8JEuJLpZLqbYx3onlRKpY7Q7fMFwAMZKWo3oe40V87eK9f1VtP1eSDUtRhMemeIAubx2IaLUYY0YEnjAyAP4QcDiuo1P4s6pYePptGjttLv9LJv7eKW3S53xT2tu0xWSVkETE7CpRCSpPU4NK+lx21sew0V4Lq/xO+IjeDdXZ7Hw/purHw9aa9p8sEkkyRwyybHjfcozIOoIG3n2yeu+K194sstK8D/AGJ9PXXbjxBBDKgnkitJC1vPuDHG4oMbtuMkqBx1qrCR6ZRXjemfE3xnrn2XQ9H0fw/F4ijOpf2g91cy/Y8WU6wt5WBvO9mBGfuDOc8Vjjx3d+JLa1123a/sI7u+8M3BgW8Z1RZ5CZI1AwMHBBx98YzS7DtrY98orwfSfjR4wvvCuo+Jl8Gp/Z76S+o6a7Q3EUasJURIJZXQI7Or7g0ZIG1hg9a9D8T+JPEXhX4cp4i1yz0uS9tZoW1NLWR/Jit2mVZHQtgkpGxbnj5TQI7WivBU/aDeS01S4h0GOVtOl1C7aISkNLpkEO+C5X/rqzxqDyPvelacXxM+IC+H53n8J2aanJqWn2dhLPFdWlrP9qYqR+9QPmIjkgEEEYxnFA7Hs9FeP6P8TPGV548/sMeF4ruystTi0nU5rS2um2ymJWkuFk2eUsSs4G1juI5z2q78UviZqPhLxVbWNjDpl9aRSWY1CDy7l7mNLmcQqxdE8qIc5G9stggY4ydhPQ9Torxr4Y6lqVx8RLK2uNQu5oSviTKSTMyny9VjSPgn+FSVHoDgVJ/wmPiqHV7nR/DVrZ3d9f8Aiu9sEfVryVooEitll3LtGQvHEY456jrR0/r0G1a57DRXjOj/ABW8TarceE2/sjTNJstbtAPtV2s8kMt75kkZt45I12ocoGHmY3hsDkVlWXxO8d6b8JdE1nUJPDt9rl7BdXQiEF1I88MAycRwodpzkFzhVG3qTR0uFme90V4Hd+KtQ1TxlbalBeXttaXuoeG7hbdZ22pHNDcO6YHGDxn1wKm0j41eKrrw3feJZvBy/wBmS6ebrTZPLuIUjkM6RRRTTSIEfd5gbdGSAFYYPWm0welvM92oryz4W6h4puPF/wAQ7bxVPZ/bLR7NVjsZ5Ht4wbbOYw/KZ6kevc1x3g74lePNF8BaUNS0jStSeXww2r2Jhu5JbiSK2aITCYkcu0chZSvRhtOetIR9CUVxHg/xEPiJpniCSyne30Nbv7HpuoWM5WWdVRDJIrdABIWUEf3TXmFtJ4otfAsOsWHiDWNW1d/GY02CLUtRYQGOO/eNQ20ZA2qN3ByM+tHW39f1qHS59DUV4befF/xcqWuiWvh6wn8SC71K3ujDDdXFsfsbIuY0iUyDzDImC3C85zxV3VPif43jg8Qaja+GNLtbLQtGtr65t76eQXRuJ4PMEGAMKFbhmPbtmjpcOtj2WivF4fiR8Q7TxFeafrGgeGvs2larp9lqElpdzM7relBGYgygZj3jcWPzdgKx/HPxT1m8tvF2hQmxNnLoWrzadqOmi5RopLTCMPNkRUkOW6xH5WXGT1oGlc+gKK8w+L15rSnwVY6S+sub++dLiHS7xLaeZVtZXA8xyAAGUE884rN8WfETVvBuq6PpEEMF7awiwi1OG6a4uL+H7TL5QaSaNDChBORub58HGOCRb2+Qulz2GivEtT8b/FG+is77TLfwzp9jN4rOjwCR5ZJZ40mliLPxhQxQcDkY688SeF/GHi7SvG1za3trYXXh/UfGNzpMcrXMjXUchhMilVI2iIGMrtznnPHSha/16f5g9P69f8j2mikVlYblII9RS0AFFFFABRRRQAUUUUAFFFFABVK50vT7jVrPVp7VHvrJJI7aY53RrJjeB9dq/lV2kNAHLy+H/CVhdaNpx0SE7Bdx2a7dyRiUFpwQTyHyc5z1qfwf4Q8M+EUnTw7pn2FZgquomkcbVztVd7HaoycAYFZfxK8RaV4X1LQNV1iZ4bVZZ0LJEznJj44AzWT/AMLq8A4LC+u9oPLG1ZR+uKqxpVjyxi+6/VnV2/hHwtb3el3cOi2y3GkvcPYSYJa3ackylST/ABEnP1rM1L4X/D/UhaLeeGbWVbSEQwrvdVEYcyBSA2GAclhuzgnIxWBc/HP4ew7d1/ctuOBtizz+Bqpc/tA+AYCVZtTJHpan+poSsYtnYP8ADnwO8urySeH4JW1iJ4b4yO7+YjtvZRlvkBb5iExyAeoFB+HXgn+1LHVP7DQXljHDFDKJ5QSsP+qD/N+829i+4159N+0j4JRmCWOrSbTj/VqOfTrUb/tJeEQAy6VqLDofnjBB+maLBzHrZ8O6E3h248OtpsR0q5Eomtjna4kYs+ec8lmP40mpeGfD+pNeNfaZFOb2w/s24LE/vLbLHyzg9Ms3vzXjb/tLaD8pj8P3ZRjjc1zGKrT/ALTelxswHh8nBGP9LHPt060WDmPX18A+EE8TJ4lj0WKPVFZG86OR1DMi7FZkDbWYLgBiCcAc8VfsPDOgWEWlxWmmxQppJkNgAT+43gq+Oe4Yjn1rwt/2nbbC+X4cQg/9Pf8A9jUUn7TUnlh4/Ddtg9Abo5H1GKLNhzI930jwv4f0X7A2m6ZFbf2dayWtpsJ/dQuysyDJ6Eop59K4zwVpXw28X+INR8Tad4aMeqW93Is8s+VPmuhjd1QOVBZcgsACe9eYz/tO3gwq+HLIA9S10f0rmfBnxntfBiarNYLaXs2oXnmNHLIVCLgncD35OKfLpqHM0fRfjHw54C03wtNNrmhwSabb6WulmPazf6KGUrEBnsyqQeoIBzxXNfDTxL8PtMuJdB8GeF9RtjeyefdBIwwZtoUySM0hOcAAk8n3ryrUviNd/E3xJp+i2erWnnXjbLezjY+XGcEszepABr1ONfD3wu8Nm3tpFlvCu6WaY5dj/eY+notU4xjG8hJyk9Dal0/4deB9NjEekraQpFPFHCrsxSKYqZVAZvlU7F46DHGK4KPxb8GZtVsr628Kan9o02GGG3lhQoDHD/qgwEoEgXHG8HFebeKvEGo+LtSLySSG0JLFTkF8evt7Uy1trcQoY4xIBGfvAjbj8O1edVxNn7p6dLBq16h7h4j+IHw88T2UNvrmgahqFvaXMV5Ek1suEmQ5Rx8/UE1m+JPEfwn8Qaymua14V1C8vo/LQSNERu8ti8e5RIAxUkkEgkZ4rzGPbck+URKRGPmZANuPqKnS1PmE7UdiwO/jI/SsfrVRHSsFRZ6DqHj74U+TMl14V1Z45luIpR9nHKzyCWYH95/E4DH6Vf0y4+EWpavJ4ltfDkjXl20rST4PDTIUlbZvwpZSQxABPU15BqmnDknA/en94F5P4YrL0ubUNEuPtNp/qST5kbcLJ+GOD71VPFN/EY1sGl8B9Oa/p3gyPw7cXTeGX1W0bSV0xobZQ7SWa8iIAsMgc981wN94++EOveFbHw7qHhzVbnSrCRPs9vMvzW8iAqp3ebvDAMeSc9+tR/D/AMaDyt0LF4T/AK+2Y/Mh9R6fXvTfiP8ADiz8SRP4q8ISrBqgG6SAYEdyR/C47N6GvSpuE9zypqUWN17XvguPC9jpt14H1GWw0veLWGCPbJGJMmQbhKGIbktknd3zWY/x2+DMKrIPBmvxxq9oy7LKNUQ2x/0fAEuAEzwBXks/jLTtN8/SdYuXtLptyywyp80L9OT6da5bxLrWgXNqdPs5reffgB0UgZ7c1pKmlsx0pc00mj6h0TVvhKt5e2Om+CdTifUIT50HAjMbOJCFUy7UBYA4UDmu61Lxno+r6ZdaXqHhzU7mzu4WhnhcQ7ZEYYZT+87gmvFLG/0mTxJoRsp2mk8hYp9sbYB29zjFej28Q3dK4nVlzcttD6HMMJhsPJckfxfc0LBPBFqzta+AZ136WmkOCkJDWSjCwEGTBWk0TT/Bej2i2uneCNTjhW5hulV7hZNssP8AqiC8xIC9gOPapLdeKuRrxVqq+x5XNS/k/F/5laa08JS+K/8AhKm8EagNX3pI1wkyKHdV2q7IJgrMBwCQTgD0rN8USeA9a8VxX2t+A9SvNUjjjYTfJtIiYvHuCyhWKkkrkEjPFdDzXFarqH2b4o6ZYnhLmB2HuQpFVGTlokLnpLeH4s6Twvr3hNrgavovhPUY54nuY/MzEGVp5hLMMGX+KQBj7itm3t9Kg1BdQh8F3y3S3kt8JBJFkTyJ5bv/AK3qV4rz6Vl0bxxE1tI5s9XibdGqkqsq/wAQ/rXqBvLaGFZJpCMqD0JqqUlK6a2CvKEbOMd/N/5nOW/hXwjbahpuoQ/D+8SfTMfY/wB+myIhmZW2GbaWBdiCQSM8Gqdx4F8BzWIspfhxdG2E804jFygAaUASgYm+42BlPunHSumbxJoisVa+iQj1Uj+lVr3xJp7qv2HVrNG5yXJx/KtLR7GHtY/yr73/AJkFvpnh6OaGSLwLeI8DWrRHfENptlZYMfvf4AzAfXvVC08J+C7RNSig+Hd0sGpQyQ3UBljaFkdtzqsZm2oC3Pygc1KmvyD/AF3iGyIJ5EUbE/yrTHiizmbba295cnttjx/Om+XsP2sf5F97/wAyn4S0/wAOeEILuHw94Iv7Bbwq1yVljdpiowCzNKSTjjJOa5/w7b+A/C9xqKeF/A91pd9LbtaNKFjkCL12hWmwF3fMVGAx5PPNdtBdXc3zPZmFf9p8n8q4OTjxHfg5/wBe1ZVJJdC6dSD3gvvf+Zt/De+0vwV4G0jwrp2i6rJb6dbiLzNsCeY3V3wJONzFjj3pZNa8JWdnDaSeE7+G1j1EX6j92VS5aXf5vEmc72Lfj0qvD92szxJGG05z/tJ/6GtEZqT2N6CpTqRg4aN93/mdB458OeA0ltbLUvCst7NdXVzfxtayGORZX2+c+/zFYbsrkA4OOnFSLH4ceyv7MeCb42+owRW92m+LEscSbEU/vey8Ve8cLnxVon/Xtdfzip8I4FRKfLpYhqEYQfLdtd/NlWdNDubq9uZfBd+817Pb3Fy5eLMkluVMLH971XauPpWTF4R8EJeX13H8OboS38M8FwfNjw0c5zMqr52EDnkhQOea6mEfMasLU+18iOeH8n4v/Mw/FljoniyytrLXvBep3kNnJ5sAFwkZjfaVyGSYHoSOvesy48H+C7m6sbq4+Hl9LNYxwxwM9whwsLbot2ZvnKEnDNkjPWuxjP3vrTt1NVethc0P5F97/wAznNW0vw/qfh99Bv8AwPfTac92bsw+bGuJzIZDIGEoZW3knII61YFtoyyRN/whd9uh1E6nGfMi+W6KlTL/AK3rtYj05rC8d/Ezw/4Xuks5Ge7vM7njiYBYx/tseB9OtYehfHTwZquqvYtcfZ3zwxcMKn2y7F+7a/Ivvf8Ameg6De2WgaXFo+keE9RtLO33eXCjwkLuYsesueSSfxq6/iiRCN3h/VRk4HzQf/HKrxXEc586GRXjcBkdTkEY4Iqpq15HbCOSWQIi5LMx4H+c0e3XYE6d7cv5lq+8bQWUsMdzoupRtMxWPLQckDP/AD0qnqPxGtLG3FxJ4d12SPu0McL7friSvIviF/bGtwSGO+inlsp/OjWNgEaMdvf3rzfUfFPi7Tr1LmPfawnkJBwhx+deTVzHERn7sVY7VhqTWy+9n0Rc/HTwpbkibTdaQjqDFFx/5EqCT4/+C44fNaz1gDsPKiJP4eZXzTL4/wBSmmVNS0zTrqIsS7TQfOM+45NZmo694cupz5mm3VmwPBtZMqffae1dUMa5LdXF7Gmn71P8WfTsn7SPgRMg6fr5OM4FtHn/ANGUiftI+B3+7pXiM/S0j/8AjlfL9lHZSyebZ6jkHqJrbBH8xV177UVbagspI1+hJ/LGK0jiZvoRKNBP4PxZ9k/DT4i6N4+huZdJstTtVt9u77ZCqFgSRkYY91NdlXjX7NNs0GmuzxhGmsYZio9TLNXstdsXdJnHiYxjUtDay/IKQ0tIaZgeI/teaB4h8SeE9G0vwwpbUXvmYAPtygQ7ufpXz7b/AAJ+KcgG66hj+sy8V71+2Tc39r4N0WbTt/2j7ew+WRlODGc8jmvBfh/p3i7xVqd/aPqC2cdnam5eSVpZARuxjGaTmrqJ11abdGEvJ/mywP2e/iGceZq9lHz1M4qX/hnnxm2PO8S6cp65NwOtWbzwrrsXP9p6Hcn1lknjP65qj/Y/ihJAlvZ+H7hycBY73cSfYHFO8l0OJNdwb9nXxIsyCbxhpKISd+65GfbHNXI/2e40/wCPr4g6Wh7/AOkD/GuYuLfxh9odWjtIXD4IEOQh+uabHZeKnf5ri3jJJ+Y264P61yyxUbnXHCTep14+APhoYNx8R9NGOv74f/FVOnwM8Ax8y/EWzP8AuuD/AFrj47HxRwsmoRx/KTkRIN30px07xQW/5CxTIGFCJzS+tRL+pTZ2cXwY+G6zZf4hRMmMbQAefrV2H4O/CrOW8bSOf9lf/rVwkWleJvMIbW51bcAEBX/CvQfBPwyn1Dw3L4k8S+N7/TbBZSiCMqc9skkcc1UMRzO0SJ4VwV5Mafg/8H+sniu8Yj+6p/wp4+EfwZAwfEF8/wBI2P8A7LVlfAPgNW+b4t6s30KD+lSReC/h5Hkt8VtZY47SKP6VXtWQqXmLonhj4a/D+/PinQLq6u763XbE86kCNiCPkBA3MQT9K5TWNQ1XxRqputQZzEZMrDnke555Nd3aeHPheGjin8eajqJLgLHK4YknsOKTxBoem6Rqht7CaSa1wjpI4+cbhnHArDEVJWOvC0qadupzVpCLez3RyRgqThMc/jzV6J3kKhlGAMd/X6+9Wv7OGoxf2eVES3TGHzRkOm7jPT3qoPg3b28pjbVNfkMbFdwu0wcHrz61pgIxmnzRuRmM3GSUZWH3MSybHdcZUDhiO31ourd7cLMYpQjHhjnBxjpzTv8AhT2nyq/mav4ihWOJ5M/a0I+VS2Pxxj8a9N+GRtr/AOD2hC1ObXY6BLpVm8wBj989z7iu/wBlSbs4Hn+1qdJHklxIWujJsUtuByScdfrVJ0V5izhV5BOTxz16mup+I/hPwWdb0/T9S03U9LuNQk2RXejXhVN5PQxOSB+FZcHgmHwXqd3psV7PqCz4kD3T7iu1mUgflmuTGwhGm+WNjrwVSbqq7ujk3jksr1Luxma2uFz+8ByGwehyeh9K9K8A+OGZtwdba8RMzQOflkUdx7fyrkr3T22qULPychgcfhxXL6nZyOh+dwwQ4IYrt+mBXnUq8oM9Gvho1NiP4y2Hw01Ca+1+1uNUg1y6mWVYJYT5LOCN2Cf4TzXnF74TtIp59Qa4RndhJHChGFzz09K0/EFhJayLKs89yzxlcSqZNvqMHGRWFot5dWJmhmglmsQVVneMBoGPQD/Zr1oSThc8pQcayiffOqWGnSeBdImt4IoZYo4WJSMAnKe1ZVvW0IWHgq1WQY/0OJlyeuFWsS36CsK2kzec25SV+rNGHtVuOqMfQVZQ8VBDZOzALk1wOsq+ofEHT76CzuVj0uN2kmkACSA9k55PXtXbTyhYyx7dq4TUI5z420q7jW4eB7e4hlYKSqZwVBPQc+tbwSZnJtDNZvLM3GiN567oJWm54PluRt/9C6e1evaZIn2a3ZgGXaMj8K+fde1TTrjTbCP7Ykd3ZTrbyxRyAzbd5UFl9OBXuWjTbtMgYnnZVwXvsmp8CLk9la3RYyxI3JwNg6Vnz+HNGKs724AUFjjj+VXkmVSwaRV+bucUy5uoWhdRdRxkqQGDDg461qYnKeEtU8Ca8839jObjyGCuWjdQCSQBz7iuxjs7SNcRxBfbJrn9Ds7TSpzJHqSOCpVkjjVVYk9TtFa51C37M5+kZoAtFgq7R0B6Zrzu4b/iqNQXP/LY13QlV03DIBPGRg157NLs8YahnnEhOPX5RWVVXsaUna7OkhQLbmVyFRRkseABWZ4j/wCQVJj+8n/oa1J43l/4oLViPl/0M9Peqmrf8gEDrxF/6EtJLlaOrCO9aD80dt45jnk8U6Ktuyqwt7r72PWKkih1NQP3UcnuDUvjL/kbNG/69rr+cVSRcd8GsK8feTCo/ch6fqyS0Wf5jNCYz+lWR0qNHPTc3508dahIwbGGWONXaRsDdXD/ABq8Xjwz4AvL6yuFW8mZbeA9CpbqR9ADXe7sKRtQj3XNeHftTRTX2jwWxhiEULLNEQvJY5B/pUTly7mlGm6kuVep5/8ADfwYPFqz3/iG4kmgbmKPdjr/ABHuT9a7PWfg14EbTlFlHdWl2F4mDd+3FR6ZcXHg/wAAWMtjpzT3MsIdiELfN3p2jeMde1PT7671G0iEVpEZnCAghQOR35ri9rNttHswowSSaOv+CaX+l6VeeHNQv1vBZSBraXPzGJuxHsQa67VMSXcMbqCpU5B5HUV5Z8Ftak8TeMbzVobV7a2gsTG65BWRmcbf0Br1O4Bk1NR/dT+tddNtxVzzK6SqSscd4s023S68xLdQrDnaMV5zr1hGwZGUMo6A9q9k1yOG4iOySNyOCFcHBrzXxDbGNm4OK56seVmtKSaPJ9f0+JflVdpJxXPWWnia6G9JWOeyHkV1/imSOO6gjYj94+B9cE1zsL3B1COGNrhiSSAr4GMd6FF7s6l8J0OkadHHAMxlTk9RjvVi5sLKVSJIon/EZptjb3z2yEWrMMdWfNXbHTb64vbaHyEUPMin6EiqT7GElA+kvhNYrp1yLRV2rHo1oB/31LXolcj4UVY/Fl7CvSPTbZf/AB+Wuur11sjgxL9/5L8gpDS0hoMDw39sAXH/AAi+gC2WNnOpEESHAxsOa5T4CWe+48T3b4J+yQx7h0O52J/lXcftTqX0Tw+oXJ+3tx/2zNYXwMjxoPiS428Nc28Q7cBST1+tZR1xET0q+mAi/J/mzori2jcFWQN9RmoNN0HTpdYtpjZweYj7lbYMgjvWlMoLcAirOijF+reisf0r1ZJcrPmIJ861PGtUgE2rXbLglrhztxwRk+1QJZhmXjceTtIO0D8q0bpHE5LL5itIzbV68nr1pgUhBvg3gIcYwNvv1r5KbtJ+p93CKcEVVtcj5Y1+Vedynj6cU42pcNhfu44KkN+FWCQVbdEjgIMN8o280rCNlLlIyNwHmfLkfpSuVyOJXazRIyf3n3uhzuzXfS2kcnwGjhmjaRHuclQOf9Ya4plgwWVxnf8AfCjP8q9AnOz4I2RZ8bpxyBz/AKw+1b4d/FbsceJXw37nmkelWOE3WaOoB4VeR9eaWTS7Fowfssajb/dHHPfmtFVzGrNuTKHGz+LnvxSsOBuVkOzgAk7vr8tc/M+52uCuZ/8AZVk2WWGIkbfmVFwP1q8qMgKqvIYYkAGMfTNPkUqGDbkbA+VM7T9TilO7cc5yGGAMlf5VLb7goonsHkXVLNm5YXKZbjDfMPevTL6IG9n/AOuhry2zYrqdsTuB+0Jkc4+8K9Uv1xfzn/bNe3k7upHg5xaMokcFvvZo/wC/HIuPXKEVjfAezEHwc0i0PAhnnUfTzDW/pq51C3XnDPg/iCP61x37MkjP8IHhLFjb63eRZJ7CU8V6VRfvEedTn+7ZH8XdA1O51XQtYt7+NbHTryOSW2ZOXO4DeG6556dKT4rxoniC3Ji3B0kGBj+/n+tdx4t01NS0WW1aQxAkNuHXgg/0rj/iupbUdOkGctv6HHZDXFj1+6bOvAzbrRRwu3IWPG8Bj+74yP1rPvrOOZQrbScHAXGVPvzW7tVfmw5G7qM5/lTWjyFyjBcnkA5P14rwFI+jfZs8t8Y6VPIsIjjWbaDnMLOAP+A85rnbfRZVs7iSaFYo+A22JkDY5wQ3WvaprcYBZduQfuBufrxWN4gtiLLmNcbSe/p9K7aeJkoqBwyw0Pa+0X9bH07axfafDOiwsPlazUcevl8Vx1uNpKnqDg13Gl4XwrpEuf8AVwQMfptH+NcHd3lnHqNyquxCysANpz1rorXcmefUaUn6mjEeKmB4rMTUbf8AhSU/gBXF/EP4jNoTi00u3ikuf42mbIX2wOpqFfqTFqTsj0K5O6Jhz0rwn4sXmvWfiO3nstRuoI4oZFVY2IQMOVyO/cc1NZfEvxpe3kVvGml4ncKhMJ2gnpk5zir/AIxunu1vdM17S4rDVUtWmt5YyWimA+9tb1HXFVzaWT1NVT1TktDz2S+sbw6TcW8811qMrC4v3ZACjHrk/Unj2r6o8LTB9CtyGyMdfUV4hPpfhnQPByQxssD38YZRyzZIBYg4yKiHxQ8QWmlpZ+HvImjgVUaWWEvl9vzdfQ1vCTjJye1jCaUkore59ByeS7bnjjZsdSopBtz8ka/gor5cufix8RYdQgGpapaW9tO7Ight0DD3PBqtceOvGE2n3V03ia/3x3XlbYyqDBI54Fae3j0I+ry6n1asgY7VKbh2B5pGmHQt+tfH2veINeglu45fEGrHbEJlb7S3XOD0q94J1K5v9PubibULm4UXcKx+ZMzcBhnqe+aXtxqh5n1VPqNnD/rry3T13SqP615rquraf/wkupSw6raFy3yhX3H7vtXg88z/AGq4jZi22SQcnP8AEa7PwUodSCo4A7e9JtzQkuQ6yHU/GPiO5bRiztYXDBJSttjcuegOM9utd9rUM0WkMGgkUKU6qR/GtcnpKyQkMskik+jGrd3qV+bcQm8nMbSRhlLkgjetOELPU6MLO9eHqj1rxj/yNmjf9e11/OKpIsVD41jWXxVoqtM8I+z3XzL16xUsdqvbUJfyFc9dvmVgqfBD0/VltCKeGxVVIisoxeSSAdQQMVPurDnfVGNiYcivPPjcsK+HYml8kGWRoVZ+oJUsCvqeK7+1imWUy3kwji6qrALmud+Kmj2/irwlcafYzwNfwsJ7UBgcyKD8v4jI/GuSviko2a07mlKXJJSPJofiNpmm+Crd7iFbmREWIxkZ3HoOPwqC1+Jnhq30q/tNQD21xJFj/U7Ym3dFUV5JLqdponiLTbu+tpF08kqyMMtGwOGVh/eU5rQm1IeJ9fj8PWLRXEN5KEtFjU5UE43MO2Bk1NODav0PXjXSWp9C/B63s4vCrXVjGqRXM5ZSOdwAx19K3tZfaJJMn5dvQ89CaPDumWug+HbLR7NcQWsKxqe5wOSfcmqHiS4CafdSE4AVyT9ENehSSVjx6s+ZuR882Wj6bqWp6heMLqC2EZeKVZ33mViTt+Xhjwc+mRTfGUa6VpLfY9Uvra8IRI4vPdm+Y+hPJxn8q9Y+EOseH/Dvwusp7vV7ZLe5u5mSW6ZU8x9xyBn0xVzxL4s8Manp11Ha3ul3UvkOQisjOQB271s4rqjJNrW55ONOuZmsVEspkEQYmWEEk4+8CR3rqNG0W6iIuJHLCMbiojUbh6dK07eBTDA20Z8te3tW86rHoszY52Y/PiseXUrndjy/WNcez1NbYWMkI25xhcGug8A3y6j4r0u18nBacH7npz61yXiFVvfGrxLcQxtbqgIdscYz/WvTvhTZlfFdrJIEIVXKsrA5OPas1HU7XJxp7HsXhn/kddT/AOvC3/8AQ5a62uR8Mf8AI66n/wBeFv8A+hy111emzkxHxL0X5BSGlpDSMDx/9p5Q2j6DldwF7Iccf88zWb8DrV5fA+p+TtZ5tVPAIGAsaitP9pxQ2j6EPmH+mSfdz/zzPpXj2iXmp6Q13Ba6baSx3EpmMs0ku4Ert4wQBxXPzxhXTk+h6lanKpgYRiu/5s+gI9Fu5OHjaM889RUUFpcWZuZpIXVUgkIJGAflrwrTNY1rT/3Frb2sEZIzi6nIH5vWuPGviza1q32QQSDY5ZpGO08HGXrpljafK1c8uGX1VJPlImd8rvYpkEjbnP8AKlbft/eMy/JxtYkH68UlvsAyvyfKclsc/TmniEEHbhRgDaQPm/WvnXuz6qNoxQx8/MGLDoMKWxTiQJTw+7eDwW20GBwH2hQoI+TaM01oXOcxlQG/1fy0tR86ZL5bZ3b8OHJ5LbTXoOrNInwa0z5k3mVck5x95uleaYHRE3fMf3eRxXoniBcfBfQkKD5nj+U4/wBo104fSM/Q48UruC8zjDcSSRhdwXKncSp5+nNRq3DbVKKVG4MPvfTmq6rkqQyy4U5U4GKcJOuCrkJ7fL+lc52pXJudsgyAMD5SOSfzok3CNlGVUsCEx/8AXqHzAxJUh+Acn/8AVT2lGxjywBB3dx+lK6Cw63H+lw/NsUXCkLjkcj3r2HULeZ72VkgkYFuoQ4NeKXUjAM0J6HIk6HP5VSTxB46DAf8ACYa4Dtz/AKxdv54r1MvxMaF7nj5lhJ12nFHvWnW8y39szQSAeYuSVPrXz98JPi/4b8CQa54P8R6Xr8TDXryZbqCyaSMK0hwOOalm8R+Ol/djxlrbSFM/K64zTrjVfGTaW8i+LNXNxjjcUwTn6V2SxsJu5wRwFWEbWPXdL8d+CPEln/xLPE1shdThLtGgb8dwrK+Kah7awnieOdUk2h423KcxjofwryvzvEhObjxFczEf344zz/3zV201DW7iKOG91q4ntoySIJFULnGM4ArCviYVKbVzfD4KtSqqVjU2fLkyqDwenT9akWSXcfnUnP3scfzqmWHklR8hwOMjn9KRd28iRtgyPkG0g/pXkJI9tp31RaJkyjJIoAzyV4/nWZr8ok01ldDu2HLY4PX3q3yDjg/N9zK4/lWfq2BYzEt0RvkwOP0rSGjQrar+up9I6PJby+ErGITIXNnGAN3cIOK8e+KviKz8Ka1OssfnXVwwkjgQgEKRyx9Bmu0tr6z0vwk2tN5NxHbWEcxVX3AMsft3zivkbxJ4k1LWNeu9ZvGF7c3MhaRMYdR2C+wHAFd0JxrTlCL23PBxD9+S82drf/EvWppibV0tEB4Cjcf1Fc5fao+oXDXF4DcSu+9ySBu9vpXJLqKO4aNj5ch2hm4Kt/dYdqu2l1HIh3AbgcMPSumNOMVYzjNpnrngSXw/qGpWW3y7OYzAzWrucAAYBRj1z6deK73xTaapeaxOr/Z/sMdo6qp4KFgQCCR19TXznBcrBMkiYJVg3PtXf+HvE/i3xVrEWmacFfzE2MmTtWPuWbqR9awnRt7yO6nioyjySWpi+MfDeq6TolpqVvePdyJKY5E8zcqe+4cVv+APDN/D4OuL68WEPf3HmsFPyqo4UD2r0zw74Bs9K0iKxvZBfQRuXCMuFDE5PHcZ6ZrY8WQ26aK8KRpFFt6AYAA7VjUruUVTRtQwvLJ1J7nzn8RFtZp0s4pVa5tl3YQgpyeDmsaKFl8KX7uHy86MBjgnIzik8QWTx3FvqMbAK10sQHTA5INTyx25meGfUECo+JYecFWI+Y/ka0pxaM61RSVin40lTzGYAs0lhuC56ng4qp8NtfjydFWwaESSedIXY5VlYcAfSreuaOJL4yxXBlUwOmWbgA/dx+VR/CzQ7GTXnnm1T7b5MEkt5Kq58rkcbByzHj0FapJnHJ2Zr3DR7rkzKABdSLFgAEgE5+oruPAVuzWzMvOQMdj1rn/EfhzUXQeIEh1GSwknkh3XFv5fl4PGAONpzwa6nwqvl2QA4G0VrAxkzrbRtpCtwfQ026Pyp/11j/8AQ1qG1uG4VvmX0PNPnMbojKSp82Pg85+da1TNcJ/Hh6o9n8a/8jVov/XtdfzipIjwKb44OPFWi/8AXvdfzipsbcCuPEL3jSp/Dh6fqy0jfM1ee/EL4x+CfBerHR9S1g/2koBeC2hMzx59ccA/jXewMPNOen9K+BPjNGW+MniWSVSH+1DjHLDHB/LFc1NXlymLR9GzfH74aSAvM/iW9m7ItqoLfju4rO8M/Gjwz4h8QDTzp8/hm5WUPp09zLuSdv7kh6KT27V8zxyvBjZGin3pLu4lniaOZEkB56c/UV1fVlbV/wCRFz3z9o3Srmyt18c6HaW8lhcyiLWrGVNyxTnAEo9N3cjrwa9T+E3hfwhpWhWetaJpNvDdXNqpa4AJY5GTgnpmvMf2cNaXxn4Q1fwdr0v2mMwfZJGfktGwIic57qRj8q734LreaX4Wk8N6k2L3RZnspcnllVjsb6FSK8OlUeHxCw/RP8Grr7tjVaxPRJpP3YrlfFjfaNMnthJsMyyoDjpkBc/rWzLdKxAU5xXBeP8AUbyz0+G5tgTGZGWRlGWT5gQQOh6Yx717EJJO7CUW1ZHmHxF+D9/D4fijn1BpILR2li8ncw2k5Py9mOf0FcX4c8LjXPHFpZ2tzHp0MZyPJjxIqqMkP65xzXqB1nxf4x8QjSbOZ1tbggzMYBGscfu2fUduTXOePIdT8DeIbe9mhlhuSwR5YtpWSLv8p6nA4NdSatzdDnnF3Uep63jBRR93GAcY6Vb1VvL0raDks6rj9axPA2taL4mszJouti+dPvwSkLNF7beuKu+NbtdM06N5o5m2ZkIjQsSAPas7ItJ3s0ePieO6+IF6ZwVj85lDkEA44xn8K9t+DOnQP4imvLWUOlrCRIN2cM3T8cA186+Hb671HUpTBALiOa65VpCJF3t1H59K+pfgnYXdrpmpzXQixJOqRMqbSVVed3qc1z2kpK2x3YiUFFKD+R3nhb/kdNU/68Lf/wBDlrr64/wqc+NNU/68Lf8A9DlrsK9FnNiPjXovyQUhpaQ0jA8j/aX2nSdDVpCim8fPTn92eOa8jjVFEgUgDgbSV5r179pMqNN0HcGI+2P0zn/Vn0ryRceX82/y/M6/NmvLx3xr0Po8In9Wp28/zZEuzJC7T6rkUqhQeofb0Bx/hTiq4H3tpJIPzZqRAAOdxO3jAb9a4eZrodLjfqSoVIJX5sLzk/d/SpFkba218qMDO45H04pH3KNrD+AbcBv1pyqGZmYfOSMEKcfzqOcfJ5il2IZhK5TcOTnP8qaZGYcySBA3BycmhyxlKshDeZw207f504SMzAEANvPzFOMfnRzsXKuhDMP3YZTIRk4xnNej+KwV+EXh1fUxnqf7rGvPGbEangMN3JXj+deieNv3fwu8Njgf6s4I/wBg104eXuz9P1OPEr36fr+h53P23MD8v8BPH1pVBKKX6Ffl25/Wo4FkV5WZVw4yAYx09OtSrs8v/j3AIXn5R8361z8x2xQNuzuK5O0bcZ4+vNOZmyzSMwYgYwpwP1pNq7SfJ2goM8D5ufrRtj2OPJAGFyGUc+/WobKSEnbJbcu/3AIFVCWYbGUjIxjIqxNGyxsyR7QSPl2DJ9+tRDJJ3R7fUYGa1UmkYyipPUgmheQgE5+XBHHP6VZiQrbYZRvB5Bp8arg5jBAI+U45H50MVAPyKVJ4G0Uc7sHs4ojZPM4YE/xAnpmo4N/msduTjJz/APWpc5wCu8Z4UIKZCWVumOoxsFCehXJF20NFGXblg4IGTkH9KZLMGRlHCDnnINMVVfG6MMdnA2jj9aa6LyfJD/L/AAqOP1pJ3Brl1sSRsQCQp2ZGc53VV1lvM0242gjCNjIOelWNny58oMcA8KOPrzVXVVUWtwpj3NtP7wIBxj61cGnJJk2Taf8AW56ToFxouteGIdLjuLaSOS0EUkSkA8pg/jXzd8Qvh/4q8K6rPt0l7/Tw5aGeNDyvbkdD6iu+s7W6sraD7VazW7GNWBYFQRjjBrptE8S61ZDbDdiWEDmOSPeMfVqvD5VWwVSdXDTUlLdN/qj53EVE6sr93+Z8q6hPGs7NLaXVhMww3mJuR/rjkfWmR6l86XHIcfJIp/iH94etfZema54X124MeoaRYxXA6ytArR5+uOPxrzr4/wDhzTLa1RrKGBnuMZVEGFUnqMVMM1xH1mOHqUXFvr/loZ8ul0eL2MpuXRY8szEAAd698+Fx0vwpovEsbahc83DHggdlHtXgHi7w/FpEXlR6hPaSQRI7hTx5jA7cN2HFZ/hjxB4inuILO31Ce6mlIWNGAYk9utemp+3gpwejOjDVI0pXkj7MsPFunSSL5rkH68GuY+L/AIljXQ3gtiVEgJLeo6AAe5NYln4b0O00CCTVdQnlv0iDXBWbbGX6nA9BXjHxI8UTz6qtho9w0dtb9ZEO7cfqfSs403J6no1a6UL2JbmKC7jVLvV7mFvNTaVjLD3GB396sajFY7ZFt99yZH2NI0e0noABk89c/jXHWmp65bq5j1GRvMdWJIB5GeRmq/k3WxU+2SsFfzQQxwreorpdNdzyvaM67UftJ0+WCNhCLZRHKZHHy44APpmvafgnaab4Is1uI0tb+RrZjfMqqSsuzeoDH/vnrjNfMl1aSyzSNNMzNK2XY5YnPc561e0YahpsUhTxJshI+aElmZgD/dHUVUI8pEpuR9fR/FLQ/FHhy7sntwXmR4pLaFTIUBB4OB1GP0rg/DflSWQXdtbA5/HvXnuifFuW08K6jPZQxrqFu0UQkMY2/Mx2FccDvWLovxB1YzSR28i3MsmGZGhHy5PbGP0rbRmdj21WMb4brj861fsMVxpsd1Y3iTGKVPOiYbHTDrnAPUe4rz3wwfGmvwi4W4021i/uyMqkf8B5NdGn9s2ktvDqDabPH50S74JiGHzr2700tTowi/fw9Ue9ePWx4o0U/wDTvdfziqGOQ4p/xDbb4l0X/r3uv5xVTikrz8U7SRdT+HT9P1ZJqV09vpl7Mhwwj2r7E8Zr4q+PdtdWvxqv3uohGt3FBNF6MvlgZ/SvqP4j6lNb3NjawzPGkxIlUHhgSBzXN/HL4e2njTw/ZSWlxEmtWKD7PcKvyMMcozen8jXl1casBUhOr8Mr69tjK3PsfI15Nzk1Xe62sD1GKueJbC60nVbjT7+Ly5oXKSID0PtWHLmPLcvEeuOor34yTScXoZWPSPgR4pXw/wDEq2kZgtnqMTW859D1VvqGAr6P1/VLex8VwazDNsttfslLEf8APSPg18aaJNJaajBewsJESQMWXqPXIr6LjvbrVPBFstqguLnTLtZIFLhfklGCCfZgDXjY3CWrrFJ9l9/X77I2pWvrseoLrlmluZVZigUkseM8VleG73SfEVzcXlvZSSyWcYLPI52hudo29CetcZZaFrl8vmaxqyW0WMiG2+ZvoSePyBrsNImtPCvhq7uLq4lkE53AOADwMdB1p1JTitWepRhSlL3UdANb0HwzpLG6niinkUF3l53vjjp2HYCvDfFVxc+LtT1LUr64aaK1RljfGFOOeAegxjitvWZJrzSbnX9SiCJL+5sLVly7O3AY5/OsvxLp0ml+CJbNre6BmChnjQ5yxyxb2wK64VajglI5vYUY1fd11PGPDs32HXpLu3vprC7jO63nRioHsSK9WuPiH4q1aG2tdQkhZooyhlWPJlB7n/GuW0LTdOu/h7rsqlI777ZCIlduNoYA4z9RUPgzWLfTdZmsNSkjkjUjAyN0R6ED1H+FbwdtztqUKb5pLdOx1Hg660l9W2Wsj6de27FminUtFNjurjlTz0NfU/wnSUeCoJp5VlkmlkkLr3G4/wCFfL2q2sNn5M9tGLmyvJd8V2mCDkcq3oa+s/A1immeDdKsYwQsVsg5OT0zzWag/aqS2OLMKbg4tO6NTwp/yOmqf9eFv/6HLXYVx3hT/kdNU/68Lb/0OWuxrtOTEfEvRfkgoNFBoMDxn9qjVdO0XQdC1DVJJI7dL5xmNCx3eWccCvmjW/ivarqQj0jTb25tigPmyw7SW5zgZ6V9C/tl29xdeDdEhtbaK4lOoEhJDhf9WeTXzVB4b8TbY2is9EJX5jl920Vy13DmXMk/U9eCqOjT5W1o9vVnY+APEl54h06e6udONkquUiZkI80Y5OCeK6eMoqthMfIMgr15+tcXBF46WPdH/YAVUA4Bwo7VMI/HbZPm6EAMZIQnH615k4x5m7o7KdScUk039x2qtDsYfZ2XpkY6/rSKwy21Qq7x+728/wA65I2/j18n7bogBb73lZ/rUNzY+PirSf2rpoJPBS3HJqfZx/mK9q19lnZySbSNyhoy+du0Z/nTY5lYKflZdxwgC56fWuKXSPG7GNpPEUEBOeViTiur063khtLdJ5FeVUwZjtBY9zUSSXW5pTm5u9rFqQr5XID/ACt8u0HHH1r0n4hBV+G/hiPaGG1CBgf88vevMXTbGBvVMqck4716l8StieBfDSFwo2Lg8f8APKt6L/d1PQwxC/e0vU86VVYLlfMCqf4V+WnhY9i8A5XgbV+WlAjCD95s+TsR836UYI4LbcJxyvNcR3K7EZflP3XAT0X5eail5RujkpwRt+SpSvHEpT5OmV+b68UeVxnzNg2D0y36U4ys9CbdygfFmuXyjR7jw5a21tHgJeR3IZ329MrjjPerCqShOMnglvl4NJKsSyAGRVK/wnH+FPOAGAkKnb0yOR+VazqOVjKlS5FuJtGGbarcjLZWo2UsD91RnlsrU7q5yCAnA+XcDn9Keo5O5QoHbjn9KjmNZFZEUIMEA7vvArxSIqeYGY/xHnjFTsYlLbZRkNypZev5U3zIzL/Du3fd3D/CpTZSu1oPhjVgNpA65YbKBGMLwsfynnKc0+3kjYhRIFO77u4c/pSu6kgK4Y8jG5eP0oaITlfYgaPdkiTyxt/2Oag1JB9juPnx+66fJ1xVgcgFZN5KnILLx+lV7zd9mm2sZv3DZyy/KcfT/OauCu7FcrPTPD15BNoNmtxp5MHkIM3BypO0dqo6j4PsfETbLRmsQOv2dcI31B61yth4t8HvbW9vNYeKZZoolUkX6BchRnA9Kvf8LE8KWdxNp62ni+N44wzKL+PlT6evSvPpZFj8PVc6VdRV77nlYjCQdWXNLq+3+ZQ8XaRceGYRawxx3ES/eeLLYP8AtDtWbHBBPJZDU1add4aRevA5/IV051/wrDcNbDS/FG9o1lP/ABMYyGVhkHJ68VVNz4GZjIdE8SkspG7+0Y+Qevevp6Lq+ydPFyV+6/rR+hzxy5T1jL8v8zwP4g+Xqup6lNbxyol8Jxa+amFeOMALtB5J4zn3rzzwm+o2E7SQ3a2bkYLogaQD6np+FfXFroHw48Ra1aR/8Ip4glvFUx27S6migAjkA5x0qhqPgX4S6Rqj2M/gXWo7hFDNt1NSMHpzup4OlChQUXJaFrL3zWUtfl/meCot1dQM15qF3OhHRpSAfwHFUZ9PiSUeXgrngN0A96+iV0H4UoQR4O18BeR/xMlwP1rU1LwB8PbO402GbwNr7nUs+QyamrJ0z8xB+Xj1ro5qb2kvvLlgHopS/L/5I+aba1jC7ZVbODnYRx6dasW9ssqgFY0RWG58ZCjtkDk19Cap4S+GemXiW914M19ZZF3DbqanI6etVT4f+FMYZj4P19dvB/4ma/8AxVVKpTi9ZIiOWOSvFv8AD/M8AmtWOF+UjB+bj6/nRa6Rp09u8lzJcQ4B2tDJyWHsele9JovwnkfI8HeIid3/AEEQef8AvqtXTvB/gPVp2a0+H/iiU9C/25VX8ycU4yhPZ3Jnl3s/ilb7v8z5a1/TY10mb7N5o+dPldvmlOeM4696xdJ0rV5LuSXR2aJoCzQPu5OxNzDP+c19qTfCDwPIoWXwPqp6EBtZTI/8eqp/wqv4dadIZv8AhEdSt22ledcToRg8bu4q3TfQx+rUv5/y/wAz5e0b4j2ksEQ1y2NvOMFLmBeDj1WvV9N+KGoa/qOmWNtrmmm2muII3htokQuN69RjOTXar8IvhTM4SP4b6w6YwH/tIBR+JarWn/C34V6HqNrqkPgPVLWW2nSRZv7SVthDDBxu55q+WRph6EIVYtTvr5f5nrHxQk8rxBobZ6w3Q/WKs+CYEDmqX7Rfinwp4Qt9F1DxVDq8okkmjgbT5AjDhS2cnpwK8ptvjd8MZW2w2/jX/wACkwP1rjq4Z1JJ3KjTjOlCUnbTy7vzPZ77T7HUrDF5bxzYJKlhyv0NeT+JzrGj6zLDa3k1vGxLDk7XHt2NLD8ZPALKFSDxns7f6XHUV78U/hxeRCG603xfcIOivcxtj6V5FDK8TTrzdRqdOXRg8NTe0/y/zPD/AI32txLrcWozlXmmiAkKjBOOhPvXm6xtu+U7T3B6GvprW/E3wR1Rguq+G/E9w2BgPerkfgGqPRdP+BerXSwad4B8SzTE8KLsZ/8AQq92FKNNKMdiPqkOs/y/zPnnSNFvdUvVi02ymnnPUQqcfj2Ar2yKx1a18AyaRpsOPESywRyCFcZUHkhuh69a958O/DvR001Dpfg3XLGBukZ1OKM/UitOP4fxQljD4e1tC5+YjWIsmuXEYWdZpN2Sd/8Ah/I3hh8Kl/E/9J/+SPHPAHgWbTZF1XxRfNc3AbesQkJRW9T6muW+LPj6z07xPZpIomtoZ1LRZ4255OPX0r6Om8BiZPLk0HXmX0OsxVzWo/AbwbqN0bq+8A6lcTEgl31pCTj8ayhgJuop1JXOqU8PGlyUpW/8B/zPLtUntdf8QJDPdRJYacgOWbAeVgDkeuBj86yvF+px22j39la3DzRNGR8gkYAY9TwK94tPhHodomy38H6sig7gP7YjPP41Yu/hpp01jJbz+FdYaBlIdBq8QyPTiuiWFbe5ywjRg0+f8v8AM+JtK1q0sYE0y+gysxISUjKEkY+b0I9aSyttMk8SWlvKsKSyBlg52LI+MAZPAyR19TX0pYfD74Sa1fT6fH4E1h5oBudJNTVe+MjmtC5+EXwyx++8A6ow466up6f8CqpYeSXK2aVJUqkufm1+X+Z5d8GrG9+zXthfaeYX+1pDNbSgHrjB29Dx3FfWy4hgWMYARQo/CvMLXRfCtjNA0Hh7xEjW6gRv/aqEqB05J5/GtK417TI7b7RPD4mWHJUudViwDWkaNjmq0qdR3dT8v8zuPA83m+M9YIOQtlbj/wAflrua84+FE+lXOpajNYwajHO0MLSPd3SzbkJfbgr053V6PVtWOXFWVSy7L8kFIaWkNI5zx39qKRItE0J3WVgLx+I13E/uz2rxSLVYoYyv2K+DbBkCEfNXsX7Wsxh8L6KyyeWTesAc4/gNfPFtq0iyFmv3x0/1nvXJXwvtpJ3PZp4v2OHgrdH+bOu/teDDq9jfI2VzGIuDSvrEG5ttlqAbf/q1h4/lXPR6rkNi+YnPBMnStvwtMtw8ryXDsmVyRIcj8s1z1cCqcHNu46GZOrNQSsWotXhRg32S/wB/mf6sxHGPyqRNZMihUsdQcsx+XysAfpWoGt1SMNM6pliHDNuz+VJDMFEPmvsjO47lclv5etee7djuvN7GZFq8bBFWxvpGw3y+UeP0qpf62yJD5NjfTEq29WjI2emDj8a6TzoNqZmZAVbaQx5P5VXOx/LMx8tdhI2ynLfXiqi4p6q4SVSS0djBttc86Mxz2tzbyujKok4X25xXs3xJZ18DeG1ADM0a9W/6ZDmvKddYJpMu792pgO0+aSTnoelep/FMqvhPw1G8hT92OQxBz5Q9q6adnSm0rHHWk1VgpdDz4Mx+6Q52c7pen6UpcdPNBwgyTJ0/StLR7S2uYp7i+uZIoLdIwwgk3O+9sDgjGOpJ9qdr1rHpmqzWBnjlWJRskDn5wQCCRjjIPNcroyUVPodarw5nTW5m7lG7bJvDJjJf7v6VEzSIzbJjKuwZzJyP0qw4LN852goMbZDz6dqDv5DbVygxiQ8+naosXzJFJzK+4fKwKjLb+n6UoRixbcz7VBPz/dqeU7nYyNsG0Y2yHk/lXFanqLx6jMv26QAOcr5nT0rfD4Z1m1exz4jFxoJNo7IFgGZZGKgA539P0pBJlWXe56cl/wD61cJNqkjKgW7k4z0k9qhXUZsuTeSdMf60+ldTy1r7RzLNY2+H8TvmAIbqw3Z3Bv8A61IVjVj8zEbuG38/yrz/APtWbecXkmzqB5hNSQ6q2/DXb85HL0f2Y/5hPNP7v4noA8pQPnbAb72/n+VNVl2KCzAbzyH5/lVW1ni+zQt9odnIHVzg/pUokUS/fbfu+75rY/lXnuLTtc9SE/dT7kgNugBaRgMnBD9f0qvfvGLWRjOyL5L4w/3uD7VJk5XZI2/ccqZWx/Kq9yd0BVWBk2uNrStjofargtUJK7OV0/Sb268TWdla3HkW8Fut05ZSTKOhQfzOan8SQ7NX067wP3wa2k9Aeo/kfzre8J3cUep6RqCFWhcCCRvVWGP54pvxM09rZLyNF5hcXMYHpnJ/rXowkpr70efik4YifrccWZ9N0W8O3Ox7GXHqhyv6EVo7Nww+GyMkY4z9KTwNpp8UadLpcNxDbN5kd8k0p4XAw/T2xV65gSK4mhDpLsYgupBDYPX05rkxMbxjNfM0wb5Zzp+dy34VjI1+ylWeGFo5lIMj43HP3Qe5PoK2/jBZKuu2d15YMc0ZViT6HI+vBrm7ZvIuYrgJE7RncvmDIU9jz6e1df41v7fUfB+k6hJeQLd/KxXzFDMeVbANKl79KcVuaYhcmIhPocOYv3J43oRndJxgZ9K9QY3Wr/DS2l027e3ukgZVkUfxKCO/TpXld/d2tlaSXdxKsAUZcgFzj0Hua6v4W/EHQJol8L30l1YX9zIXsoryEx+erDPynp608AnzNGeZcrprucDDeXi6csmta1LLKrfM7HJ5/hz25r0zS/A+iWcCyalqpkaQK5iT/H8ewrjbbT9H1nxjL4Y1CRsRXLyKkabRuQkhWJHINeswQwwgeTEiccBVxiuzDYOLi5VFrc4cXjJRahSdlYhs7XRLJR/Z2h+Yw6SSp+uW/wAKtyXmpyKAGgtk+hc/0FJuNZ3iDXNL0DTpNS1i+hsrROskh6n0A6k+wr0YwjFWSPOlOUndssyQyyD/AEi8uZR6bti/kuKbDb28LFooVRiOSBz+deA+NP2mNNs53tvDujyXOGI865bGfcKOled3n7RXjqS6lkgNtHG4BVCn3PpWmhFmfYrPWV4iOdLl+qf+hrXyZaftC+O45MzSW0oyOo//AF12ng749ah4h1K00HVdHi3XtxFCk0ZxtJcckf8A1hQpK50YT+PD1R3X/BRBtvhXwsV4P2yb/wBBWvkfRmLFdzDA/hz1r61/4KKMV8J+Fj1/02b/ANBWvjrT5ZXcHbxxgjgVi2jWorwh6fqz0TRke5kEUBVm43zH7qewroFtIpZVtbebHHzSAfMxPb2rhbfUpYbSO3hbaG6kV7F4W0i18vT9215ooRPJGv3mZuhb2Arnr1FGJthqXNJ3POk0eX7fKvnMCjkbMYz+Ne+fs7aMtlrttdzRLtbhSeec1yV/4cf7aJwqxxM+SPrXsfg7Tf7M0y2kX5XVdwrBVNS5Udz3XbjoKUZqnot2L7S7e67ugJ+tXO9d55rVnYOaQ55p1I/TjmgliKc0GoLdm84hgRVmgSd0fPGu+X4d+JjzLhI3vWgbt8r/ADD+ddH4rvFt9Ondplh+QgOx4BxwayPjfpdxP4h1tbaImVbW31CEjsUJV/0AqDWJ11TwraXThZBJEC47E45orraQqL3R5TovjbXra3vodQS4ubmeZfs5K5GAea725XV9T0byI4odOSPLkY3s+eua4vULm1k1cmGOQzjCAYwq11tnfahOoPmxqm0K2OSa1VNPRGc6tjq/2WtUuNS1HxJHcQGJrMQW65GN4BkOa93rxj9nmEQeJvFUa8qVtmB+u+vZ6zasd2I+JekfyQUhpaQ0jA8r/aB0m11uTwlpt5EJYJdVJdD3AQmvOvG2rfD/AMJ+JJtBm8ELdyQohMkbIqnKg9CPevX/AInx+br/AIRHHF/I3P8A1yavnT45bZPibq74+ZXRM/RFosjfFP8Ac0/R/mzSfxx8N/LLN8PX4/6aJ/hW1qUGjCw0XU9C0lNMTUYWlMOT2JAyV4rxkxgq245z1zXserhofD3hW3Em1V0lWIBYHLMSOlcuLf7ljy1P26KVsVLJ5fLYOQxfHSnRhWdPKYFthyGLYquGm2oZWULsO3aXyfTP41Kl1NFtSUoo2EgqX/DP414x9HdjrdFYp5cgZvLO4MXwPXH4V13g/wAIw6zo0mpfbZE27owgBYZA561yEV1cbl8xkUbMjazfhT01LVIV2JqE1suzIWKdwpOOMitaTin7xjVVSS93f+vIp68qrYziGQyYTGGc9c849K9Q+LDMuheH1XB/ckkbiMDYteT65dSjTXWaTHyoBh25+YcmvU/jJIY9M0DdIU/dMeGIz8q+lb0v4Mzmra1oLrb/ADOEimuIHeW0ufKcpg/vGBx6Yxioml+eSYzmZ2UNI7ysST361HLKWPzzEHYMASNgj8qiuJJTGyswX92MYkbn9K5XJ2tc7lHfQ9U8aQaBD8PrW+stN8mS6EQil6MD1yT+BrzbauHMMwZfLG7dI2R+legeOWI+Eug/MVb9z0Y/3T3Febs0v8UjKxQYxI2D+lb4pLnXojnwCfJL1ZIir85WRn+T5iZTx/k1H4v8jQIdGNn4Z0rUpNQtTPPJcqzNu3EdQRSs0p3LI+PlGMSNz+ldR4gtln0/w07qpP2AjJ5/iNVhG1exz5ovcjfueejWL/nPgXw6qgZyY5OOM+telNo3g6y+HNr4v1bwvE5kjQywWq9GY4+UGsi6swttJj+4e3+zXbapCT8FreMHlUjOfpJXpU5S1ueI2nsecHxR8M1IUeA9T5BP+rTp+dbPhKD4f+NpdQsLDwrPZy29uZC04XBzxxg9apLp4kQPJtZsEZIz61t/CSzjtfFeoqqqu+ybOB7rRCUm9R3j0OBtofJgFumNsQ2j524wcVfit1kLeW27aepkYHFFztS5uU3FWErBfnb+8faklbeW3EBzgDaz814k17zPqI83JGy6EptWHHG3d1ErZqlqcMkdq3mMAp34IdielSztlmDSYO4cBnqK+fME+4/NsboWx0ohpJDjz82vl+ZzXh427Q32l2kpZLZw0JIIIVgHXr6HI/Cu58SSQa9b2RtG8+8a223ESLuI9OnvmvK9U1iTTNY07Ure2fZNB9lnLrhS3VT6nvXY+FviJp9ium6RfRukl1I6tJEQFDFvkyOM5z17V6lOg3OVtjy8biI877psqWGn32i6NbW2ux3Viklz5EUO7DS5OBlRziu7tdFFpbiNriMJEP8AlmhIAHua8x8Lahcad+0nqVvql4kcVxm2hgnuGJkDgbTGpGOCB+de1mGXOwoT2II4q3hIP4jkjjqkfhOc1exvBpsj6U0RvAA0TXH3CM8jjnkV4H4v1u+vvF1tqljDtuocKyg5ClW5+9x0Jr6asrdr7Wk0mEsJygkbCHaiZx1xivl7432X/CNfFLWtJW3e2iFxmPdkB1IB3D1ycninGnSg+WK1M54mrN+8z1fRY9M1C7sYNe1mG5W+K/ZvJu1cJKCCUZVPB2k9a7W7ay13xjpAhttMubi2u9ttNGf3tvEnJYqeegxkV8jRRXtxcItjv81fmDJwVx3z2r2/4B+ItQvPG2m6hrEoaeSGSzxsCkYBAz6njt603R95WOmniFGm+bVnVeJL19I+PEDHeI7i5ikGBxhxtP65r2ZG+UAduteDfH5zp/jLRNWj3FjGAcPgZSTP8jXuNnMLi3WVejfMPoef611RPPkin4u1iLQvDV/q077VtoS4IGST2A9yeK+LvjD4+13xlrkcd3MQqrhIYziOMHsPf1PXtXvX7VGuTWfh6302ByMq1zIB3I+VAfxyfwr5btFf7GPOJkllzhsc9aGCQSNDZafLBbxrLNIoDSsuT9F9BWVFZTMAegx3NdAum3N3LDZ2NvJcXUnyrHGpLO3oK7ex+C/xDuLBZl0mCFmXKpLcBW/H0oA8sFu6N8ygn0FdZ8MoSPHegSSdf7Qh6/74/Km634b1nwzdyR+ILCW3mQ7QHwVc+gYcGk+HtxJN8RdAMihQdRg4H++Ka3OjC/xoeqPpz/gocgbwt4WDdPts3/oK18gWMbYPGFHQDvX2J/wUFXd4a8LD/p8m/wDQVr5NtoGZVt4RmWQgAf1rmrO1jqULwh6fqxLRHkVcJnbyK+mfAdjZ3GnWXiC1R3nu7NIJsnhdnAxXkEPhtYtOgkVSfLAD+pB716t8JbyawtZdHliLwb9yOT9zNcVSakjtoU7HayaWt1cRR9QCCTXa2sabEif7m3aaxdOCqd2CK1IZWDAk4FOFkwqI9V0jyRptutuuyNUCqPTFW64b4eeII7jW9S0GSYGWFY54lz/CyjI/A/zruq9I8F7sKO1FFADQvz5p1FBOBQB5L8Yb+PR/iJ4XuLiPfaalBPp0/phsFf1NcF4VeVtE1TRLg7ZbG5ZFyP4CeDXW/tVq/wDwh2m6l5fly2eoAxknk/L1H5Vx9xfxJ4ptr2P5bbW9ODKR08wAZH1q5x5qZlflnc8/1xrq3137NE8SZPLtxnFdPoNlJPYSD7SRhs/LXDeP72FNehkUCSbd8qA5IPQ8VnaX4vvDLJbi6EMiNnyxwrqDg4pxb5bk2V2fS/7O5Y6xr+7O4Q24JPfDSV7NXiX7M91Z3moa9PZyb42hts85wcyV7bUN3O/E251bsvyQUhpaQ0jnOP8AHsQk8ReGCf4LmZv/ACER/WvmL4ry+d8RNcbP/L44/LA/pX1L4xGfEXhsf9N5v/RdfNHjrQdXv/FOq3NrpGoM7XknP2dsMC3UHGKcl7qsa4h+5T9H+bPPp32bhyAe1e0+J8xxeHoVX5l0WA/xYwVyenFcdY/DvUW0HVr/AFayvYJrfYLeNYyS2T8xx34rvPiFaxx6np1sxfEGlwIPlbnC9wOlceMTVE1y1r6wc3FIxOIdo+Q7tzP+lPQgJ8vLeUd24vx64ph8qMKJV52ZXCv+pp23cFMm0bl4A3V46PoXaTFDAFjESQE+bLN+NJ5uFbysMAg3ZdqbKik/vGZTt42MwFMliRgDIzKQoA2uwOKYr62KusTKbPbGu5SYg+XY4+cdK9X+MrbLXRFx/wAsWz8x9F9K8h11Y/JjWR3R/NiAAkbB+YV638bTD/xI0kk8s+S5X5iMn5a64X9hI45v/aYHnhkdQxjKlAoyTI3+FMlkKwuVAYBOcytx+lLI0IYiVyjbQAFlYZ/Si78vDCSRk+UYAlPP6Vx9Du57bo9J8bSMvwo0GROgEWTvIwNp715x9oYqwjO7C85lPH6V6H462H4VeHxvZeYtuHxn5D1NecOUXIllWNtg24kPzfXiunFK816I5cC2oP1ZMJSqOwZj+7+b96eP0rsr3D6T4cY97JuvP8RriN0IzucplBg+Yef0rsNSuI49L8MYbKtZOFJPU7zV4NWcjlzOfNTS8xt5EDAeRjae3+zXX3y5+EKL6Rp/6MrirmfdEcLkbf8A2Suwu5G/4UtvUZIiXAH/AF0r0Kb0Z4SVjk4FXyl6f5zWp8OcDxhcDj5rJzx9Frn7S5l2fNEQO3BrZ+GbO3jZtyEA2bjOD6ClTleQ7WOJ1GXbqd+i7RiZwcu4/iNV3uFw2wjZgZJZ+tXdcVY9av42TJ8+THzt/eNZ84LfeUF8AD52/WvHn8bPraSvTj6AbhCrgMuzIJyXzUN3OjWlwqBCm09S+elOfIOXUA4GMEmq17hoJWZTnYemfSiHxIrqkjktS0PxJq3h57dLNVCBXjlkOCzLyuP5fjWbc2V5Y6dd3V3ozyzSWTwxl05idiMOCehGK9xsbGWWwtnjyJDCnOOg2in3NsW3Ws1q06OhBUpkN617NNuD1PAxa5q0/V/mcb8Nr3T9W8S6Jrmo2NrNd6xpASO4ljBeK5gPzhT2JU/+O16veIjFGkyWRty5J64rym01HwkDHpqKPDt34e1YvB9rfKM5GWOV6qysRz3r1Nil5cQRwOJFuHUKVOQQT1H4Vs5K1zhasztvCVpFBo4n8sfaJjuYsuCB2H5fzrM8aaF4Y8RW3keI9Fs79MFd8sIYxj2PUfhXWSBUVY1VcKAODjpWddR2sxKO/lOem7pXylfFznUlKhNO+8Zafc+5bTtqfKusfBnSNN8V3Ml9qpt/Dssii0MUw3kHrGxPTB4Ga2rnwBa+HdQ0rUvC28w2lwjuk0m5iu7kg/TtW5+0Jf6Jb+H9S0m8mhkY2++RwcCNM8ZPXJIwAOe9cv4O8R3UOhWlrYtfazYLAD5xUM0Yx93rlsfnXqYTFVq0HKUXFrdN3OzCclSDhNFn9pVLe68M6fqkLRyLFdFA/UAOvT81r0/4aXzaj4K0m8ZgWktIixHrtwf1FeGeMNZ03xBbT6Na6tHC0sil4GO1w4PGVbnNes/AyO6tvAttp93kz2rSRMSMZAYkfoa9WlU5tzCvQdPzR5n+06/na5Nbhhv+wwgA9gZDmvHJ4YbdhjGxBjivob9pLw99ujsb0x5SaJ7ORh/CT8yH+dfJss2q6dNJZzMS0LlGV+elasxWx9I/s8eH7O5sLnXtqyXYnMUR/uqoBJHvk/pXs9nd35kwg1GDI+VyQ6H6j0r5t/Z5+Itvoui3+katJHahJDcQSEACTIG5B/tccV6DH8VtGkns3mm+ypfBzxJuMBBwFkA5Un8aozcrM6b4haPY+JjHZ+ILOJI5FaNfJbGJcfK+R0/D0r5P8GWtxpfxn0rSbhsyWusxwsf722Qc19LeMPEmn6ZaQTahdxokf+kt838AzjH17euDXzb4Q1JtY+NWm6qwIN3rMcuD1wZBj9KJ7HVg/wCND1R9Yft5W091onhWG3j3yG7nx7fKvNeD+D/CUkbCZ/nmPVyOBX118d9Fh1zVPD9rMu5UW5kH1/dj+tchH4RtraECOHGB1rzMU3eyPUopeypvy/VnnukaQEAjdVYEYIIrc0LSX0+XIClFbg/7PpWxNpbQv8q9KnjjZ4uFw2ORXCpanaloatu20jnirdzcR29lNcStiOFDI59ABmsyCZfLHqOtZXxHnu7bwTJNEMR3U6wOfROp/XFdVH35cphiX7Om5HK+BPGktl8TIfEUxMcV3IY5k6hAPlx/3zj8q+ureVJokmiYMjqGUjuDXwPCzGaWMZVx+9X/AH14P5ivrX9n/wATpr/gqK2d8z2QCHJySh+6f6V68o6Hzqd2ej1R1nVLbSrSS5uWO1FLFVGSQBmp7q4SGJmz8wBwK4TVn+3ySQ3P72OeCRZMnHHHFRFXdjWEHJN9jK1H41aLA7CK3G1SQTNMFP4AZrd8D+PofFVrPcWyx7IyMFCT1+vpXn2j6XpKXXl2/wAPooVw482dVPKtjvnqK7Dw2LiN5VuNNt7BQ7LEsGMMnrxXXUoKMXbc5qc25K5zH7UOoLc+BrS1ZcF71Wz+BrgfC2mzah8OLSeUln0u586IL1MZ4IzXqXxK8NWfifTYYb+6kght5PNOwgbjjoTXzBrnj/xR4U1668M+G7iKazeTy+YgzNGeuCa5oTvoFRWVz2nw74S8JeG/t3iTyFa/vV3I1w3mFM9QuelfKXjKS4tPF955jApHcuQw4BQnPFe165q/j27soZNF0aHZEnMlzKjMo/2VzXgHxO1TUdV1032oFBM42usaBFBHsK1nSVNPUr2lOpFci16n13+wtd215YeIZLVVVQLdSB1z8/Wvpqvkv/gnRIj6F4oVUw6ywbmzncfn5r60rGe+h14j4l6L8kFIetLSHrUmB538Z/Elr4Xl8P6rdW1xcxi4lj2QY3ZMfXk1ySfHbw6q5fSdaAzjGE/+KrW/aUMa6VobSkBftcmc/wDXM14sht9oyYmXBxhen61hWxDptJK56awsatGnJu2j/Nnq4+OnhhlydO1pfX90h/8AZq5TxF4is/FGqvrOnpPFC8QiAuIyGGODwDiuV227DDIjkDoik/yq+gaKMRvbyYC/KREwxXFXxLqx5eU3w+DjSnzORZXaxIhQY2c7g9KyjaTFkDYN2d2Qfao2kXeRKNrAALiNxUkkkWXDPh8ALjeBXFZ9j0VKPcRYyqsY842jJZmpT8oYpzhRklm4pr3MQLK0wDjAxufH8qd9ojMrb5EEm4DAkYD37UrMbnEt2mlabqmlubqHVJJFmLRS2zfu4jGu/wDeEjgEjFdf8cNztohG3/j3Yk7iMfd9K8n8WMnkiSS+lt1juY2cRXLqu3cM5x2xXonxL8VeHvEF1pp8P63Z6h9niYS/Z5s7TkcHA9q7YaUJHm1NcRE5dE+VmSTcoA3FnORUd2T5UmyYOuwZYyH/AAqx5jOzbpDHJnlRKcfyqtfTFkZvN2uTjYJf/rVwK9z0kket6tHYP8M9EbUbe8uoY4oiEtAWkJIxnHfrXmurRxxapd20AbZFIV+eXlQPwrrviUkrfC3w0yXE9s6tEd0U5jJ/dnjcK4AqwEnmXbq5IyPPzu+pxXZimuZW7I4MFezb7skZsBirq6hRkl+n6V3Gi+Kfhx/Y+nWfiG5D39ghXaIpW2HJOMqMHrXCSsPn3ybGx93zOv6VRnt7SSYyTQQ7+Dzgk1OGqqnJuSuXjKCrwSvY9dbxb8J3jKNO5BBH+om+npV7TPiF8O9L02LT7G9ljtYwVjjNtK4657j1NeLpY6eu7/RkUjnpintZ2OPmtoR0xhc13LFwW0Tz/wCzZfzHtTfFHwMv/L3L/wCAL/8AxNQT/FXwMqsRfTrgYz9hfp+VePNb6en3reIOB0x1pWgsRlVtY04zleh/Sm8cukRLLf7yLus31lqmq3V/ptz5tvPIzK5VkP8A3yeapHao3K+7jnJNODxr8pXZheMFh/IUszBgPMwPkyvztz+leZNNycrHs0moxUW9iJnznYy4A5zuqteFmtZtrDHlnOQ2elWZuMb1QHZxhn/Xiq93gwSeYVH7o42lj2qYxbkjSNRcy0Or8ReLvDXg/RLKTWNWhhY28ZEO7Mp+UfwDn8a5GX446GkStY6TqlyHyEO1Y1c/qTXhQ8Paxdaj/ajCVkkkzDPdYdnwecA9VqC/kuLPUo5IrpYbqGYjb5Z4Gc7iOgzx8o7V7V4y2PnMTdVprzf5n0zJoPhzx5oVrrUtmLCa7gEiSRDox6iRe+PbFaWnW9/pmgJYLexyXVrGY4bhDxkD5D7Y4/KuY+Euqa5q+iY1pXWUyl1IQICpx2HSvQpNPtDbbp1AjXlsNgfj60c6T12MpR5keDXfxz+Kum6lPo8moaXevbOUeaa1Vicd8rjinf8AC5viPLA8n9qWQbsgskx+vY0nxhsPDN1dLqemslndxIVlRQMTjPBwO/8ASvLdT1b7DbAKPOkl+7t6D3rn/svBy950lf0I8jc+KPi7xH4402CTUJLKY2uSFht1iPTGTjlj6Vx/hDxnr/hq48zR754WJ+eIjMbH/aU1ctrxfK2hSwJzzxlvenJpumXGox3eoROsJ/1n2f5SffmuqnRhShyQjZDTa2PTtK+IEfi/TVl1Pw7p0WpQyBPtSQK7dMhhnkHNew/BPWLrU11NbyMJIk4OdwJbcv3jjpnFeeeGfBtkumwjTreOGB13eYcsSD0I9TXY+G7/AEvwTqkUdwsgivSiSSAZ8rqAzexziohbnubVJydPlPRvFOkwa9od1pdwdqzL8rgcxv8AwsPoa+SPiP4Wl/t+SD7Ow1KDK3cQHBUdHH1HP0xX2SWU46Z7Vy/jPwrZ65EZkxa6goxHcKozj+63qtddmciZ8RatYv5e2Ld5fqOADVBdW1C2g+zYBxgK/RgBnv8AjXuvi7wo2n3MkOqWv2Ccn5ZQubeb3B7H261534h8LOlwirCF3KzZU5BAI/xpWKVjim1W7uZom1CSS6hjP+rLHge1dP4C0trX4keG7m2Pm2M2oQvFKD0G8ZU+4rGvdCubdvuEj3B5/Gtz4WRX0fj3RYsMIhfwsVIyAd45HpRvub4T+PD1R+hnjxBJ4o0RT/z73X84qr/ZUZMEZFWfHJ2+KtEP/TtdfzipIG3da461nI71/Bp+n6s53V9LGCyrxXOS25hY7eDXpZjVhg4/GsvUtCguvmjbY36Vxzw99UbUsRy7nFaTYyX16IowAe57D3NaPxB0eF/AV5Yt8+yMyBj/AHhzmtUrf2Fg0FlpqW1xnG5wWRh67h1PscUyG5/tu0u9P+z3G5IiskkkRVWJHatKCjTfmc+Mryq+iPknUdRS1ntpnUndIGz2x0YV6N8EPGLeF/GL2jv/AKLI+1xnAMbdD+FcN418N3ltNcWMkPMM7bGHzDafpWIl1Lby6ffOwSWFhbz5OOh4/SvTuzzOU++Lm4Wa3MiMCjJuBHTGK5Vd2ZGPJ2Nn+lY/g/VLqfwVYwx75FbCpLnO5cZz9K0UkJuHDZGIm49eKmElzHdQov2Mr9TnPiBeeK4YNPbQ7WdTJu8wwRiQq38IbPRa6S3j8Qfb7W4vJLVbXyE3RIvziXA3/hXOn4peEbWQW5uLuWVTsYJbt1HBFb3hnxVpviad47C3uhHbjLtKm1TngAV6NdrkbTOSnVvy0+VadRdetrbW5IbT7b5cmP3sYOCV+lfMf7R2neDbqW1j8DSCbxDb3LRXyQueEHr2yDXv/wAVfBDeLNJgW01C6068t3OyaB9rMh/hJFZPw5+Cei6EftNxD9oum5kmk5Zz6mvAqYlw2Wp0/Voyld7Hy94f8D/Ei/RfI0zUWU/9NCB/OrGq/CDx/qUsVudBnVw3MhIwo9zmvvC10O3giWOBFjQDoopW02PJ+XC/zqXia8lqNUKKeh5N+xv4LvPA48QabfIFlmS3mODnP3x/SvoiuO8JQrD4y1RFXaPsNv8A+hy12NdtO/IrkYxp1dOy/JBSGlpDVnKeG/tg7v8AhEdFxj/j+bqM/wDLM18+eFtIu9a1m306yaBJGwz+aCo2gjd09q+gP2yNv/CG6LuXP+nt2zz5Zrxn4JqG8dxMcEpbvztIxnFaLZG2IdqVP0f5s990bRvDGjw+Xp+iLb4GGcSZY/UkZrRM+m7grQzhj0Xzhk/hivFP2i/iTfeD9PstL0SYxapekuZwATBGOpAPcmvALC08e6xp1z4pZNZu7aAkyXplY7cdSOc4+gqml2OROVr3Pu3dph6xXWfqpoX+yHk2MtwGIz8yqeK+ef2c/iZqWuao3hnXb83UohL2krgbmA6qW78dK9z3f6cn/XM0OMbbB7Sa6mlJHoYx5jOu9gBuiXkntWP4sv8AQ9I09mt7c3mpSq32S0MIUzuOoz261e+VvvKGwcjPY1keIBsuLCfIX9+I+nr0/lWdSFl7qNaM+eVpM8O+NF7cyadFc3EP2GS6RklgHyhPlzj65rzj4YXdxbyXIWaSONiCSsmK9e+LnhfVPEWp2Fnp09sknmSysJWIBXgZ6H1ry+38Map4M8Q32iatJBJeRbGbyZcoysMgjj0quVLQlTe99TtF1G5y2L6dvmB3edTZ9SulSX/TJ2H94ydKyUm+YmU+W2R8occ0lxINkv71hx93cKfJDsHPPue7/FS7aP4K+FJVuHUs0PzhsE/uz3ryBtXvPn23UjjI+YyivU/i66/8KQ8IMSFBaDuP+eRrxqSZcN8wHQ4ytChF7oOeS6lm/wBXnEb/AOnTsBjLCUVU0DxBfR6+skU73Tpjy0lfKliQAD+dZ+oXCEyfNtOPu7lqpokmNeiPQ7kPUf319Knkj2Gpy7n1x4WY3OhW02v2H2TUWB82KEqyrzxz64rUK6T3iuD/AMBSsu8vLex06W+un2QwRmSRvRQMmvkzxz8SvGPizWhZ6de3cVrNIUt7SzyrPz8u7byTitFCPYzU5dz7HB0kf8u85/BP8KbJJpIXd9mnAA6gL0/KviLTfHnjz4fa2sN1d6jCyruks9QVisin2b+Yr6y8D+JbLxd4Ps9fsGJiuYcsp6o44ZT7g0KMewOU1rc6vdpe0MLWUhh6rn+VV5v7BvUkhks2lVW8t1Yjg+nT3qC2bNumfSnMetEoXWiEqkr7nhPxCUWepyaloMV3baM7GFEuJmDiVR83B52+h6VyM2qSyQsv2h2JQ7h5rcfSvQvjOBbaXLbl2HlXiOmTjhlYgZ/CvJpZ1OxZMIu04PnDnriohHT3kdMrKouRtoj1TxNcwRjwv4Wk+1xjiO5Zd8qFuTGhIwACTzXd/Db4Ww28aat4jZZJ2+bY53Kme5z941sfC7wHYaXF9uSL7Tcz/O0zDpnnA9BXqFvoseBJJtZwMc9APauT2cYt8qsb4hP20rvqzJsYrTT40SGFlgztExU/J9fUVckt5DPte4L7Dk7lyrA/3e1bHlwQjbIw+bgBv4vbHeqdzZiyRZQXexPJH8Vv7gf3PUdqXKjNPyPP/G3w10fWreU2ccdhPJ83nAscN9PSvF9U+D/i2zlMdvYx3kYJ2PFMMfkelfVbxxmIu5jeMDIOePw9aqXFtcXm0J+4jBzux87fQdvrVqbj1E43PkG88I+KLRntG0m7in4LAQ7iBnsR2ra0PwJ4q1S7jH9my2tohBYy/KXwegBr6m07RILFGI3NuOWLcsfqe9X/ALLC6EKAKp1GxcpxHha0MC22kW8MxuWUgIycDHv0/WtfWPDF9dxi3vrGVYiQWb7o49SO1dt4W0799JcFVC4wr4xnHWugw8mNsiMhXGD0ApQpXE6h8Yan8UvGPhP4l6loNprK6nYpeeXDDcKJFAOMAHqPzr1Cz+M+nQyeTrum3FowOPMg+dD74PP616d448KeHbnR7i7uvDemXd2I28uQWqli3YhsZBr5d1/QrzRLcQ6nazxSEkrFKh+X39x6UVJShYKcVK571pvjDwZ4rgNnbapp18HHzW8jBXOfVGrn9c+FOgXV2tzpl5faQyg4SFsoc4/hbgDivnLUfDHmA3FtMdzHJCcNnqMVr6F4s8e+GY1bTtduJIVUEWdy3mqR9G6fQGtI1O6JdOx67c/C3WhxF4kimj9JbVc/pUNl8NrzTdTs9Rn1lW+z3MUnlxQBQxDjgmsXQvj00SRReKdDEDsu4y2UnbPdD0/Ou50vx/4T8SwpHpOuW8k7yRgQS/u5c7xwAev4VpGSZthL/WIadUe5+P2VfE+iFv8An3uv5xVXjnGBg4FN+KEnl+ItCOcZguv5xVnQz5GBXnYiVpHpQhehT9P1ZtpcZqdMsPlODWTDJnvWjbvwFB5qIyTMppRVy5Ezxr9/gdfSuKHjDVvEOvz6R4bMMVlbHZdagyBsH+6g7n37VT+MniW5sYrTwdoT51vVfld16wRHq31Nb/gjQbXw5oVvp8C/Mi5dj1Zu5NdiSprXczik48zLmm+H9Itm3y2Md5Mxy8twu4se5NWdV8N+E9Wg+z6p4b0yZCQx/cKOfXiroYCmSSAVHtH3IcVI5TxlZ6jouhhvCunxTQQIR5EQHmIv+yp4P0rzDwd8QJr/AFn+yYmiDRKxupLwkTEnqBHx0r3CSXa2Q2K82+K3w5sfFLx61pDLpniK1bzIrmMYEv8Asv659alVE7rbzOulLljytXOZ1TSbWaOee30KS1vDlluLdjKhPqYyciuu+Elzbw2s9nuiacOWLKpG78DyKxvh54risdZTQvFkRtbrIXzm4+btu9R7it3xfEunfEmCayRbdJYkMhUcSkjrStXp6VNgrQpppJanal2NxCjDrIo9utdSsPHArlos+XHK2CVZWruIlVkDLggjINOMVKRw1ZOKRSEZxjBApWiUDLVbZagk68c05RsZKVzF0QAeOtT/AOwfb/8AoctdRXM6QxPjrUsgD/iX2/T/AH5a6aui2iKxPxr0X5BSGlpDQYHg37ac9nbeAdNnvJSiJduV2jJZ9hwK8K/Zx1CO/wDH1ytu7PHHZEsxj28lh717n+2pbLdeCdEhZdwOok4Ck/wGvHPgYml+HvFUn2iXyjfRiGF2jKruBzgk8DpWkehriP4dP0f5syf2qNKnPimx1aTi1e38sNjgMD0rJ0v4upp/hePQRpSIIbXyFYHAdvUj055r6K8X+H9F8VaV9iv2hmjySjCRcqcdRzXj91+zyJ77dDq+Lb025YCtGcafc86/Zp0q9vfi3a3SRlI7ESTTtzgZBAX8c8V9jD/j9HtH0rkfhv8AD+x8FRNDpyTSeciiV5Bliw6HP9K7IQuLncY2Hy46VNrCk7koPFVtRt47qBVk5CSJIvsynINSuWR418uRtxwSBwvufbtTbyaG3tnnuZY4YV+88jbVH1JqriSdzyXxj420vw7420ybUmKW0sU0RYKThtykdK4X4j+ItG8TfEC81XQboXdo8EEXnKu351BBUbuvNcd8bvECar4sFnZSRzwWjMpkVgQXJyQPXFR+APD+rMPN8gw2/wBqRx5oAyN2c81DepsonRzxz2880cqkuj7WJC8H0qO4ZvLlX73T5tq1d8QWkx1PULnzolSS6lZUCqSRvNY8u/awVQqkD5TGMmlzAe6fGZnHwH8GfIxJMPYf88j614k7SKH3IXyB8wVTjpXLXniTxGzCxvtTmurKD/UWt1ckpHgY+VT04rrvglc2eufEjTNL1TTLee1uRIskbYZThCRx9aEN6Gff3FubF8vbNccKBsG/Gar6KJBrMLnP8P8AABxuFfQXxl8JeE9H+Gut6nZeHbC3uYbfekkcYDD5h0r5W0HXm/4SWzM8UUNsZVVmzjAJGCfbNCjyvcbnzLY+zfiFa3GoeANWsbT/AF81k6x+528Cvjr4VeKU8L+Mxq2pWbPFHG0TjvG5PUD8MV9t6ZcW2paZDd2Vwl1byKNskR3KeOeRXjHxD+BEGq6lPqmh3TWs87l5YpAShYnkj0rRmKaR5B8bfG1r4+h017Ow8qWzaQyOTklWxgA9x6+le6/ssWN1Y/ChBcK0azzySxoeynHT8q4/w3+z/efaEbXL5REpyVh6n6cV7p4c0xtK0eLTFVjHbr5aNtxuXtnHehLUTfRGjat/o608txUdtGwgAKsPqKTc/mSJ5MihQMORw2R2piV0ecftAQovhZbsITIbiMNjuBux/OvCVkYbep4IxgHFe9fHuSFvB4tHmRLmSZWhjb7z7TyQO4rwiK1mwcx9M9EpdTak2rH2z4c+HujSaFp8/wBs1ZGe2jYhbsgAlR04rS/4V/pX/QS1j/wLP+Fbvhb/AJFnS/8Arzi/9AFaVYt6nbVxFTnlr18jkP8AhX+lZBOoauSOmbrp+lL/AMIBpec/2jrHp/x9n/CuuopXZn9Yqd/wRxMHw00KA/ubzVk5LcXZwD+VTj4faSD/AMhDV/8AwLP+FdfRRdh9Yqd/yOPPw90k/wDMQ1j/AMCz/hS/8K+0n/oIax/4Fn/Cuvooux/Wanf8jl4vBVpFEIo9Y1pUHQC74/lUY8C6eH3DVNZByOl2R06dq6yinzsX1ip3/BHLS+CbKVNkmr60y53YN4ev5Vma18KfDOtCMapNql35QITzLs/KD1rvKKOZh9Yqd/wR5UnwB+HKE7bK+GeuLx6Y/wCz58NnxusL44OR/pj9a9YopXH9Zqd/wR5BJ+zh8LJBiTSbp/8Aeu3P9aXS/wBnH4V6ZqVvqNno1zHcW8qzRt9rc4YHIOM88169RT5mCxNRdTD8T+F9N8Qy2st9JdI9sHEbQSlDhsZzjr0FZY+Hukr93UdYX/t8P+FdhRUjhiq0IqMZaI5NfAmnr01XWf8AwLP+FSR+CrONgyavrSkdCLs/4V1FFO4PF1n9o4X/AIVZ4b/t6TXvtGqnU5FCtcm8YsR6c1pjwZaf9BjWv/As/wCFdPRQ5Nh9aq9zmf8AhDbX/oMa3/4GH/CkPgu0/wCgxrX/AIFn/CunoouH1qr3OWPgixPXVta/8DD/AIUg8D2H/QW1r/wMP+FdVRSD63W/mPP9b+EfhTWp0n1R9TuZUGFdroggemRVyb4b6JNHbRzX2sSC1QRwlrwkoo6DOM12lFU5N7j+t1v5jlY/A9hGu2PVdaUen2s/4Vbj8MiNFRde1wKowB9r/wDrVv0UrkvEVHu/yML/AIRs/wDQf13/AMC//rU0+GFPXXtcP/b3/wDWrfoouxfWKnf8EZGjaBbaXeT3iXV7czzokbvczbztUkgD05Y1r0UUjOc3N3kFIaWkNBJ5n8d42lj0BREJB9qlLA9h5Z5rwf4xJdL4Iu7G20i5lnuUVV8uEthSc7gR9K+hvi5uM+hhIzKxlm2r6ny65COFmYG6Lb/7i52j6ev1ok9jorfw6fo/zZ8qXfh2+bwzZW/9mar5kK+YvEgwx6nA6CucPh7xNHl2vdTiI4/1sgx+tfbEOxAQu9BjsTSYYRF5pWfnuMZ9OKEc92fFq2Hi+38sp4g1mMsMgfa5B+HWrP2jx9Co+z+KdbwD8x+2PkH86+wILadrxmu7e2EGPkywLc9iuMfrUsOn28gY3FjY53HaBChAH5UXA+Oh4h+I0B2f8JfrqHHyg3B5NJc+JvF2qJDpOu+JtQvLO4lUSJNLuXrwSPavsHUNN0eFFkl0mznbIRAlmrOM+nHSqB8H6Dc30skui6eY0wAWgAJY9enpQ2M8f+Gvw78Oafp76te2iXilwkDTKNzt6j35Ar1pND06GFBJp8B7Y2A81tf2LYqsEQWNIIVKrCoAXnv7GnjRNJBU/Z1LKcghm/xqXdhdHAeN9FsTpjpDZW8c8jBI9sS7iSR09TSaf4X0NI1tZbbeygKzy25JP4kV299ZWo1XT1jhz5TtKSQWwAMDH4mr6SwugKhwCc7WGD9ahR1vcDgpfB3hNIiZtJti2PvfZS2f0qn/AMIR4cu1R7XTvKKyBfMiRoXGeOD9K9LkmZUPlqHqnrRuW0x3QHcCrYz/ALQzVe8I4G6+F+hv/rpNRmjJwySXTupHuCaxfFvw40Sbw3cR2dmIxAfMLeUAyxtwTuPPHWvYUsIpEbzIyQewY81at9PtYx8luo3KVbPIZT1BBp69wPiddS8VaHPeaN4e8Talb2dnIcLDOwVumW4p3/CRfEeUDb4r1xAeh+0t/nmvs19A8OBm/wCJPp3mOPmIt1yfrUWm6PocsIaTR9PWaJ9rAwLww6fzqlvZi+R8awa98R5JmRvF2tqMc7rlhgVNea18Ro0Mf/CXa0HADDZds3519kP4Y8NySO7aHpjknJzbKTmmSaD4dVy39h6YHPf7Mn+FUK/kfGDav8S2CpL4w1aMFuXW7fOPzroNB1rXIdUSLVPFuv3DBCFzeMEfIxyB3HWvqM6Xoq3DQXGjaY8TgiNjbpwP7h4/KpV0PwurDboekqc54t0GKl7DTsz5w+GE+qape+INN1DVp7vUoSqWV1eZl2A5yqkn5S3H1xV0+H/Hto07PY3rLzvYBfmGOSR9K+jjY6SoYjT7D5hziJRn6+tZHiKVYbO5ljKOhgZWjzyvynkUW1RcHqeyeFv+RZ0v/r0i/wDQBWlWb4V/5FnS/wDrzi/9AFaVOW7Kq/HL1CiiikZhRRRQAUUUUAFFFFABRRRQAUUUUAFFFFABRRRQAUUUUAFFFFABRRRQAUUUUAFFFFABRRRQAUUUUAFFFFABSGlpDQBxnxGcR6noLN082fP/AH7rLMkefu5J9qZ8ctat9ATQtQugTGLmVMAHvGfSuJh+IeiSWwm+0KqE8AK+R+lKU4xtdm9e/s6fo/zZ2DXEAZizBdgyx7CmwF7xRN5YSPP7sEcn/aNciPFmi3Use+9tBbj53TzDl2/2uOlbVv4w0afPl6haBR6S9PwqVUg9mc5t/ZoyMuFDeuKFjjjnVBGcsccLkVi3PizQrdDLLq9sid/nHNFt428Os20axbKFO0szjB47U+eHcDa1MCKALGi+Y5Cpx3PX9KWK1hRdu39Kw5/Ffh4z+fJqto4T5UxIMDPUkU//AIS7QMLnVLUFhxmUUe0h3A2njt1yrQkjHpmpkgtSnyRgHFZS+JNBARv7XtCHOF/eipW8S+H4zhtYsce860c8e4yM2UcmouZGVtq7Qo7AmrsFhbgH5VY/SsKXxNokdxKzala5kf5CsqnjHHerdl4k0uZQ6XkWz1Mi4P60lOHcWprpYRBg20DA5AHBp0llD9ncNChJU8epxWePEuk+X5hvrcAdQJBTJfFGkR58y+h6ZA3inzw6sLkihTbwyrGo3IDwBwadHLGTjy1Pb7orJtNYsZrGMNMIV6lg4Bxzj+lWl1nSYcMb+36d2HNP2kO5LTL8ccPmblgj3e6iq95HFa3cdwYF8ub90428A9j+fFFnrel3aE2t3BJ64ccUarf6b9jeO4ukERXqGBI9/rmqU4WvdBqTcKdqxhfwpVELcsoJ91qhYa1Y3FmjyyAOoAclgA3uDmpm1TTIgJPtCAN90GRefpzSU4vqN+RYeOGRCrQptPBBWqz2qqpXasgUDaSBlh/jVe78T6RCrN9oh+XqDKgOPzrL1Pxvoq27COVC6nIxIP6GpqVacFqxI0ooJGL+ckac/KF5GO341X1aJU0+6ULt/cufudflNc9D8QdAkVHkmaBnJBBORmpLjxpoF3pV1t1SNW8tl2E8ng4/CphXpO2pcGuZHu3hb/kWdL/69Iv/AEAVpVm+Fv8AkWdL/wCvSL/0AVpVrLdmlX45eoUUUUjMKKKKACiiigAooooAKKKKACiiigAooooAKKKKACiiigAooooAKKKKACiiigAooooAKKKKACiiigAooooAKQ9qWkPagDxv9qfb/YGh71DD7a/X/rma8CNuVi8tZMjIbrwBXv37U1jqV74a0cabYXV5Il4xZYITIQNh5IHavBLfSfFSuq/8IrqyDnLfZZMnjuMV4mZYerUqpxTasddShOpTpuKb0f5srS2hJIBO3v8ANkkVGtrcM23zQrDseMj296mn0fxVs2x+F9Z3Act9kkz/ACp9novipQGm8O6w/OTutJM8/hXBHCYhbRZj9Vrfyv7mQxWpaILNMwJ5ORnv1FXJPJEYtjtRgB+8kHGann0zxLJIpXw7qowBtYWcmQe+flqCXQvEkxzJoOqKncJZSFifX7tH1XEv7D/H/IPq1X+R/cyrdxo1w8cYeUf31XFHk/u18xyOQcEDcDx+VW5tI8U9Y9B1Y4H/AD5SZP8A47RFo/iRojI/h3WA+eFazkz/AOg0vquIbtyP8f8AIHh6v8j+5kSw/Ov3cnlQRkAe9SIqQxSedHG5IwMgYApkeleLTI6zeH9X8tlHC2Uny/jioZNE8VyKY28N6w2WOWa1k6e3FbfVK6duVh9XrfyP7mQRzxSweUIoowB02AEVUnmNuAqoWUfwY5H9anTw34lMhb/hE9ajPRdtpIR+JxVmTw/4kdvm8M6wCT8zfYnOf0rT2FeLtyMPYVv5H9zM37dMzAIS2OqGo5NSLO8L7flIxjqauf8ACK+J0HHh3VW7nbZyDqfpVSXwn4qSczQ+F9awDjb9kf5vc8UPC1Xq4P7mL6tW/kf3MntfOcCcyMASRsJ5HoKsC6j8gqUcMcCTKc/pT9O8N+LkUj/hH9UJPP721kAHsOOlWD4V8TXEqSvot9CwGf8Aj3l5Pv8ALVywtWcfhY/q1V/Yf3Mo26sTIQzRY5GOCRTytxj70kwIAXBwR9a1oPDHiKGI7tJ1BiwI4tpSR/47VW48L+JFfEejauy4ypFrJw3/AHzXIsDibfCzL6rX/lf3Moz6lcFvs68EHA3dFb0NStk7TONsh/hV+2Kuf8I74pVlk/sXUGJUcCzkyD/3zVqPQNdktRLP4f1H7TnhhZSgr/47XR9XrwWkWVHD1kvgf3M566EbFgYOM/6wnBx61nS21yjL5c/yH7oPGPxrqF0PxM1wzXHhvV5EUjGbOQ7h/wB80T6F4gmRkPhjVMDG3/QpOufpVewrT+KDBUKzXwP7mcuDJCQt4nmk4KlT36YouLloVCRWu3f8uRz+ddC3h3XtuF8L6wHB3bvsMhGfyoOh+KjB5Q8L6vg54Fk459elTDC1IzXuPcFha3Mnyv7mfanhb/kWdL/684v/AEAVpVn+GlaPw7psbAhltYgQRgghRWhX0T3HU+N+oUUUUiAooooAKKKKACiiigAooooAKKKKACiiigAooooAKKKKACiiigAooooAKKKKACiiigAooooAKKKKACiiigAooooAKKKKACiiigAooooAKKKKACiiigAooooAKKKKACiiigAooooAKKKKAOH8X+JtX03xBeWVmEW2tdM+1swsmmO7951YMAg+QdQc0yz+IcM1xLD/AGXcPHbvFDLcB1C73kWPp25YnGTwK7KfT7Gd53mtIJGuIhDMWQEyR8/KfUcnj3Nc/Y+AvDtrqF7dm3e4W8DLJBPtaIBmDEYxzyBjJOO2KEc04Vr3izPn+IltHFPOukXMlvb27TyyLImB++aJRjqdzL26A1b1LxJqU3giTW9MsZLa6RnBgntzKxC5zhQy5BxnPpk4rdi0HRYrd7ePSbJIZIvJeMQqFaPJO0jHTJJx702Tw/ocmlppUmk2b2KNvS3MQKBueQPXk/nR0GoVdbsy7fxJdXHhC51ZLaJZYtMS7SQOGikdoi2AM7gARjnGe1czp/xF1Ka/0y1ntLSPy1lXWG5URyqkjKqEnABEZbJzwRXoKaVpiJPGlhbKlxEsMyiMAOijCqfUAEjFRtomjszs2l2ZLtvYmFfmbZsyffb8v04o6g6dV2971OTtPiNFdCAR6NcK007wBnlURhwqlV3Hu24YBx0NJpXxDadNKhudEuPtN5bR3EwgbesSuxVW47cZOcYFdNbeGPDtq8L2+iafE0Dl4isCjYxxyOOvApYvDXh+J7d49FsEa2JMBWBQY8nJx6ckmglQr9ZHML4n8RajLotzYx2mnWeqJKyR3MPmyBUTfu3K4HzDgDHHv0qrpfxJlTQ7VtR0e5k1GRIcJGy4m8yNnDjGccI3HXpXeR6bp8aWyJZW6raqUtwIxiJSMEL6ccVWm8OaDNb/AGeXR7F4dqLsMK4wgIQfgCcfU0D9lV3UjnJPH8nzm38OXsq+etum6VEZpDD5pBBORheue9SReNHvvCur6pBYTWM1lbJPGJSsm5HTejYB9O2a6VNH0lFCrp1qoEnmACIcPs2bvrt+XPpxSppGlpay2q6farBNGsUkYiG10UbVUjuAOMUFKFW+sjlP+FgbRdk6DeusCymN0dT5xikVH4GSoG8Hp0BqD/hYkka39xJpUbWsJgFu0d0pMvmRb8e/APQV1s2gaJNE0M2k2bxtuyphGDuYM35kAn3AqKfwv4cuB++0PT3+RE5t1+6nCjp0A6UEuFbpI47/AIT66XVzcN5f9mFTKsThUbabaKRVLdM7nP8AKlk+Id7dwXMlnpf2aGKwa482Rg7I6zGMjbkZGR7Guzfw7oLxmN9HsWQrtIMC4xtC46f3VUfQCmr4a8PLHHGui2ASNGjQCBcKrHLAcdCeaCfZVv5jnG+IkA37dHunVifspEqZnxOsJ4z8nzMOvaun8NaqutaPFqAt3tizvG8TsCUZHKMMjg8qeaSPw/oUc888ekWKy3Dq8ziBcuwbcCeOoYA/Xmr1pbW9pD5NrDHDHuZtqLgZYkk/iST+NBrCNRP3noS0UUUGwUUUUAFFFFABRRRQAUUUUAFFFFABRRRQAUUUUAFFFFABRRRQB//Z">
            <a:extLst>
              <a:ext uri="{FF2B5EF4-FFF2-40B4-BE49-F238E27FC236}">
                <a16:creationId xmlns:a16="http://schemas.microsoft.com/office/drawing/2014/main" id="{052F0543-1027-4F0A-AE33-9667BFC17C66}"/>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6383E144-D7FC-45CD-8619-0B50D85EDF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1844" t="10598" r="874" b="40603"/>
          <a:stretch/>
        </p:blipFill>
        <p:spPr>
          <a:xfrm>
            <a:off x="5663953" y="4125238"/>
            <a:ext cx="3559944" cy="2755135"/>
          </a:xfrm>
          <a:prstGeom prst="rect">
            <a:avLst/>
          </a:prstGeom>
        </p:spPr>
      </p:pic>
      <p:sp>
        <p:nvSpPr>
          <p:cNvPr id="9" name="Rectangle 8">
            <a:extLst>
              <a:ext uri="{FF2B5EF4-FFF2-40B4-BE49-F238E27FC236}">
                <a16:creationId xmlns:a16="http://schemas.microsoft.com/office/drawing/2014/main" id="{F6D63BD2-5A81-4108-85ED-5A952C0FE724}"/>
              </a:ext>
            </a:extLst>
          </p:cNvPr>
          <p:cNvSpPr/>
          <p:nvPr/>
        </p:nvSpPr>
        <p:spPr>
          <a:xfrm>
            <a:off x="5322163" y="6217920"/>
            <a:ext cx="1828800" cy="6478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E6B8168A-AF77-4364-9428-C704F2888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1310" y="4706416"/>
            <a:ext cx="3380830" cy="1901717"/>
          </a:xfrm>
          <a:prstGeom prst="rect">
            <a:avLst/>
          </a:prstGeom>
        </p:spPr>
      </p:pic>
      <p:pic>
        <p:nvPicPr>
          <p:cNvPr id="10" name="Picture 9">
            <a:extLst>
              <a:ext uri="{FF2B5EF4-FFF2-40B4-BE49-F238E27FC236}">
                <a16:creationId xmlns:a16="http://schemas.microsoft.com/office/drawing/2014/main" id="{91947B77-AC4D-4832-8CBE-6378C08539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53660" y="1609077"/>
            <a:ext cx="2980530" cy="2247369"/>
          </a:xfrm>
          <a:prstGeom prst="rect">
            <a:avLst/>
          </a:prstGeom>
        </p:spPr>
      </p:pic>
    </p:spTree>
    <p:extLst>
      <p:ext uri="{BB962C8B-B14F-4D97-AF65-F5344CB8AC3E}">
        <p14:creationId xmlns:p14="http://schemas.microsoft.com/office/powerpoint/2010/main" val="39613878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Example of ADE activity: An energy productivity coalition</a:t>
            </a:r>
          </a:p>
        </p:txBody>
      </p:sp>
      <p:pic>
        <p:nvPicPr>
          <p:cNvPr id="9218" name="Picture 2"/>
          <p:cNvPicPr>
            <a:picLocks noChangeAspect="1" noChangeArrowheads="1"/>
          </p:cNvPicPr>
          <p:nvPr/>
        </p:nvPicPr>
        <p:blipFill>
          <a:blip r:embed="rId2" cstate="print"/>
          <a:srcRect/>
          <a:stretch>
            <a:fillRect/>
          </a:stretch>
        </p:blipFill>
        <p:spPr bwMode="auto">
          <a:xfrm>
            <a:off x="1406767" y="2301075"/>
            <a:ext cx="5943600" cy="4379495"/>
          </a:xfrm>
          <a:prstGeom prst="rect">
            <a:avLst/>
          </a:prstGeom>
          <a:noFill/>
          <a:ln w="9525">
            <a:noFill/>
            <a:miter lim="800000"/>
            <a:headEnd/>
            <a:tailEnd/>
          </a:ln>
        </p:spPr>
      </p:pic>
      <p:sp>
        <p:nvSpPr>
          <p:cNvPr id="3" name="TextBox 2">
            <a:extLst>
              <a:ext uri="{FF2B5EF4-FFF2-40B4-BE49-F238E27FC236}">
                <a16:creationId xmlns:a16="http://schemas.microsoft.com/office/drawing/2014/main" id="{A6E3791E-BEAF-48CC-B56F-52ABF5E10B93}"/>
              </a:ext>
            </a:extLst>
          </p:cNvPr>
          <p:cNvSpPr txBox="1"/>
          <p:nvPr/>
        </p:nvSpPr>
        <p:spPr>
          <a:xfrm>
            <a:off x="298450" y="1268692"/>
            <a:ext cx="8547100" cy="923330"/>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2016 UK Energy Productivity Audit, published ahead of the launch of the Government’s discussion paper on its Industrial Strategy, outlines a strong case for putting energy productivity at the heart of its review.</a:t>
            </a:r>
          </a:p>
        </p:txBody>
      </p:sp>
      <p:pic>
        <p:nvPicPr>
          <p:cNvPr id="5" name="Picture 2" descr="ADE_only_horiz_WEB">
            <a:extLst>
              <a:ext uri="{FF2B5EF4-FFF2-40B4-BE49-F238E27FC236}">
                <a16:creationId xmlns:a16="http://schemas.microsoft.com/office/drawing/2014/main" id="{9892247E-079A-4A92-AF16-6272F6710B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752" y="69055"/>
            <a:ext cx="2198077" cy="8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1478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162C0-54BE-4AD4-8668-A1EDE438DC01}"/>
              </a:ext>
            </a:extLst>
          </p:cNvPr>
          <p:cNvSpPr>
            <a:spLocks noGrp="1"/>
          </p:cNvSpPr>
          <p:nvPr>
            <p:ph type="title"/>
          </p:nvPr>
        </p:nvSpPr>
        <p:spPr/>
        <p:txBody>
          <a:bodyPr>
            <a:normAutofit fontScale="90000"/>
          </a:bodyPr>
          <a:lstStyle/>
          <a:p>
            <a:r>
              <a:rPr lang="en-GB" dirty="0"/>
              <a:t>Example of ADE activity – Partnership with Renewable UK</a:t>
            </a:r>
          </a:p>
        </p:txBody>
      </p:sp>
      <p:pic>
        <p:nvPicPr>
          <p:cNvPr id="5" name="Content Placeholder 4">
            <a:extLst>
              <a:ext uri="{FF2B5EF4-FFF2-40B4-BE49-F238E27FC236}">
                <a16:creationId xmlns:a16="http://schemas.microsoft.com/office/drawing/2014/main" id="{6C2E8AA5-EB8B-418E-A2B0-638A377BCE3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2076" y="1295400"/>
            <a:ext cx="3551233" cy="4987250"/>
          </a:xfrm>
        </p:spPr>
      </p:pic>
      <p:sp>
        <p:nvSpPr>
          <p:cNvPr id="6" name="TextBox 5">
            <a:extLst>
              <a:ext uri="{FF2B5EF4-FFF2-40B4-BE49-F238E27FC236}">
                <a16:creationId xmlns:a16="http://schemas.microsoft.com/office/drawing/2014/main" id="{382276C4-9D3E-49D3-9633-D13688517278}"/>
              </a:ext>
            </a:extLst>
          </p:cNvPr>
          <p:cNvSpPr txBox="1"/>
          <p:nvPr/>
        </p:nvSpPr>
        <p:spPr>
          <a:xfrm>
            <a:off x="4888523" y="1295400"/>
            <a:ext cx="3745523" cy="501675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highlight how decarbonisation can boost industrial competitiveness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Challenge for the System Operator and renewable generators in keeping a balanced grid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Users can provide flexibility in many ways, including by changing their usage behaviours, using on site efficient generation and/or through battery storage technology.</a:t>
            </a:r>
          </a:p>
        </p:txBody>
      </p:sp>
      <p:pic>
        <p:nvPicPr>
          <p:cNvPr id="7" name="Picture 2" descr="ADE_only_horiz_WEB">
            <a:extLst>
              <a:ext uri="{FF2B5EF4-FFF2-40B4-BE49-F238E27FC236}">
                <a16:creationId xmlns:a16="http://schemas.microsoft.com/office/drawing/2014/main" id="{1BBC0B46-91E7-4521-8583-B9923330CD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752" y="69055"/>
            <a:ext cx="2198077" cy="8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51071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Example of ADE activity - ACE Research Manchester Local Energy Story</a:t>
            </a:r>
          </a:p>
        </p:txBody>
      </p:sp>
      <p:pic>
        <p:nvPicPr>
          <p:cNvPr id="4" name="Picture 3">
            <a:extLst>
              <a:ext uri="{FF2B5EF4-FFF2-40B4-BE49-F238E27FC236}">
                <a16:creationId xmlns:a16="http://schemas.microsoft.com/office/drawing/2014/main" id="{24312451-8B8E-4582-94CB-BF1D4FE261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29" y="1192536"/>
            <a:ext cx="3705742" cy="5268060"/>
          </a:xfrm>
          <a:prstGeom prst="rect">
            <a:avLst/>
          </a:prstGeom>
        </p:spPr>
      </p:pic>
      <p:sp>
        <p:nvSpPr>
          <p:cNvPr id="8" name="TextBox 7">
            <a:extLst>
              <a:ext uri="{FF2B5EF4-FFF2-40B4-BE49-F238E27FC236}">
                <a16:creationId xmlns:a16="http://schemas.microsoft.com/office/drawing/2014/main" id="{0D4CCD76-BDCB-4EFF-9E2A-95D6951F7AC1}"/>
              </a:ext>
            </a:extLst>
          </p:cNvPr>
          <p:cNvSpPr txBox="1"/>
          <p:nvPr/>
        </p:nvSpPr>
        <p:spPr>
          <a:xfrm>
            <a:off x="4888523" y="1295400"/>
            <a:ext cx="3745523" cy="563231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reveal how residents and businesses across Greater Manchester are benefiting from energy efficiency and local, low carbon energy supply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Greater Manchester has set itself an ambitious challenge to be carbon neutral by 2040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903,000 significant upgrades to home efficiency since 2005, potential to upgrade a further 800,000 homes which have Energy Performance Certificate (EPC) ratings of D or lower</a:t>
            </a:r>
          </a:p>
        </p:txBody>
      </p:sp>
      <p:pic>
        <p:nvPicPr>
          <p:cNvPr id="9" name="Picture 2" descr="ADE_only_horiz_WEB">
            <a:extLst>
              <a:ext uri="{FF2B5EF4-FFF2-40B4-BE49-F238E27FC236}">
                <a16:creationId xmlns:a16="http://schemas.microsoft.com/office/drawing/2014/main" id="{9F0030A3-5215-400C-85FD-09D1687F8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752" y="69055"/>
            <a:ext cx="2198077" cy="8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28332846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#4  </a:t>
            </a:r>
            <a:r>
              <a:rPr lang="en-GB" dirty="0" smtClean="0">
                <a:solidFill>
                  <a:schemeClr val="bg1"/>
                </a:solidFill>
              </a:rPr>
              <a:t>Overheating including prevention and cooling</a:t>
            </a:r>
            <a:endParaRPr lang="en-GB" dirty="0">
              <a:solidFill>
                <a:schemeClr val="bg1"/>
              </a:solidFill>
            </a:endParaRPr>
          </a:p>
        </p:txBody>
      </p:sp>
      <p:sp>
        <p:nvSpPr>
          <p:cNvPr id="5" name="TextBox 4"/>
          <p:cNvSpPr txBox="1"/>
          <p:nvPr/>
        </p:nvSpPr>
        <p:spPr>
          <a:xfrm>
            <a:off x="296882" y="1929813"/>
            <a:ext cx="8562110" cy="1661993"/>
          </a:xfrm>
          <a:prstGeom prst="rect">
            <a:avLst/>
          </a:prstGeom>
          <a:noFill/>
        </p:spPr>
        <p:txBody>
          <a:bodyPr wrap="square" rtlCol="0">
            <a:spAutoFit/>
          </a:bodyPr>
          <a:lstStyle/>
          <a:p>
            <a:r>
              <a:rPr lang="en-US" b="1" dirty="0" err="1" smtClean="0"/>
              <a:t>CoLeaders</a:t>
            </a:r>
            <a:r>
              <a:rPr lang="en-US" b="1" dirty="0" smtClean="0"/>
              <a:t>:</a:t>
            </a:r>
          </a:p>
          <a:p>
            <a:pPr marL="355600">
              <a:spcBef>
                <a:spcPts val="1800"/>
              </a:spcBef>
            </a:pPr>
            <a:r>
              <a:rPr lang="en-US" b="1" dirty="0" smtClean="0"/>
              <a:t>David Bush</a:t>
            </a:r>
            <a:endParaRPr lang="en-US" b="1" dirty="0"/>
          </a:p>
          <a:p>
            <a:pPr marL="355600">
              <a:spcBef>
                <a:spcPts val="1800"/>
              </a:spcBef>
            </a:pPr>
            <a:r>
              <a:rPr lang="en-US" b="1" dirty="0" smtClean="0"/>
              <a:t>Phil Brown</a:t>
            </a:r>
            <a:endParaRPr lang="en-US" b="1" dirty="0"/>
          </a:p>
        </p:txBody>
      </p:sp>
    </p:spTree>
    <p:extLst>
      <p:ext uri="{BB962C8B-B14F-4D97-AF65-F5344CB8AC3E}">
        <p14:creationId xmlns:p14="http://schemas.microsoft.com/office/powerpoint/2010/main" val="387546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D1619F-C80B-4E5B-BE9D-C04ED9190468}"/>
              </a:ext>
            </a:extLst>
          </p:cNvPr>
          <p:cNvSpPr/>
          <p:nvPr/>
        </p:nvSpPr>
        <p:spPr>
          <a:xfrm>
            <a:off x="0" y="2601159"/>
            <a:ext cx="9144000" cy="1518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37D4E32-9C8A-45A3-B5CE-7EF22A46BA5C}"/>
              </a:ext>
            </a:extLst>
          </p:cNvPr>
          <p:cNvSpPr txBox="1"/>
          <p:nvPr/>
        </p:nvSpPr>
        <p:spPr>
          <a:xfrm>
            <a:off x="381738" y="2601159"/>
            <a:ext cx="7581531" cy="1446550"/>
          </a:xfrm>
          <a:prstGeom prst="rect">
            <a:avLst/>
          </a:prstGeom>
          <a:noFill/>
        </p:spPr>
        <p:txBody>
          <a:bodyPr wrap="square" rtlCol="0">
            <a:spAutoFit/>
          </a:bodyPr>
          <a:lstStyle/>
          <a:p>
            <a:r>
              <a:rPr lang="en-GB" sz="4400" dirty="0">
                <a:solidFill>
                  <a:schemeClr val="bg1"/>
                </a:solidFill>
                <a:cs typeface="Calibri Light" panose="020F0302020204030204" pitchFamily="34" charset="0"/>
              </a:rPr>
              <a:t>SAPIF: </a:t>
            </a:r>
          </a:p>
          <a:p>
            <a:r>
              <a:rPr lang="en-GB" sz="4400" dirty="0">
                <a:solidFill>
                  <a:schemeClr val="bg1"/>
                </a:solidFill>
                <a:cs typeface="Calibri Light" panose="020F0302020204030204" pitchFamily="34" charset="0"/>
              </a:rPr>
              <a:t>Working Group #4 Overheating</a:t>
            </a:r>
          </a:p>
        </p:txBody>
      </p:sp>
      <p:sp>
        <p:nvSpPr>
          <p:cNvPr id="7" name="TextBox 6">
            <a:extLst>
              <a:ext uri="{FF2B5EF4-FFF2-40B4-BE49-F238E27FC236}">
                <a16:creationId xmlns:a16="http://schemas.microsoft.com/office/drawing/2014/main" id="{6CAF1653-19B3-434E-837D-D80DFC196EFC}"/>
              </a:ext>
            </a:extLst>
          </p:cNvPr>
          <p:cNvSpPr txBox="1"/>
          <p:nvPr/>
        </p:nvSpPr>
        <p:spPr>
          <a:xfrm>
            <a:off x="4003829" y="4412202"/>
            <a:ext cx="4918229" cy="646331"/>
          </a:xfrm>
          <a:prstGeom prst="rect">
            <a:avLst/>
          </a:prstGeom>
          <a:noFill/>
        </p:spPr>
        <p:txBody>
          <a:bodyPr wrap="square" rtlCol="0">
            <a:spAutoFit/>
          </a:bodyPr>
          <a:lstStyle/>
          <a:p>
            <a:r>
              <a:rPr lang="en-GB" dirty="0"/>
              <a:t>David Bush – British Blinds and Shutter Association</a:t>
            </a:r>
          </a:p>
          <a:p>
            <a:r>
              <a:rPr lang="en-GB" dirty="0"/>
              <a:t>Phil Brown – Glass and Glazing Federation</a:t>
            </a:r>
          </a:p>
        </p:txBody>
      </p:sp>
    </p:spTree>
    <p:extLst>
      <p:ext uri="{BB962C8B-B14F-4D97-AF65-F5344CB8AC3E}">
        <p14:creationId xmlns:p14="http://schemas.microsoft.com/office/powerpoint/2010/main" val="2196792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0223" y="5368294"/>
            <a:ext cx="918102" cy="487619"/>
          </a:xfrm>
          <a:prstGeom prst="rect">
            <a:avLst/>
          </a:prstGeom>
        </p:spPr>
      </p:pic>
      <p:sp>
        <p:nvSpPr>
          <p:cNvPr id="16" name="Footer Placeholder 4"/>
          <p:cNvSpPr>
            <a:spLocks noGrp="1"/>
          </p:cNvSpPr>
          <p:nvPr>
            <p:ph type="ftr" sz="quarter" idx="11"/>
          </p:nvPr>
        </p:nvSpPr>
        <p:spPr>
          <a:xfrm>
            <a:off x="0" y="5932884"/>
            <a:ext cx="9144000" cy="952500"/>
          </a:xfrm>
          <a:prstGeom prst="rect">
            <a:avLst/>
          </a:prstGeom>
          <a:solidFill>
            <a:schemeClr val="accent1"/>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a:ln>
                <a:noFill/>
              </a:ln>
              <a:solidFill>
                <a:srgbClr val="004A7F"/>
              </a:solidFill>
              <a:effectLst/>
              <a:uLnTx/>
              <a:uFillTx/>
              <a:latin typeface="Calibri"/>
              <a:ea typeface="+mn-ea"/>
              <a:cs typeface="+mn-cs"/>
            </a:endParaRPr>
          </a:p>
        </p:txBody>
      </p:sp>
      <p:pic>
        <p:nvPicPr>
          <p:cNvPr id="19" name="Picture 18" descr="Department for Business, Energy and Industrial Strategy cres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910" y="6108198"/>
            <a:ext cx="1196930" cy="635708"/>
          </a:xfrm>
          <a:prstGeom prst="rect">
            <a:avLst/>
          </a:prstGeom>
        </p:spPr>
      </p:pic>
      <p:sp>
        <p:nvSpPr>
          <p:cNvPr id="9" name="Rectangle 8">
            <a:extLst>
              <a:ext uri="{FF2B5EF4-FFF2-40B4-BE49-F238E27FC236}">
                <a16:creationId xmlns:a16="http://schemas.microsoft.com/office/drawing/2014/main" id="{2A211673-BA22-430C-AB30-561BA265D52B}"/>
              </a:ext>
            </a:extLst>
          </p:cNvPr>
          <p:cNvSpPr/>
          <p:nvPr/>
        </p:nvSpPr>
        <p:spPr>
          <a:xfrm>
            <a:off x="395536" y="620688"/>
            <a:ext cx="833337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55565A"/>
                </a:solidFill>
                <a:effectLst/>
                <a:uLnTx/>
                <a:uFillTx/>
                <a:latin typeface="Arial" panose="020B0604020202020204" pitchFamily="34" charset="0"/>
                <a:ea typeface="+mn-ea"/>
                <a:cs typeface="Arial" panose="020B0604020202020204" pitchFamily="34" charset="0"/>
              </a:rPr>
              <a:t>Clean Growth Strategy: key commitments on buildings</a:t>
            </a:r>
          </a:p>
        </p:txBody>
      </p:sp>
      <p:graphicFrame>
        <p:nvGraphicFramePr>
          <p:cNvPr id="5" name="Diagram 4">
            <a:extLst>
              <a:ext uri="{FF2B5EF4-FFF2-40B4-BE49-F238E27FC236}">
                <a16:creationId xmlns:a16="http://schemas.microsoft.com/office/drawing/2014/main" id="{04BC0706-ADEC-4B1E-BB8A-1611187A036C}"/>
              </a:ext>
            </a:extLst>
          </p:cNvPr>
          <p:cNvGraphicFramePr/>
          <p:nvPr>
            <p:extLst/>
          </p:nvPr>
        </p:nvGraphicFramePr>
        <p:xfrm>
          <a:off x="759421" y="1309307"/>
          <a:ext cx="7126705" cy="43790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5890826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360938-0E7F-4C18-92DB-7F93999944BE}"/>
              </a:ext>
            </a:extLst>
          </p:cNvPr>
          <p:cNvSpPr/>
          <p:nvPr/>
        </p:nvSpPr>
        <p:spPr>
          <a:xfrm>
            <a:off x="0" y="409226"/>
            <a:ext cx="9144000" cy="554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08C0B9D-A525-4364-972E-583D816D1D21}"/>
              </a:ext>
            </a:extLst>
          </p:cNvPr>
          <p:cNvSpPr txBox="1"/>
          <p:nvPr/>
        </p:nvSpPr>
        <p:spPr>
          <a:xfrm>
            <a:off x="230819" y="409227"/>
            <a:ext cx="3852909"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Working Group Members</a:t>
            </a:r>
          </a:p>
        </p:txBody>
      </p:sp>
      <p:pic>
        <p:nvPicPr>
          <p:cNvPr id="1026" name="Picture 2" descr="Image result for velux logo">
            <a:extLst>
              <a:ext uri="{FF2B5EF4-FFF2-40B4-BE49-F238E27FC236}">
                <a16:creationId xmlns:a16="http://schemas.microsoft.com/office/drawing/2014/main" id="{BB4CF02B-DEAA-4251-B628-1B3B4DA157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3087" y="1491982"/>
            <a:ext cx="2888162" cy="10008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lasmor">
            <a:extLst>
              <a:ext uri="{FF2B5EF4-FFF2-40B4-BE49-F238E27FC236}">
                <a16:creationId xmlns:a16="http://schemas.microsoft.com/office/drawing/2014/main" id="{8C18B98C-E9A2-457E-8463-96EBB88F3A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9783" y="4052292"/>
            <a:ext cx="2908155" cy="165037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bbsa logo">
            <a:extLst>
              <a:ext uri="{FF2B5EF4-FFF2-40B4-BE49-F238E27FC236}">
                <a16:creationId xmlns:a16="http://schemas.microsoft.com/office/drawing/2014/main" id="{B068FC6C-DF8A-4715-AAD3-C6FC020BBAB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972043"/>
            <a:ext cx="3476108" cy="108024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GGF logo">
            <a:extLst>
              <a:ext uri="{FF2B5EF4-FFF2-40B4-BE49-F238E27FC236}">
                <a16:creationId xmlns:a16="http://schemas.microsoft.com/office/drawing/2014/main" id="{3A0E4AB2-2298-4779-AFE7-81E17F9BB399}"/>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811" t="16651" r="14578" b="16485"/>
          <a:stretch/>
        </p:blipFill>
        <p:spPr bwMode="auto">
          <a:xfrm>
            <a:off x="5241253" y="1689665"/>
            <a:ext cx="3723408" cy="207447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home builders federation logo">
            <a:extLst>
              <a:ext uri="{FF2B5EF4-FFF2-40B4-BE49-F238E27FC236}">
                <a16:creationId xmlns:a16="http://schemas.microsoft.com/office/drawing/2014/main" id="{D490EBB2-1EB9-40A7-967B-666C2B5D1D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648" y="4402903"/>
            <a:ext cx="2285601" cy="22856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5949923-55BB-4236-B9C9-72677EE9B44D}"/>
              </a:ext>
            </a:extLst>
          </p:cNvPr>
          <p:cNvSpPr txBox="1"/>
          <p:nvPr/>
        </p:nvSpPr>
        <p:spPr>
          <a:xfrm>
            <a:off x="806062" y="3966363"/>
            <a:ext cx="3258105" cy="376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Dave Bush and Zoe De Grussa</a:t>
            </a:r>
          </a:p>
        </p:txBody>
      </p:sp>
      <p:sp>
        <p:nvSpPr>
          <p:cNvPr id="10" name="TextBox 9">
            <a:extLst>
              <a:ext uri="{FF2B5EF4-FFF2-40B4-BE49-F238E27FC236}">
                <a16:creationId xmlns:a16="http://schemas.microsoft.com/office/drawing/2014/main" id="{3DCBE824-E519-4833-BE5A-2BC8E1F1349B}"/>
              </a:ext>
            </a:extLst>
          </p:cNvPr>
          <p:cNvSpPr txBox="1"/>
          <p:nvPr/>
        </p:nvSpPr>
        <p:spPr>
          <a:xfrm>
            <a:off x="2681057" y="2437367"/>
            <a:ext cx="1677880" cy="376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Neil Freshwater</a:t>
            </a:r>
          </a:p>
        </p:txBody>
      </p:sp>
      <p:sp>
        <p:nvSpPr>
          <p:cNvPr id="11" name="TextBox 10">
            <a:extLst>
              <a:ext uri="{FF2B5EF4-FFF2-40B4-BE49-F238E27FC236}">
                <a16:creationId xmlns:a16="http://schemas.microsoft.com/office/drawing/2014/main" id="{C6A36C89-0BE1-46A5-9213-61034F32166E}"/>
              </a:ext>
            </a:extLst>
          </p:cNvPr>
          <p:cNvSpPr txBox="1"/>
          <p:nvPr/>
        </p:nvSpPr>
        <p:spPr>
          <a:xfrm>
            <a:off x="6597589" y="3545722"/>
            <a:ext cx="1214760" cy="376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Phil Brown</a:t>
            </a:r>
          </a:p>
        </p:txBody>
      </p:sp>
      <p:sp>
        <p:nvSpPr>
          <p:cNvPr id="12" name="TextBox 11">
            <a:extLst>
              <a:ext uri="{FF2B5EF4-FFF2-40B4-BE49-F238E27FC236}">
                <a16:creationId xmlns:a16="http://schemas.microsoft.com/office/drawing/2014/main" id="{A8F2CED1-9671-434C-A771-351D8B9DDA3F}"/>
              </a:ext>
            </a:extLst>
          </p:cNvPr>
          <p:cNvSpPr txBox="1"/>
          <p:nvPr/>
        </p:nvSpPr>
        <p:spPr>
          <a:xfrm>
            <a:off x="6118742" y="5455387"/>
            <a:ext cx="19684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Jodie Evans and Owen Gallagher</a:t>
            </a:r>
          </a:p>
        </p:txBody>
      </p:sp>
      <p:sp>
        <p:nvSpPr>
          <p:cNvPr id="13" name="TextBox 12">
            <a:extLst>
              <a:ext uri="{FF2B5EF4-FFF2-40B4-BE49-F238E27FC236}">
                <a16:creationId xmlns:a16="http://schemas.microsoft.com/office/drawing/2014/main" id="{13078DC7-0CA5-4BB2-A734-477FCD51BEBC}"/>
              </a:ext>
            </a:extLst>
          </p:cNvPr>
          <p:cNvSpPr txBox="1"/>
          <p:nvPr/>
        </p:nvSpPr>
        <p:spPr>
          <a:xfrm>
            <a:off x="3009202" y="6360557"/>
            <a:ext cx="1562798" cy="376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Matthew Hurd</a:t>
            </a:r>
          </a:p>
        </p:txBody>
      </p:sp>
    </p:spTree>
    <p:extLst>
      <p:ext uri="{BB962C8B-B14F-4D97-AF65-F5344CB8AC3E}">
        <p14:creationId xmlns:p14="http://schemas.microsoft.com/office/powerpoint/2010/main" val="22110878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360938-0E7F-4C18-92DB-7F93999944BE}"/>
              </a:ext>
            </a:extLst>
          </p:cNvPr>
          <p:cNvSpPr/>
          <p:nvPr/>
        </p:nvSpPr>
        <p:spPr>
          <a:xfrm>
            <a:off x="0" y="409226"/>
            <a:ext cx="9144000" cy="60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08C0B9D-A525-4364-972E-583D816D1D21}"/>
              </a:ext>
            </a:extLst>
          </p:cNvPr>
          <p:cNvSpPr txBox="1"/>
          <p:nvPr/>
        </p:nvSpPr>
        <p:spPr>
          <a:xfrm>
            <a:off x="230819" y="449029"/>
            <a:ext cx="3852909"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So far</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4" name="TextBox 3">
            <a:extLst>
              <a:ext uri="{FF2B5EF4-FFF2-40B4-BE49-F238E27FC236}">
                <a16:creationId xmlns:a16="http://schemas.microsoft.com/office/drawing/2014/main" id="{E81D4375-DF0D-4C6B-BE51-8D50631E8750}"/>
              </a:ext>
            </a:extLst>
          </p:cNvPr>
          <p:cNvSpPr txBox="1"/>
          <p:nvPr/>
        </p:nvSpPr>
        <p:spPr>
          <a:xfrm>
            <a:off x="541539" y="1651247"/>
            <a:ext cx="5104660" cy="4278094"/>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Two Meetings between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Outlined technologies that are available that can prevent overheating risk.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Started creating a ‘working’ overheating context document about the reasons for overheating and recognised mitigation methods.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Created a Dropbox for all members to access and compile evidence.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Identified areas in the group where we </a:t>
            </a:r>
            <a:r>
              <a:rPr kumimoji="0" lang="en-GB" sz="1800" b="0" i="0" u="sng" strike="noStrike" kern="1200" cap="none" spc="0" normalizeH="0" baseline="0" noProof="0" dirty="0">
                <a:ln>
                  <a:noFill/>
                </a:ln>
                <a:solidFill>
                  <a:prstClr val="black"/>
                </a:solidFill>
                <a:effectLst/>
                <a:uLnTx/>
                <a:uFillTx/>
                <a:latin typeface="Calibri" panose="020F0502020204030204"/>
                <a:ea typeface="+mn-ea"/>
                <a:cs typeface="+mn-cs"/>
              </a:rPr>
              <a:t>do not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have expertise.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52981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3A08C9-8383-4A61-B06E-43FFE3FAD5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55081"/>
          <a:stretch/>
        </p:blipFill>
        <p:spPr>
          <a:xfrm>
            <a:off x="585926" y="0"/>
            <a:ext cx="7741328" cy="2608000"/>
          </a:xfrm>
          <a:prstGeom prst="rect">
            <a:avLst/>
          </a:prstGeom>
        </p:spPr>
      </p:pic>
      <p:pic>
        <p:nvPicPr>
          <p:cNvPr id="6" name="Picture 5">
            <a:extLst>
              <a:ext uri="{FF2B5EF4-FFF2-40B4-BE49-F238E27FC236}">
                <a16:creationId xmlns:a16="http://schemas.microsoft.com/office/drawing/2014/main" id="{A22BE47A-9855-4358-92C8-EFD748E021F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9947" b="7464"/>
          <a:stretch/>
        </p:blipFill>
        <p:spPr>
          <a:xfrm>
            <a:off x="585926" y="4250001"/>
            <a:ext cx="7670307" cy="2450030"/>
          </a:xfrm>
          <a:prstGeom prst="rect">
            <a:avLst/>
          </a:prstGeom>
        </p:spPr>
      </p:pic>
      <p:sp>
        <p:nvSpPr>
          <p:cNvPr id="7" name="TextBox 6">
            <a:extLst>
              <a:ext uri="{FF2B5EF4-FFF2-40B4-BE49-F238E27FC236}">
                <a16:creationId xmlns:a16="http://schemas.microsoft.com/office/drawing/2014/main" id="{C07F01E2-20A7-4E1F-BED2-BDE87723D4F6}"/>
              </a:ext>
            </a:extLst>
          </p:cNvPr>
          <p:cNvSpPr txBox="1"/>
          <p:nvPr/>
        </p:nvSpPr>
        <p:spPr>
          <a:xfrm>
            <a:off x="1340528" y="2705725"/>
            <a:ext cx="6232124" cy="1446550"/>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400" b="0" i="0" u="none" strike="noStrike" kern="1200" cap="none" spc="0" normalizeH="0" baseline="0" noProof="0" dirty="0">
                <a:ln>
                  <a:noFill/>
                </a:ln>
                <a:solidFill>
                  <a:srgbClr val="ED7D31"/>
                </a:solidFill>
                <a:effectLst/>
                <a:uLnTx/>
                <a:uFillTx/>
                <a:latin typeface="Calibri" panose="020F0502020204030204"/>
                <a:ea typeface="+mn-ea"/>
                <a:cs typeface="+mn-cs"/>
              </a:rPr>
              <a:t>Well documented that </a:t>
            </a:r>
            <a:r>
              <a:rPr kumimoji="0" lang="en-GB" sz="4400" b="1" i="0" u="none" strike="noStrike" kern="1200" cap="none" spc="0" normalizeH="0" baseline="0" noProof="0" dirty="0">
                <a:ln>
                  <a:noFill/>
                </a:ln>
                <a:solidFill>
                  <a:srgbClr val="ED7D31"/>
                </a:solidFill>
                <a:effectLst/>
                <a:uLnTx/>
                <a:uFillTx/>
                <a:latin typeface="Calibri" panose="020F0502020204030204"/>
                <a:ea typeface="+mn-ea"/>
                <a:cs typeface="+mn-cs"/>
              </a:rPr>
              <a:t>overheating</a:t>
            </a:r>
            <a:r>
              <a:rPr kumimoji="0" lang="en-GB" sz="4400" b="0" i="0" u="none" strike="noStrike" kern="1200" cap="none" spc="0" normalizeH="0" baseline="0" noProof="0" dirty="0">
                <a:ln>
                  <a:noFill/>
                </a:ln>
                <a:solidFill>
                  <a:srgbClr val="ED7D31"/>
                </a:solidFill>
                <a:effectLst/>
                <a:uLnTx/>
                <a:uFillTx/>
                <a:latin typeface="Calibri" panose="020F0502020204030204"/>
                <a:ea typeface="+mn-ea"/>
                <a:cs typeface="+mn-cs"/>
              </a:rPr>
              <a:t> is a problem</a:t>
            </a:r>
            <a:r>
              <a:rPr kumimoji="0" lang="en-GB" sz="4000" b="0" i="0" u="none" strike="noStrike" kern="1200" cap="none" spc="0" normalizeH="0" baseline="0" noProof="0" dirty="0">
                <a:ln>
                  <a:noFill/>
                </a:ln>
                <a:solidFill>
                  <a:srgbClr val="ED7D31"/>
                </a:solidFill>
                <a:effectLst/>
                <a:uLnTx/>
                <a:uFillTx/>
                <a:latin typeface="Calibri" panose="020F0502020204030204"/>
                <a:ea typeface="+mn-ea"/>
                <a:cs typeface="+mn-cs"/>
              </a:rPr>
              <a:t>!</a:t>
            </a:r>
          </a:p>
        </p:txBody>
      </p:sp>
      <p:pic>
        <p:nvPicPr>
          <p:cNvPr id="8" name="Picture 7">
            <a:extLst>
              <a:ext uri="{FF2B5EF4-FFF2-40B4-BE49-F238E27FC236}">
                <a16:creationId xmlns:a16="http://schemas.microsoft.com/office/drawing/2014/main" id="{C7AD5582-0443-42B7-9EE9-37E465BA61D9}"/>
              </a:ext>
            </a:extLst>
          </p:cNvPr>
          <p:cNvPicPr>
            <a:picLocks noChangeAspect="1"/>
          </p:cNvPicPr>
          <p:nvPr/>
        </p:nvPicPr>
        <p:blipFill rotWithShape="1">
          <a:blip r:embed="rId3"/>
          <a:srcRect l="32524" t="18370" r="33883" b="5340"/>
          <a:stretch/>
        </p:blipFill>
        <p:spPr>
          <a:xfrm>
            <a:off x="6400799" y="4350570"/>
            <a:ext cx="1597981" cy="2263294"/>
          </a:xfrm>
          <a:prstGeom prst="rect">
            <a:avLst/>
          </a:prstGeom>
          <a:ln w="15875">
            <a:solidFill>
              <a:schemeClr val="bg2">
                <a:lumMod val="75000"/>
              </a:schemeClr>
            </a:solidFill>
          </a:ln>
        </p:spPr>
      </p:pic>
      <p:pic>
        <p:nvPicPr>
          <p:cNvPr id="9" name="Picture 8">
            <a:extLst>
              <a:ext uri="{FF2B5EF4-FFF2-40B4-BE49-F238E27FC236}">
                <a16:creationId xmlns:a16="http://schemas.microsoft.com/office/drawing/2014/main" id="{5C468A93-14F7-4C0D-A700-DE857C7FA379}"/>
              </a:ext>
            </a:extLst>
          </p:cNvPr>
          <p:cNvPicPr>
            <a:picLocks noChangeAspect="1"/>
          </p:cNvPicPr>
          <p:nvPr/>
        </p:nvPicPr>
        <p:blipFill rotWithShape="1">
          <a:blip r:embed="rId4"/>
          <a:srcRect l="36990" t="18889" r="37574" b="16904"/>
          <a:stretch/>
        </p:blipFill>
        <p:spPr>
          <a:xfrm>
            <a:off x="772358" y="4350570"/>
            <a:ext cx="1597981" cy="2268888"/>
          </a:xfrm>
          <a:prstGeom prst="rect">
            <a:avLst/>
          </a:prstGeom>
          <a:gradFill>
            <a:gsLst>
              <a:gs pos="0">
                <a:schemeClr val="accent1">
                  <a:lumMod val="5000"/>
                  <a:lumOff val="95000"/>
                </a:schemeClr>
              </a:gs>
              <a:gs pos="74000">
                <a:schemeClr val="bg1"/>
              </a:gs>
              <a:gs pos="100000">
                <a:schemeClr val="bg1"/>
              </a:gs>
            </a:gsLst>
            <a:lin ang="5400000" scaled="1"/>
          </a:gradFill>
          <a:ln w="15875">
            <a:solidFill>
              <a:schemeClr val="bg2">
                <a:lumMod val="75000"/>
              </a:schemeClr>
            </a:solidFill>
          </a:ln>
        </p:spPr>
      </p:pic>
    </p:spTree>
    <p:extLst>
      <p:ext uri="{BB962C8B-B14F-4D97-AF65-F5344CB8AC3E}">
        <p14:creationId xmlns:p14="http://schemas.microsoft.com/office/powerpoint/2010/main" val="35511468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9B35F1-B989-47C3-A64E-7EDF91712DFF}"/>
              </a:ext>
            </a:extLst>
          </p:cNvPr>
          <p:cNvPicPr/>
          <p:nvPr/>
        </p:nvPicPr>
        <p:blipFill rotWithShape="1">
          <a:blip r:embed="rId2"/>
          <a:srcRect l="20806" t="17119" r="16607" b="37333"/>
          <a:stretch/>
        </p:blipFill>
        <p:spPr bwMode="auto">
          <a:xfrm>
            <a:off x="1075121" y="1074134"/>
            <a:ext cx="7229940" cy="2959631"/>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A7361419-7F6C-49AC-A49D-F7B99703EAD0}"/>
              </a:ext>
            </a:extLst>
          </p:cNvPr>
          <p:cNvSpPr txBox="1"/>
          <p:nvPr/>
        </p:nvSpPr>
        <p:spPr>
          <a:xfrm>
            <a:off x="285931" y="243137"/>
            <a:ext cx="6514364"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D7D31"/>
                </a:solidFill>
                <a:effectLst/>
                <a:uLnTx/>
                <a:uFillTx/>
                <a:latin typeface="Calibri" panose="020F0502020204030204"/>
                <a:ea typeface="+mn-ea"/>
                <a:cs typeface="+mn-cs"/>
              </a:rPr>
              <a:t>It’s a combination of factors that contribute to overheating!</a:t>
            </a:r>
          </a:p>
        </p:txBody>
      </p:sp>
      <p:sp>
        <p:nvSpPr>
          <p:cNvPr id="5" name="TextBox 4">
            <a:extLst>
              <a:ext uri="{FF2B5EF4-FFF2-40B4-BE49-F238E27FC236}">
                <a16:creationId xmlns:a16="http://schemas.microsoft.com/office/drawing/2014/main" id="{F410B214-B526-414B-BEC3-D328AE66A04E}"/>
              </a:ext>
            </a:extLst>
          </p:cNvPr>
          <p:cNvSpPr txBox="1"/>
          <p:nvPr/>
        </p:nvSpPr>
        <p:spPr>
          <a:xfrm>
            <a:off x="455442" y="3964900"/>
            <a:ext cx="8233116" cy="289310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1.  Site Context  = 					Dynamic Modelling Approach needed that considers realistic and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future External Air 	Temperatures and potential Noise &amp; Air 								Quality Issues.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2. Higher External Air Temperatures = 	Requirement for better ventilation.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3. External Heat Gains = 	      			Improved façade/building design (Thermal Mass, Glazing &amp; 								Shading).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4. Internal Heat Gains = 				Requirement for better ventilation.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ED7D31"/>
                </a:solidFill>
                <a:effectLst/>
                <a:uLnTx/>
                <a:uFillTx/>
                <a:latin typeface="Calibri" panose="020F0502020204030204"/>
                <a:ea typeface="+mn-ea"/>
                <a:cs typeface="+mn-cs"/>
              </a:rPr>
              <a:t>5. Fundamentally it comes down to…		Poor building design that doesn’t work holistically or consider 							variability in occupant behaviour! </a:t>
            </a:r>
          </a:p>
        </p:txBody>
      </p:sp>
    </p:spTree>
    <p:extLst>
      <p:ext uri="{BB962C8B-B14F-4D97-AF65-F5344CB8AC3E}">
        <p14:creationId xmlns:p14="http://schemas.microsoft.com/office/powerpoint/2010/main" val="6694360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58260166"/>
      </p:ext>
    </p:extLst>
  </p:cSld>
  <p:clrMapOvr>
    <a:masterClrMapping/>
  </p:clrMapOvr>
  <mc:AlternateContent xmlns:mc="http://schemas.openxmlformats.org/markup-compatibility/2006" xmlns:p14="http://schemas.microsoft.com/office/powerpoint/2010/main">
    <mc:Choice Requires="p14">
      <p:transition spd="slow" p14:dur="2000" advTm="68656"/>
    </mc:Choice>
    <mc:Fallback xmlns="">
      <p:transition spd="slow" advTm="68656"/>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C399AB-9AE9-4737-9BCB-D5A420D67DAC}"/>
              </a:ext>
            </a:extLst>
          </p:cNvPr>
          <p:cNvSpPr/>
          <p:nvPr/>
        </p:nvSpPr>
        <p:spPr>
          <a:xfrm>
            <a:off x="0" y="466020"/>
            <a:ext cx="9144000" cy="60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EACC10C-4E30-4222-BF44-A2D04F93F362}"/>
              </a:ext>
            </a:extLst>
          </p:cNvPr>
          <p:cNvSpPr txBox="1"/>
          <p:nvPr/>
        </p:nvSpPr>
        <p:spPr>
          <a:xfrm>
            <a:off x="204186" y="525973"/>
            <a:ext cx="385290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1180AEE-0DE3-4780-81A3-F1A30EEEB028}"/>
              </a:ext>
            </a:extLst>
          </p:cNvPr>
          <p:cNvSpPr txBox="1"/>
          <p:nvPr/>
        </p:nvSpPr>
        <p:spPr>
          <a:xfrm>
            <a:off x="204185" y="505823"/>
            <a:ext cx="789225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rPr>
              <a:t>New Technologies to reduce Overheating Risk...</a:t>
            </a:r>
          </a:p>
        </p:txBody>
      </p:sp>
      <p:sp>
        <p:nvSpPr>
          <p:cNvPr id="2" name="TextBox 1">
            <a:extLst>
              <a:ext uri="{FF2B5EF4-FFF2-40B4-BE49-F238E27FC236}">
                <a16:creationId xmlns:a16="http://schemas.microsoft.com/office/drawing/2014/main" id="{D6796EB9-2595-4416-990E-9D8EE20C01CE}"/>
              </a:ext>
            </a:extLst>
          </p:cNvPr>
          <p:cNvSpPr txBox="1"/>
          <p:nvPr/>
        </p:nvSpPr>
        <p:spPr>
          <a:xfrm>
            <a:off x="284086" y="1322161"/>
            <a:ext cx="6516209" cy="6063198"/>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Dynamic Glazing</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New Products:		Suspended Particle Device</a:t>
            </a:r>
          </a:p>
          <a:p>
            <a:pPr marL="1828800" marR="0" lvl="4"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Thermochromic</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Polymer Dispersed Liquid Crystal</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Electrochromic… among others.</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Improved Fabric Performance Data.</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Considered in relation to more accurate site contexts.</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Dynamic Shading</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New Products:		Automated and Manual Motorised Systems.</a:t>
            </a:r>
          </a:p>
          <a:p>
            <a:pPr marL="2286000" marR="0" lvl="5"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Improved Fabric Performance Data.</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Improvement on use of products through automation and motorisation.</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Energy Balance Approach considered across Summer and Winter.</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Considered in relation to more accurate site contexts.</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Thermal Mass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Energy Generation</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New Products: 	Building-integrated photovoltaics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Ventilation</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New Products:		Mechanical Ventilation Heat Recovery (MVHR)</a:t>
            </a:r>
          </a:p>
          <a:p>
            <a:pPr marL="2286000" marR="0" lvl="5"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Accurate Natural Ventilation</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Considered in relation to more accurate site contexts.</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6281662"/>
      </p:ext>
    </p:extLst>
  </p:cSld>
  <p:clrMapOvr>
    <a:masterClrMapping/>
  </p:clrMapOvr>
  <mc:AlternateContent xmlns:mc="http://schemas.openxmlformats.org/markup-compatibility/2006" xmlns:p14="http://schemas.microsoft.com/office/powerpoint/2010/main">
    <mc:Choice Requires="p14">
      <p:transition spd="slow" p14:dur="2000" advTm="46542"/>
    </mc:Choice>
    <mc:Fallback xmlns="">
      <p:transition spd="slow" advTm="46542"/>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FEE8BA-7116-45CE-A3B9-337ECBE6C70F}"/>
              </a:ext>
            </a:extLst>
          </p:cNvPr>
          <p:cNvSpPr/>
          <p:nvPr/>
        </p:nvSpPr>
        <p:spPr>
          <a:xfrm>
            <a:off x="0" y="466020"/>
            <a:ext cx="9144000" cy="60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2967BD24-E7F9-48E1-95A2-AD3B126FACB2}"/>
              </a:ext>
            </a:extLst>
          </p:cNvPr>
          <p:cNvSpPr txBox="1"/>
          <p:nvPr/>
        </p:nvSpPr>
        <p:spPr>
          <a:xfrm>
            <a:off x="204185" y="505823"/>
            <a:ext cx="7892250" cy="523220"/>
          </a:xfrm>
          <a:prstGeom prst="rect">
            <a:avLst/>
          </a:prstGeom>
          <a:noFill/>
        </p:spPr>
        <p:txBody>
          <a:bodyPr wrap="square" rtlCol="0">
            <a:spAutoFit/>
          </a:bodyPr>
          <a:lstStyle/>
          <a:p>
            <a:r>
              <a:rPr lang="en-GB" sz="2800" dirty="0">
                <a:solidFill>
                  <a:schemeClr val="bg1"/>
                </a:solidFill>
              </a:rPr>
              <a:t>Gaps in Working Group</a:t>
            </a:r>
          </a:p>
        </p:txBody>
      </p:sp>
      <p:sp>
        <p:nvSpPr>
          <p:cNvPr id="4" name="TextBox 3">
            <a:extLst>
              <a:ext uri="{FF2B5EF4-FFF2-40B4-BE49-F238E27FC236}">
                <a16:creationId xmlns:a16="http://schemas.microsoft.com/office/drawing/2014/main" id="{A1BDB0CF-40B0-4AE3-A605-506F91A4A80A}"/>
              </a:ext>
            </a:extLst>
          </p:cNvPr>
          <p:cNvSpPr txBox="1"/>
          <p:nvPr/>
        </p:nvSpPr>
        <p:spPr>
          <a:xfrm>
            <a:off x="399494" y="1487291"/>
            <a:ext cx="7501631" cy="2831544"/>
          </a:xfrm>
          <a:prstGeom prst="rect">
            <a:avLst/>
          </a:prstGeom>
          <a:noFill/>
        </p:spPr>
        <p:txBody>
          <a:bodyPr wrap="square" rtlCol="0">
            <a:spAutoFit/>
          </a:bodyPr>
          <a:lstStyle/>
          <a:p>
            <a:pPr marL="285750" indent="-285750">
              <a:buFont typeface="Arial" panose="020B0604020202020204" pitchFamily="34" charset="0"/>
              <a:buChar char="•"/>
            </a:pPr>
            <a:r>
              <a:rPr lang="en-GB" sz="1600" dirty="0"/>
              <a:t>Building Simulation Methodologies</a:t>
            </a:r>
          </a:p>
          <a:p>
            <a:endParaRPr lang="en-GB" sz="1600" dirty="0"/>
          </a:p>
          <a:p>
            <a:pPr marL="285750" indent="-285750">
              <a:buFont typeface="Arial" panose="020B0604020202020204" pitchFamily="34" charset="0"/>
              <a:buChar char="•"/>
            </a:pPr>
            <a:r>
              <a:rPr lang="en-GB" sz="1600" dirty="0"/>
              <a:t>Acoustics (External Façade Panelling combined with </a:t>
            </a:r>
            <a:r>
              <a:rPr lang="en-GB" sz="1600"/>
              <a:t>ventilation)</a:t>
            </a:r>
            <a:endParaRPr lang="en-GB" sz="1600" dirty="0"/>
          </a:p>
          <a:p>
            <a:endParaRPr lang="en-GB" sz="1600" dirty="0"/>
          </a:p>
          <a:p>
            <a:pPr marL="285750" indent="-285750">
              <a:buFont typeface="Arial" panose="020B0604020202020204" pitchFamily="34" charset="0"/>
              <a:buChar char="•"/>
            </a:pPr>
            <a:r>
              <a:rPr lang="en-GB" sz="1600" dirty="0"/>
              <a:t>Ventilation and Indoor Air Quality</a:t>
            </a:r>
          </a:p>
          <a:p>
            <a:endParaRPr lang="en-GB" sz="1600" dirty="0"/>
          </a:p>
          <a:p>
            <a:pPr marL="285750" indent="-285750">
              <a:buFont typeface="Arial" panose="020B0604020202020204" pitchFamily="34" charset="0"/>
              <a:buChar char="•"/>
            </a:pPr>
            <a:r>
              <a:rPr lang="en-GB" sz="1600" dirty="0"/>
              <a:t>Case Studies of buildings where all or a combination of outlined technologies have been considered.</a:t>
            </a:r>
          </a:p>
          <a:p>
            <a:pPr marL="285750" indent="-285750">
              <a:buFont typeface="Arial" panose="020B0604020202020204" pitchFamily="34" charset="0"/>
              <a:buChar char="•"/>
            </a:pPr>
            <a:endParaRPr lang="en-GB" sz="1600" dirty="0"/>
          </a:p>
          <a:p>
            <a:endParaRPr lang="en-GB" sz="1600" dirty="0"/>
          </a:p>
          <a:p>
            <a:endParaRPr lang="en-GB" dirty="0"/>
          </a:p>
        </p:txBody>
      </p:sp>
      <p:sp>
        <p:nvSpPr>
          <p:cNvPr id="5" name="Rectangle 4">
            <a:extLst>
              <a:ext uri="{FF2B5EF4-FFF2-40B4-BE49-F238E27FC236}">
                <a16:creationId xmlns:a16="http://schemas.microsoft.com/office/drawing/2014/main" id="{2CD5B2A2-0194-4E7E-8F1B-7DCF5062A753}"/>
              </a:ext>
            </a:extLst>
          </p:cNvPr>
          <p:cNvSpPr/>
          <p:nvPr/>
        </p:nvSpPr>
        <p:spPr>
          <a:xfrm>
            <a:off x="0" y="4017422"/>
            <a:ext cx="9144000" cy="60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91E80D6B-850B-4898-87EA-F8E525E93A91}"/>
              </a:ext>
            </a:extLst>
          </p:cNvPr>
          <p:cNvSpPr txBox="1"/>
          <p:nvPr/>
        </p:nvSpPr>
        <p:spPr>
          <a:xfrm>
            <a:off x="204185" y="4057225"/>
            <a:ext cx="7892250" cy="523220"/>
          </a:xfrm>
          <a:prstGeom prst="rect">
            <a:avLst/>
          </a:prstGeom>
          <a:noFill/>
        </p:spPr>
        <p:txBody>
          <a:bodyPr wrap="square" rtlCol="0">
            <a:spAutoFit/>
          </a:bodyPr>
          <a:lstStyle/>
          <a:p>
            <a:r>
              <a:rPr lang="en-GB" sz="2800" dirty="0">
                <a:solidFill>
                  <a:schemeClr val="bg1"/>
                </a:solidFill>
              </a:rPr>
              <a:t>Questions from Working Group</a:t>
            </a:r>
          </a:p>
        </p:txBody>
      </p:sp>
      <p:sp>
        <p:nvSpPr>
          <p:cNvPr id="7" name="TextBox 6">
            <a:extLst>
              <a:ext uri="{FF2B5EF4-FFF2-40B4-BE49-F238E27FC236}">
                <a16:creationId xmlns:a16="http://schemas.microsoft.com/office/drawing/2014/main" id="{B68A6843-3655-4158-A6AB-CD92E1ECCA91}"/>
              </a:ext>
            </a:extLst>
          </p:cNvPr>
          <p:cNvSpPr txBox="1"/>
          <p:nvPr/>
        </p:nvSpPr>
        <p:spPr>
          <a:xfrm>
            <a:off x="399493" y="4936405"/>
            <a:ext cx="7501631" cy="1107996"/>
          </a:xfrm>
          <a:prstGeom prst="rect">
            <a:avLst/>
          </a:prstGeom>
          <a:noFill/>
        </p:spPr>
        <p:txBody>
          <a:bodyPr wrap="square" rtlCol="0">
            <a:spAutoFit/>
          </a:bodyPr>
          <a:lstStyle/>
          <a:p>
            <a:pPr marL="285750" indent="-285750">
              <a:buFont typeface="Arial" panose="020B0604020202020204" pitchFamily="34" charset="0"/>
              <a:buChar char="•"/>
            </a:pPr>
            <a:r>
              <a:rPr lang="en-GB" sz="1600" dirty="0"/>
              <a:t>Has it been confirmed whether a Dynamic or Static Simulation Method will be used to improve the Overheating Assessment?</a:t>
            </a:r>
          </a:p>
          <a:p>
            <a:endParaRPr lang="en-GB" sz="1600" dirty="0"/>
          </a:p>
          <a:p>
            <a:endParaRPr lang="en-GB" dirty="0"/>
          </a:p>
        </p:txBody>
      </p:sp>
    </p:spTree>
    <p:extLst>
      <p:ext uri="{BB962C8B-B14F-4D97-AF65-F5344CB8AC3E}">
        <p14:creationId xmlns:p14="http://schemas.microsoft.com/office/powerpoint/2010/main" val="34902057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D1619F-C80B-4E5B-BE9D-C04ED9190468}"/>
              </a:ext>
            </a:extLst>
          </p:cNvPr>
          <p:cNvSpPr/>
          <p:nvPr/>
        </p:nvSpPr>
        <p:spPr>
          <a:xfrm>
            <a:off x="0" y="2601159"/>
            <a:ext cx="9144000" cy="1518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37D4E32-9C8A-45A3-B5CE-7EF22A46BA5C}"/>
              </a:ext>
            </a:extLst>
          </p:cNvPr>
          <p:cNvSpPr txBox="1"/>
          <p:nvPr/>
        </p:nvSpPr>
        <p:spPr>
          <a:xfrm>
            <a:off x="1106905" y="2975478"/>
            <a:ext cx="6341461" cy="769441"/>
          </a:xfrm>
          <a:prstGeom prst="rect">
            <a:avLst/>
          </a:prstGeom>
          <a:noFill/>
        </p:spPr>
        <p:txBody>
          <a:bodyPr wrap="square" rtlCol="0">
            <a:spAutoFit/>
          </a:bodyPr>
          <a:lstStyle/>
          <a:p>
            <a:r>
              <a:rPr lang="en-GB" sz="4400" dirty="0">
                <a:solidFill>
                  <a:schemeClr val="bg1"/>
                </a:solidFill>
                <a:cs typeface="Calibri Light" panose="020F0302020204030204" pitchFamily="34" charset="0"/>
              </a:rPr>
              <a:t>Thank you for Listening</a:t>
            </a:r>
          </a:p>
        </p:txBody>
      </p:sp>
      <p:sp>
        <p:nvSpPr>
          <p:cNvPr id="7" name="TextBox 6"/>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30496587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US" dirty="0">
                <a:solidFill>
                  <a:schemeClr val="bg1"/>
                </a:solidFill>
              </a:rPr>
              <a:t>#5   </a:t>
            </a:r>
            <a:r>
              <a:rPr lang="en-US" dirty="0" smtClean="0">
                <a:solidFill>
                  <a:schemeClr val="bg1"/>
                </a:solidFill>
              </a:rPr>
              <a:t>Ventilation and Indoor </a:t>
            </a:r>
            <a:r>
              <a:rPr lang="en-US" dirty="0">
                <a:solidFill>
                  <a:schemeClr val="bg1"/>
                </a:solidFill>
              </a:rPr>
              <a:t>Air Quality (IAQ</a:t>
            </a:r>
            <a:r>
              <a:rPr lang="en-US" dirty="0" smtClean="0">
                <a:solidFill>
                  <a:schemeClr val="bg1"/>
                </a:solidFill>
              </a:rPr>
              <a:t>)</a:t>
            </a:r>
            <a:endParaRPr lang="en-US" dirty="0">
              <a:solidFill>
                <a:schemeClr val="bg1"/>
              </a:solidFill>
            </a:endParaRPr>
          </a:p>
        </p:txBody>
      </p:sp>
      <p:sp>
        <p:nvSpPr>
          <p:cNvPr id="4" name="TextBox 3"/>
          <p:cNvSpPr txBox="1"/>
          <p:nvPr/>
        </p:nvSpPr>
        <p:spPr>
          <a:xfrm>
            <a:off x="296882" y="1843533"/>
            <a:ext cx="8562110" cy="1661993"/>
          </a:xfrm>
          <a:prstGeom prst="rect">
            <a:avLst/>
          </a:prstGeom>
          <a:noFill/>
        </p:spPr>
        <p:txBody>
          <a:bodyPr wrap="square" rtlCol="0">
            <a:spAutoFit/>
          </a:bodyPr>
          <a:lstStyle/>
          <a:p>
            <a:r>
              <a:rPr lang="en-US" b="1" dirty="0" err="1" smtClean="0"/>
              <a:t>CoLeaders</a:t>
            </a:r>
            <a:r>
              <a:rPr lang="en-US" b="1" dirty="0" smtClean="0"/>
              <a:t>:</a:t>
            </a:r>
          </a:p>
          <a:p>
            <a:pPr marL="355600">
              <a:spcBef>
                <a:spcPts val="1800"/>
              </a:spcBef>
            </a:pPr>
            <a:r>
              <a:rPr lang="en-US" b="1" dirty="0"/>
              <a:t>Adrian Regueira-Lopez</a:t>
            </a:r>
          </a:p>
          <a:p>
            <a:pPr marL="355600">
              <a:spcBef>
                <a:spcPts val="1800"/>
              </a:spcBef>
            </a:pPr>
            <a:r>
              <a:rPr lang="en-US" b="1" dirty="0"/>
              <a:t>Nick Howlett</a:t>
            </a:r>
          </a:p>
        </p:txBody>
      </p:sp>
    </p:spTree>
    <p:extLst>
      <p:ext uri="{BB962C8B-B14F-4D97-AF65-F5344CB8AC3E}">
        <p14:creationId xmlns:p14="http://schemas.microsoft.com/office/powerpoint/2010/main" val="57571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F1A61-CA5E-4531-B9E4-2638A7610FDE}"/>
              </a:ext>
            </a:extLst>
          </p:cNvPr>
          <p:cNvSpPr>
            <a:spLocks noGrp="1"/>
          </p:cNvSpPr>
          <p:nvPr>
            <p:ph type="title"/>
          </p:nvPr>
        </p:nvSpPr>
        <p:spPr>
          <a:xfrm>
            <a:off x="431800" y="1789113"/>
            <a:ext cx="8229600" cy="1143000"/>
          </a:xfrm>
        </p:spPr>
        <p:txBody>
          <a:bodyPr/>
          <a:lstStyle/>
          <a:p>
            <a:pPr fontAlgn="auto">
              <a:spcAft>
                <a:spcPts val="0"/>
              </a:spcAft>
              <a:defRPr/>
            </a:pPr>
            <a:r>
              <a:rPr lang="en-US" dirty="0" err="1"/>
              <a:t>iaq</a:t>
            </a:r>
            <a:r>
              <a:rPr lang="en-US" dirty="0"/>
              <a:t> and ventilation </a:t>
            </a:r>
            <a:r>
              <a:rPr lang="en-US" dirty="0" err="1"/>
              <a:t>Wg</a:t>
            </a:r>
            <a:endParaRPr lang="en-US" dirty="0"/>
          </a:p>
        </p:txBody>
      </p:sp>
      <p:sp>
        <p:nvSpPr>
          <p:cNvPr id="3" name="Text Placeholder 2">
            <a:extLst>
              <a:ext uri="{FF2B5EF4-FFF2-40B4-BE49-F238E27FC236}">
                <a16:creationId xmlns:a16="http://schemas.microsoft.com/office/drawing/2014/main" id="{7EC21088-3879-4605-A87A-062C1A6BD052}"/>
              </a:ext>
            </a:extLst>
          </p:cNvPr>
          <p:cNvSpPr>
            <a:spLocks noGrp="1"/>
          </p:cNvSpPr>
          <p:nvPr>
            <p:ph type="body" sz="quarter" idx="10"/>
          </p:nvPr>
        </p:nvSpPr>
        <p:spPr>
          <a:xfrm>
            <a:off x="431800" y="2122488"/>
            <a:ext cx="8229600" cy="431800"/>
          </a:xfrm>
        </p:spPr>
        <p:txBody>
          <a:bodyPr/>
          <a:lstStyle/>
          <a:p>
            <a:pPr fontAlgn="auto">
              <a:spcBef>
                <a:spcPts val="0"/>
              </a:spcBef>
              <a:spcAft>
                <a:spcPts val="0"/>
              </a:spcAft>
              <a:defRPr/>
            </a:pPr>
            <a:r>
              <a:rPr lang="en-US" dirty="0"/>
              <a:t>SAP industry forum</a:t>
            </a:r>
            <a:endParaRPr lang="en-US" dirty="0">
              <a:ea typeface="+mn-ea"/>
            </a:endParaRPr>
          </a:p>
        </p:txBody>
      </p:sp>
      <p:sp>
        <p:nvSpPr>
          <p:cNvPr id="4" name="Text Placeholder 3">
            <a:extLst>
              <a:ext uri="{FF2B5EF4-FFF2-40B4-BE49-F238E27FC236}">
                <a16:creationId xmlns:a16="http://schemas.microsoft.com/office/drawing/2014/main" id="{410C2FC9-AFBA-484B-AEF9-893069F1B0C1}"/>
              </a:ext>
            </a:extLst>
          </p:cNvPr>
          <p:cNvSpPr>
            <a:spLocks noGrp="1"/>
          </p:cNvSpPr>
          <p:nvPr>
            <p:ph type="body" sz="quarter" idx="11"/>
          </p:nvPr>
        </p:nvSpPr>
        <p:spPr>
          <a:xfrm>
            <a:off x="431800" y="2554288"/>
            <a:ext cx="8229600" cy="465137"/>
          </a:xfrm>
        </p:spPr>
        <p:txBody>
          <a:bodyPr/>
          <a:lstStyle/>
          <a:p>
            <a:pPr fontAlgn="auto">
              <a:spcBef>
                <a:spcPts val="0"/>
              </a:spcBef>
              <a:spcAft>
                <a:spcPts val="0"/>
              </a:spcAft>
              <a:defRPr/>
            </a:pPr>
            <a:r>
              <a:rPr lang="en-US" dirty="0">
                <a:ea typeface="+mn-ea"/>
              </a:rPr>
              <a:t>march 2019</a:t>
            </a:r>
          </a:p>
        </p:txBody>
      </p:sp>
      <p:pic>
        <p:nvPicPr>
          <p:cNvPr id="6150" name="Picture 5" descr="BEAMA-PPT-cover.jpg">
            <a:extLst>
              <a:ext uri="{FF2B5EF4-FFF2-40B4-BE49-F238E27FC236}">
                <a16:creationId xmlns:a16="http://schemas.microsoft.com/office/drawing/2014/main" id="{7D1A7A3E-6355-4EF8-81F6-E6B63FAAF1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09963" y="2994025"/>
            <a:ext cx="5151437"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6864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0223" y="5368294"/>
            <a:ext cx="918102" cy="487619"/>
          </a:xfrm>
          <a:prstGeom prst="rect">
            <a:avLst/>
          </a:prstGeom>
        </p:spPr>
      </p:pic>
      <p:sp>
        <p:nvSpPr>
          <p:cNvPr id="16" name="Footer Placeholder 4"/>
          <p:cNvSpPr>
            <a:spLocks noGrp="1"/>
          </p:cNvSpPr>
          <p:nvPr>
            <p:ph type="ftr" sz="quarter" idx="11"/>
          </p:nvPr>
        </p:nvSpPr>
        <p:spPr>
          <a:xfrm>
            <a:off x="0" y="5932884"/>
            <a:ext cx="9144000" cy="952500"/>
          </a:xfrm>
          <a:prstGeom prst="rect">
            <a:avLst/>
          </a:prstGeom>
          <a:solidFill>
            <a:schemeClr val="accent1"/>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a:ln>
                <a:noFill/>
              </a:ln>
              <a:solidFill>
                <a:srgbClr val="004A7F"/>
              </a:solidFill>
              <a:effectLst/>
              <a:uLnTx/>
              <a:uFillTx/>
              <a:latin typeface="Calibri"/>
              <a:ea typeface="+mn-ea"/>
              <a:cs typeface="+mn-cs"/>
            </a:endParaRPr>
          </a:p>
        </p:txBody>
      </p:sp>
      <p:pic>
        <p:nvPicPr>
          <p:cNvPr id="19" name="Picture 18" descr="Department for Business, Energy and Industrial Strategy cres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910" y="6108198"/>
            <a:ext cx="1196930" cy="635708"/>
          </a:xfrm>
          <a:prstGeom prst="rect">
            <a:avLst/>
          </a:prstGeom>
        </p:spPr>
      </p:pic>
      <p:sp>
        <p:nvSpPr>
          <p:cNvPr id="3" name="TextBox 2">
            <a:extLst>
              <a:ext uri="{FF2B5EF4-FFF2-40B4-BE49-F238E27FC236}">
                <a16:creationId xmlns:a16="http://schemas.microsoft.com/office/drawing/2014/main" id="{6B54470D-7FBE-47E8-BB7F-D6DA42D949BA}"/>
              </a:ext>
            </a:extLst>
          </p:cNvPr>
          <p:cNvSpPr txBox="1"/>
          <p:nvPr/>
        </p:nvSpPr>
        <p:spPr>
          <a:xfrm>
            <a:off x="369116" y="436803"/>
            <a:ext cx="8092162"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004A7F"/>
                </a:solidFill>
                <a:effectLst/>
                <a:uLnTx/>
                <a:uFillTx/>
                <a:latin typeface="Calibri"/>
                <a:ea typeface="+mn-ea"/>
                <a:cs typeface="+mn-cs"/>
              </a:rPr>
              <a:t>Clean Growth – Buildings Mission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4A7F"/>
                </a:solidFill>
                <a:effectLst/>
                <a:uLnTx/>
                <a:uFillTx/>
                <a:latin typeface="Calibri"/>
                <a:ea typeface="+mn-ea"/>
                <a:cs typeface="+mn-cs"/>
              </a:rPr>
              <a:t>At least halve the energy 	use of new buildings by 2030</a:t>
            </a:r>
          </a:p>
        </p:txBody>
      </p:sp>
      <p:graphicFrame>
        <p:nvGraphicFramePr>
          <p:cNvPr id="8" name="Content Placeholder 4">
            <a:extLst>
              <a:ext uri="{FF2B5EF4-FFF2-40B4-BE49-F238E27FC236}">
                <a16:creationId xmlns:a16="http://schemas.microsoft.com/office/drawing/2014/main" id="{0F54185A-535A-411C-93AE-D4D65F72A3FB}"/>
              </a:ext>
            </a:extLst>
          </p:cNvPr>
          <p:cNvGraphicFramePr>
            <a:graphicFrameLocks/>
          </p:cNvGraphicFramePr>
          <p:nvPr>
            <p:extLst/>
          </p:nvPr>
        </p:nvGraphicFramePr>
        <p:xfrm>
          <a:off x="466968" y="1859043"/>
          <a:ext cx="8092162" cy="372051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3375159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82D86E-7311-49A0-8B8D-DAA4B6E80804}"/>
              </a:ext>
            </a:extLst>
          </p:cNvPr>
          <p:cNvSpPr>
            <a:spLocks noGrp="1"/>
          </p:cNvSpPr>
          <p:nvPr>
            <p:ph type="body" sz="quarter" idx="10"/>
          </p:nvPr>
        </p:nvSpPr>
        <p:spPr/>
        <p:txBody>
          <a:bodyPr/>
          <a:lstStyle/>
          <a:p>
            <a:pPr lvl="0"/>
            <a:r>
              <a:rPr lang="en-GB" dirty="0"/>
              <a:t>To establish the state of the art of the technologies/systems coming in the mid-2020s.</a:t>
            </a:r>
          </a:p>
          <a:p>
            <a:pPr lvl="0"/>
            <a:r>
              <a:rPr lang="en-GB" dirty="0"/>
              <a:t>To propose some modelling criteria for the performance (and compliance) of the technologies identified.</a:t>
            </a:r>
          </a:p>
          <a:p>
            <a:r>
              <a:rPr lang="en-GB" dirty="0"/>
              <a:t>To work with government and the SAP contractor develop this further, if necessary.</a:t>
            </a:r>
          </a:p>
        </p:txBody>
      </p:sp>
      <p:sp>
        <p:nvSpPr>
          <p:cNvPr id="3" name="Title 2">
            <a:extLst>
              <a:ext uri="{FF2B5EF4-FFF2-40B4-BE49-F238E27FC236}">
                <a16:creationId xmlns:a16="http://schemas.microsoft.com/office/drawing/2014/main" id="{BAED5561-1FD0-404F-9E54-E7B6CADF1874}"/>
              </a:ext>
            </a:extLst>
          </p:cNvPr>
          <p:cNvSpPr>
            <a:spLocks noGrp="1"/>
          </p:cNvSpPr>
          <p:nvPr>
            <p:ph type="title"/>
          </p:nvPr>
        </p:nvSpPr>
        <p:spPr/>
        <p:txBody>
          <a:bodyPr/>
          <a:lstStyle/>
          <a:p>
            <a:r>
              <a:rPr lang="en-GB" dirty="0"/>
              <a:t>OBJECTIVES</a:t>
            </a:r>
          </a:p>
        </p:txBody>
      </p:sp>
      <p:sp>
        <p:nvSpPr>
          <p:cNvPr id="4" name="Slide Number Placeholder 3">
            <a:extLst>
              <a:ext uri="{FF2B5EF4-FFF2-40B4-BE49-F238E27FC236}">
                <a16:creationId xmlns:a16="http://schemas.microsoft.com/office/drawing/2014/main" id="{FB6D13B2-4513-40EA-884D-2F058B3808CC}"/>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2975967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82D86E-7311-49A0-8B8D-DAA4B6E80804}"/>
              </a:ext>
            </a:extLst>
          </p:cNvPr>
          <p:cNvSpPr>
            <a:spLocks noGrp="1"/>
          </p:cNvSpPr>
          <p:nvPr>
            <p:ph type="body" sz="quarter" idx="10"/>
          </p:nvPr>
        </p:nvSpPr>
        <p:spPr/>
        <p:txBody>
          <a:bodyPr/>
          <a:lstStyle/>
          <a:p>
            <a:r>
              <a:rPr lang="en-GB" dirty="0"/>
              <a:t>New control systems that directly address air quality e.g. VOCs, CO, CO2, NOx, humidity are within scope.</a:t>
            </a:r>
          </a:p>
          <a:p>
            <a:r>
              <a:rPr lang="en-GB" dirty="0"/>
              <a:t>Do not conflict with Part F!</a:t>
            </a:r>
          </a:p>
        </p:txBody>
      </p:sp>
      <p:sp>
        <p:nvSpPr>
          <p:cNvPr id="3" name="Title 2">
            <a:extLst>
              <a:ext uri="{FF2B5EF4-FFF2-40B4-BE49-F238E27FC236}">
                <a16:creationId xmlns:a16="http://schemas.microsoft.com/office/drawing/2014/main" id="{BAED5561-1FD0-404F-9E54-E7B6CADF1874}"/>
              </a:ext>
            </a:extLst>
          </p:cNvPr>
          <p:cNvSpPr>
            <a:spLocks noGrp="1"/>
          </p:cNvSpPr>
          <p:nvPr>
            <p:ph type="title"/>
          </p:nvPr>
        </p:nvSpPr>
        <p:spPr/>
        <p:txBody>
          <a:bodyPr/>
          <a:lstStyle/>
          <a:p>
            <a:r>
              <a:rPr lang="en-GB" dirty="0"/>
              <a:t>SCOPE</a:t>
            </a:r>
          </a:p>
        </p:txBody>
      </p:sp>
      <p:sp>
        <p:nvSpPr>
          <p:cNvPr id="4" name="Slide Number Placeholder 3">
            <a:extLst>
              <a:ext uri="{FF2B5EF4-FFF2-40B4-BE49-F238E27FC236}">
                <a16:creationId xmlns:a16="http://schemas.microsoft.com/office/drawing/2014/main" id="{FB6D13B2-4513-40EA-884D-2F058B3808CC}"/>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275422120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82D86E-7311-49A0-8B8D-DAA4B6E80804}"/>
              </a:ext>
            </a:extLst>
          </p:cNvPr>
          <p:cNvSpPr>
            <a:spLocks noGrp="1"/>
          </p:cNvSpPr>
          <p:nvPr>
            <p:ph type="body" sz="quarter" idx="10"/>
          </p:nvPr>
        </p:nvSpPr>
        <p:spPr/>
        <p:txBody>
          <a:bodyPr/>
          <a:lstStyle/>
          <a:p>
            <a:r>
              <a:rPr lang="en-GB" dirty="0"/>
              <a:t>Mainly ventilation manufacturers:</a:t>
            </a:r>
          </a:p>
          <a:p>
            <a:pPr lvl="1"/>
            <a:r>
              <a:rPr lang="en-GB" dirty="0"/>
              <a:t>AERECO</a:t>
            </a:r>
          </a:p>
          <a:p>
            <a:pPr lvl="1"/>
            <a:r>
              <a:rPr lang="en-GB" dirty="0"/>
              <a:t>AIRFLOW</a:t>
            </a:r>
          </a:p>
          <a:p>
            <a:pPr lvl="1"/>
            <a:r>
              <a:rPr lang="en-GB" dirty="0"/>
              <a:t>BEAMA</a:t>
            </a:r>
          </a:p>
          <a:p>
            <a:pPr lvl="1"/>
            <a:r>
              <a:rPr lang="en-GB" dirty="0"/>
              <a:t>ENVIROVENT</a:t>
            </a:r>
          </a:p>
          <a:p>
            <a:pPr lvl="1"/>
            <a:r>
              <a:rPr lang="en-GB" dirty="0"/>
              <a:t>FETA</a:t>
            </a:r>
          </a:p>
          <a:p>
            <a:pPr lvl="1"/>
            <a:r>
              <a:rPr lang="en-GB" dirty="0"/>
              <a:t>NUAIRE</a:t>
            </a:r>
          </a:p>
          <a:p>
            <a:pPr lvl="1"/>
            <a:r>
              <a:rPr lang="en-GB" dirty="0"/>
              <a:t>TITON</a:t>
            </a:r>
          </a:p>
          <a:p>
            <a:pPr lvl="1"/>
            <a:r>
              <a:rPr lang="en-GB" dirty="0"/>
              <a:t>WEST ENERGY</a:t>
            </a:r>
          </a:p>
          <a:p>
            <a:endParaRPr lang="en-GB" dirty="0"/>
          </a:p>
          <a:p>
            <a:r>
              <a:rPr lang="en-GB" dirty="0"/>
              <a:t>Further members welcome</a:t>
            </a:r>
          </a:p>
          <a:p>
            <a:endParaRPr lang="en-GB" dirty="0"/>
          </a:p>
        </p:txBody>
      </p:sp>
      <p:sp>
        <p:nvSpPr>
          <p:cNvPr id="3" name="Title 2">
            <a:extLst>
              <a:ext uri="{FF2B5EF4-FFF2-40B4-BE49-F238E27FC236}">
                <a16:creationId xmlns:a16="http://schemas.microsoft.com/office/drawing/2014/main" id="{BAED5561-1FD0-404F-9E54-E7B6CADF1874}"/>
              </a:ext>
            </a:extLst>
          </p:cNvPr>
          <p:cNvSpPr>
            <a:spLocks noGrp="1"/>
          </p:cNvSpPr>
          <p:nvPr>
            <p:ph type="title"/>
          </p:nvPr>
        </p:nvSpPr>
        <p:spPr/>
        <p:txBody>
          <a:bodyPr/>
          <a:lstStyle/>
          <a:p>
            <a:r>
              <a:rPr lang="en-GB" dirty="0"/>
              <a:t>MEMBERSHIP</a:t>
            </a:r>
          </a:p>
        </p:txBody>
      </p:sp>
      <p:sp>
        <p:nvSpPr>
          <p:cNvPr id="4" name="Slide Number Placeholder 3">
            <a:extLst>
              <a:ext uri="{FF2B5EF4-FFF2-40B4-BE49-F238E27FC236}">
                <a16:creationId xmlns:a16="http://schemas.microsoft.com/office/drawing/2014/main" id="{FB6D13B2-4513-40EA-884D-2F058B3808CC}"/>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34176197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06F9FF-00F7-40BD-AD00-A526B97E15E7}"/>
              </a:ext>
            </a:extLst>
          </p:cNvPr>
          <p:cNvSpPr>
            <a:spLocks noGrp="1"/>
          </p:cNvSpPr>
          <p:nvPr>
            <p:ph type="body" sz="quarter" idx="10"/>
          </p:nvPr>
        </p:nvSpPr>
        <p:spPr/>
        <p:txBody>
          <a:bodyPr/>
          <a:lstStyle/>
          <a:p>
            <a:r>
              <a:rPr lang="en-GB" dirty="0"/>
              <a:t>Introductory meeting – February 2019</a:t>
            </a:r>
          </a:p>
          <a:p>
            <a:r>
              <a:rPr lang="en-GB" dirty="0"/>
              <a:t>Next meeting scheduled for beginning April 2019</a:t>
            </a:r>
          </a:p>
          <a:p>
            <a:endParaRPr lang="en-GB" dirty="0"/>
          </a:p>
        </p:txBody>
      </p:sp>
      <p:sp>
        <p:nvSpPr>
          <p:cNvPr id="3" name="Title 2">
            <a:extLst>
              <a:ext uri="{FF2B5EF4-FFF2-40B4-BE49-F238E27FC236}">
                <a16:creationId xmlns:a16="http://schemas.microsoft.com/office/drawing/2014/main" id="{5AADB284-2010-46D7-A432-85F13CFCEAF9}"/>
              </a:ext>
            </a:extLst>
          </p:cNvPr>
          <p:cNvSpPr>
            <a:spLocks noGrp="1"/>
          </p:cNvSpPr>
          <p:nvPr>
            <p:ph type="title"/>
          </p:nvPr>
        </p:nvSpPr>
        <p:spPr/>
        <p:txBody>
          <a:bodyPr/>
          <a:lstStyle/>
          <a:p>
            <a:r>
              <a:rPr lang="en-GB" dirty="0"/>
              <a:t>MEETINGS</a:t>
            </a:r>
          </a:p>
        </p:txBody>
      </p:sp>
      <p:sp>
        <p:nvSpPr>
          <p:cNvPr id="4" name="Slide Number Placeholder 3">
            <a:extLst>
              <a:ext uri="{FF2B5EF4-FFF2-40B4-BE49-F238E27FC236}">
                <a16:creationId xmlns:a16="http://schemas.microsoft.com/office/drawing/2014/main" id="{9C0E2133-27A1-498D-BBD6-717FC4F1132D}"/>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29975686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68A4692-F191-4CCF-814A-D135352B058E}"/>
              </a:ext>
            </a:extLst>
          </p:cNvPr>
          <p:cNvSpPr>
            <a:spLocks noGrp="1"/>
          </p:cNvSpPr>
          <p:nvPr>
            <p:ph type="body" sz="quarter" idx="10"/>
          </p:nvPr>
        </p:nvSpPr>
        <p:spPr>
          <a:xfrm>
            <a:off x="457199" y="1789200"/>
            <a:ext cx="8227669" cy="4313149"/>
          </a:xfrm>
        </p:spPr>
        <p:txBody>
          <a:bodyPr/>
          <a:lstStyle/>
          <a:p>
            <a:r>
              <a:rPr lang="en-GB" dirty="0"/>
              <a:t>Ventilation is covered in the following aspects:</a:t>
            </a:r>
          </a:p>
          <a:p>
            <a:pPr lvl="1"/>
            <a:r>
              <a:rPr lang="en-GB" dirty="0"/>
              <a:t>Air permeability (and heat recovery)</a:t>
            </a:r>
          </a:p>
          <a:p>
            <a:pPr lvl="1"/>
            <a:r>
              <a:rPr lang="en-GB" dirty="0"/>
              <a:t>Energy efficiency and energy use</a:t>
            </a:r>
          </a:p>
          <a:p>
            <a:pPr lvl="1"/>
            <a:r>
              <a:rPr lang="en-GB" dirty="0"/>
              <a:t>In-use factors (insulation, ducting, installation…)</a:t>
            </a:r>
          </a:p>
          <a:p>
            <a:endParaRPr lang="en-GB" dirty="0"/>
          </a:p>
          <a:p>
            <a:r>
              <a:rPr lang="en-GB" dirty="0"/>
              <a:t>Ventilation controls are not covered (scope)</a:t>
            </a:r>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VENTILATION IN SAP</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36926950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CA73BCE-2594-4B76-A38D-07A378BCF4A6}"/>
              </a:ext>
            </a:extLst>
          </p:cNvPr>
          <p:cNvSpPr>
            <a:spLocks noGrp="1"/>
          </p:cNvSpPr>
          <p:nvPr>
            <p:ph type="body" sz="quarter" idx="10"/>
          </p:nvPr>
        </p:nvSpPr>
        <p:spPr/>
        <p:txBody>
          <a:bodyPr/>
          <a:lstStyle/>
          <a:p>
            <a:r>
              <a:rPr lang="en-GB" dirty="0"/>
              <a:t>Ventilation technologies make little impact on SAP ratings</a:t>
            </a:r>
          </a:p>
          <a:p>
            <a:r>
              <a:rPr lang="en-GB" dirty="0"/>
              <a:t>Continuous ventilation not particularly encouraged (especially after SAP 10 changes)</a:t>
            </a:r>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VENTILATION IN SAP</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graphicFrame>
        <p:nvGraphicFramePr>
          <p:cNvPr id="7" name="Table 6">
            <a:extLst>
              <a:ext uri="{FF2B5EF4-FFF2-40B4-BE49-F238E27FC236}">
                <a16:creationId xmlns:a16="http://schemas.microsoft.com/office/drawing/2014/main" id="{09C8F3DE-875B-4016-B26B-C7DC931EB731}"/>
              </a:ext>
            </a:extLst>
          </p:cNvPr>
          <p:cNvGraphicFramePr>
            <a:graphicFrameLocks noGrp="1"/>
          </p:cNvGraphicFramePr>
          <p:nvPr>
            <p:extLst/>
          </p:nvPr>
        </p:nvGraphicFramePr>
        <p:xfrm>
          <a:off x="158445" y="2906039"/>
          <a:ext cx="8827109" cy="3733655"/>
        </p:xfrm>
        <a:graphic>
          <a:graphicData uri="http://schemas.openxmlformats.org/drawingml/2006/table">
            <a:tbl>
              <a:tblPr/>
              <a:tblGrid>
                <a:gridCol w="2436829">
                  <a:extLst>
                    <a:ext uri="{9D8B030D-6E8A-4147-A177-3AD203B41FA5}">
                      <a16:colId xmlns:a16="http://schemas.microsoft.com/office/drawing/2014/main" val="3387341164"/>
                    </a:ext>
                  </a:extLst>
                </a:gridCol>
                <a:gridCol w="988363">
                  <a:extLst>
                    <a:ext uri="{9D8B030D-6E8A-4147-A177-3AD203B41FA5}">
                      <a16:colId xmlns:a16="http://schemas.microsoft.com/office/drawing/2014/main" val="2498967495"/>
                    </a:ext>
                  </a:extLst>
                </a:gridCol>
                <a:gridCol w="1107649">
                  <a:extLst>
                    <a:ext uri="{9D8B030D-6E8A-4147-A177-3AD203B41FA5}">
                      <a16:colId xmlns:a16="http://schemas.microsoft.com/office/drawing/2014/main" val="897331611"/>
                    </a:ext>
                  </a:extLst>
                </a:gridCol>
                <a:gridCol w="1448464">
                  <a:extLst>
                    <a:ext uri="{9D8B030D-6E8A-4147-A177-3AD203B41FA5}">
                      <a16:colId xmlns:a16="http://schemas.microsoft.com/office/drawing/2014/main" val="965055120"/>
                    </a:ext>
                  </a:extLst>
                </a:gridCol>
                <a:gridCol w="1669993">
                  <a:extLst>
                    <a:ext uri="{9D8B030D-6E8A-4147-A177-3AD203B41FA5}">
                      <a16:colId xmlns:a16="http://schemas.microsoft.com/office/drawing/2014/main" val="3347014415"/>
                    </a:ext>
                  </a:extLst>
                </a:gridCol>
                <a:gridCol w="1175811">
                  <a:extLst>
                    <a:ext uri="{9D8B030D-6E8A-4147-A177-3AD203B41FA5}">
                      <a16:colId xmlns:a16="http://schemas.microsoft.com/office/drawing/2014/main" val="1764688202"/>
                    </a:ext>
                  </a:extLst>
                </a:gridCol>
              </a:tblGrid>
              <a:tr h="329741">
                <a:tc gridSpan="6">
                  <a:txBody>
                    <a:bodyPr/>
                    <a:lstStyle/>
                    <a:p>
                      <a:pPr algn="ctr" fontAlgn="t"/>
                      <a:r>
                        <a:rPr lang="en-GB" sz="1400" b="1" i="0" u="none" strike="noStrike" dirty="0">
                          <a:solidFill>
                            <a:srgbClr val="FFFFFF"/>
                          </a:solidFill>
                          <a:effectLst/>
                          <a:latin typeface="Segoe UI" panose="020B0502040204020203" pitchFamily="34" charset="0"/>
                        </a:rPr>
                        <a:t>Comparison of SAP Examples</a:t>
                      </a:r>
                    </a:p>
                  </a:txBody>
                  <a:tcPr marL="9525" marR="9525" marT="9525" marB="0">
                    <a:lnL w="6350" cap="flat" cmpd="sng" algn="ctr">
                      <a:solidFill>
                        <a:srgbClr val="E7E6E6"/>
                      </a:solidFill>
                      <a:prstDash val="solid"/>
                      <a:round/>
                      <a:headEnd type="none" w="med" len="med"/>
                      <a:tailEnd type="none" w="med" len="med"/>
                    </a:lnL>
                    <a:lnR>
                      <a:noFill/>
                    </a:lnR>
                    <a:lnT>
                      <a:noFill/>
                    </a:lnT>
                    <a:lnB>
                      <a:noFill/>
                    </a:lnB>
                    <a:solidFill>
                      <a:srgbClr val="3B6E8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42966208"/>
                  </a:ext>
                </a:extLst>
              </a:tr>
              <a:tr h="435348">
                <a:tc>
                  <a:txBody>
                    <a:bodyPr/>
                    <a:lstStyle/>
                    <a:p>
                      <a:pPr algn="ctr" fontAlgn="ctr"/>
                      <a:r>
                        <a:rPr lang="en-GB" sz="1400" b="1" i="0" u="none" strike="noStrike" dirty="0">
                          <a:solidFill>
                            <a:srgbClr val="000000"/>
                          </a:solidFill>
                          <a:effectLst/>
                          <a:latin typeface="Segoe UI" panose="020B0502040204020203" pitchFamily="34" charset="0"/>
                        </a:rPr>
                        <a:t>SAP Example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400" b="1" i="0" u="none" strike="noStrike" dirty="0">
                          <a:solidFill>
                            <a:srgbClr val="000000"/>
                          </a:solidFill>
                          <a:effectLst/>
                          <a:latin typeface="Segoe UI" panose="020B0502040204020203" pitchFamily="34" charset="0"/>
                        </a:rPr>
                        <a:t>DER</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400" b="1" i="0" u="none" strike="noStrike" dirty="0">
                          <a:solidFill>
                            <a:srgbClr val="000000"/>
                          </a:solidFill>
                          <a:effectLst/>
                          <a:latin typeface="Segoe UI" panose="020B0502040204020203" pitchFamily="34" charset="0"/>
                        </a:rPr>
                        <a:t>SAP Rating</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400" b="1" i="0" u="none" strike="noStrike" dirty="0">
                          <a:solidFill>
                            <a:srgbClr val="000000"/>
                          </a:solidFill>
                          <a:effectLst/>
                          <a:latin typeface="Segoe UI" panose="020B0502040204020203" pitchFamily="34" charset="0"/>
                        </a:rPr>
                        <a:t>Primary Energy</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400" b="1" i="0" u="none" strike="noStrike" dirty="0">
                          <a:solidFill>
                            <a:srgbClr val="000000"/>
                          </a:solidFill>
                          <a:effectLst/>
                          <a:latin typeface="Segoe UI" panose="020B0502040204020203" pitchFamily="34" charset="0"/>
                        </a:rPr>
                        <a:t>Space Heating Demand</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400" b="1" i="0" u="none" strike="noStrike" dirty="0">
                          <a:solidFill>
                            <a:srgbClr val="000000"/>
                          </a:solidFill>
                          <a:effectLst/>
                          <a:latin typeface="Segoe UI" panose="020B0502040204020203" pitchFamily="34" charset="0"/>
                        </a:rPr>
                        <a:t>Pumps and fans</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334857"/>
                  </a:ext>
                </a:extLst>
              </a:tr>
              <a:tr h="329741">
                <a:tc>
                  <a:txBody>
                    <a:bodyPr/>
                    <a:lstStyle/>
                    <a:p>
                      <a:pPr algn="ctr" fontAlgn="ctr"/>
                      <a:r>
                        <a:rPr lang="en-GB" sz="1400" b="0" i="0" u="none" strike="noStrike" dirty="0">
                          <a:solidFill>
                            <a:srgbClr val="000000"/>
                          </a:solidFill>
                          <a:effectLst/>
                          <a:latin typeface="Segoe UI" panose="020B0502040204020203" pitchFamily="34" charset="0"/>
                        </a:rPr>
                        <a:t>System 1</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GB" sz="1400" b="0" i="0" u="none" strike="noStrike">
                          <a:solidFill>
                            <a:srgbClr val="000000"/>
                          </a:solidFill>
                          <a:effectLst/>
                          <a:latin typeface="Segoe UI" panose="020B0502040204020203" pitchFamily="34" charset="0"/>
                        </a:rPr>
                        <a:t>18.79 kg/m²</a:t>
                      </a:r>
                    </a:p>
                  </a:txBody>
                  <a:tcPr marL="9525" marR="9525" marT="9525" marB="0" anchor="ctr">
                    <a:lnL w="6350" cap="flat" cmpd="sng" algn="ctr">
                      <a:solidFill>
                        <a:srgbClr val="E7E6E6"/>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82 (B)</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102 kWh/m²</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7898 kWh</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86 W</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extLst>
                  <a:ext uri="{0D108BD9-81ED-4DB2-BD59-A6C34878D82A}">
                    <a16:rowId xmlns:a16="http://schemas.microsoft.com/office/drawing/2014/main" val="3166384744"/>
                  </a:ext>
                </a:extLst>
              </a:tr>
              <a:tr h="329741">
                <a:tc>
                  <a:txBody>
                    <a:bodyPr/>
                    <a:lstStyle/>
                    <a:p>
                      <a:pPr algn="ctr" fontAlgn="ctr"/>
                      <a:r>
                        <a:rPr lang="en-GB" sz="1400" b="0" i="0" u="none" strike="noStrike" dirty="0">
                          <a:solidFill>
                            <a:srgbClr val="000000"/>
                          </a:solidFill>
                          <a:effectLst/>
                          <a:latin typeface="Segoe UI" panose="020B0502040204020203" pitchFamily="34" charset="0"/>
                        </a:rPr>
                        <a:t>PIV (loft)</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E7E6E6"/>
                      </a:solidFill>
                      <a:prstDash val="solid"/>
                      <a:round/>
                      <a:headEnd type="none" w="med" len="med"/>
                      <a:tailEnd type="none" w="med" len="med"/>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18.79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82 (B)</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102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7898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86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3064465825"/>
                  </a:ext>
                </a:extLst>
              </a:tr>
              <a:tr h="329741">
                <a:tc>
                  <a:txBody>
                    <a:bodyPr/>
                    <a:lstStyle/>
                    <a:p>
                      <a:pPr algn="ctr" fontAlgn="ctr"/>
                      <a:r>
                        <a:rPr lang="en-GB" sz="1400" b="0" i="0" u="none" strike="noStrike">
                          <a:solidFill>
                            <a:srgbClr val="000000"/>
                          </a:solidFill>
                          <a:effectLst/>
                          <a:latin typeface="Segoe UI" panose="020B0502040204020203" pitchFamily="34" charset="0"/>
                        </a:rPr>
                        <a:t>PIV (outside)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E7E6E6"/>
                      </a:solidFill>
                      <a:prstDash val="solid"/>
                      <a:round/>
                      <a:headEnd type="none" w="med" len="med"/>
                      <a:tailEnd type="none" w="med" len="med"/>
                    </a:lnT>
                    <a:lnB w="6350" cap="flat" cmpd="sng" algn="ctr">
                      <a:solidFill>
                        <a:srgbClr val="E7E6E6"/>
                      </a:solidFill>
                      <a:prstDash val="solid"/>
                      <a:round/>
                      <a:headEnd type="none" w="med" len="med"/>
                      <a:tailEnd type="none" w="med" len="med"/>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19.26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78 (C)</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108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7168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1022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3544960046"/>
                  </a:ext>
                </a:extLst>
              </a:tr>
              <a:tr h="329741">
                <a:tc>
                  <a:txBody>
                    <a:bodyPr/>
                    <a:lstStyle/>
                    <a:p>
                      <a:pPr algn="ctr" fontAlgn="ctr"/>
                      <a:r>
                        <a:rPr lang="en-GB" sz="1400" b="0" i="0" u="none" strike="noStrike">
                          <a:solidFill>
                            <a:srgbClr val="000000"/>
                          </a:solidFill>
                          <a:effectLst/>
                          <a:latin typeface="Segoe UI" panose="020B0502040204020203" pitchFamily="34" charset="0"/>
                        </a:rPr>
                        <a:t>MEV (PCDB)</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E7E6E6"/>
                      </a:solidFill>
                      <a:prstDash val="solid"/>
                      <a:round/>
                      <a:headEnd type="none" w="med" len="med"/>
                      <a:tailEnd type="none" w="med" len="med"/>
                    </a:lnT>
                    <a:lnB>
                      <a:noFill/>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18.66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81 (B)</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102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7658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224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60245986"/>
                  </a:ext>
                </a:extLst>
              </a:tr>
              <a:tr h="329741">
                <a:tc>
                  <a:txBody>
                    <a:bodyPr/>
                    <a:lstStyle/>
                    <a:p>
                      <a:pPr algn="ctr" fontAlgn="ctr"/>
                      <a:r>
                        <a:rPr lang="en-GB" sz="1400" b="0" i="0" u="none" strike="noStrike">
                          <a:solidFill>
                            <a:srgbClr val="000000"/>
                          </a:solidFill>
                          <a:effectLst/>
                          <a:latin typeface="Segoe UI" panose="020B0502040204020203" pitchFamily="34" charset="0"/>
                        </a:rPr>
                        <a:t>dMEV (PCDB)</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400" b="0" i="0" u="none" strike="noStrike">
                          <a:solidFill>
                            <a:srgbClr val="000000"/>
                          </a:solidFill>
                          <a:effectLst/>
                          <a:latin typeface="Segoe UI" panose="020B0502040204020203" pitchFamily="34" charset="0"/>
                        </a:rPr>
                        <a:t>18.43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82 (B)</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101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7658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86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221538628"/>
                  </a:ext>
                </a:extLst>
              </a:tr>
              <a:tr h="329741">
                <a:tc>
                  <a:txBody>
                    <a:bodyPr/>
                    <a:lstStyle/>
                    <a:p>
                      <a:pPr algn="ctr" fontAlgn="ctr"/>
                      <a:r>
                        <a:rPr lang="en-GB" sz="1400" b="0" i="0" u="none" strike="noStrike" dirty="0">
                          <a:solidFill>
                            <a:srgbClr val="000000"/>
                          </a:solidFill>
                          <a:effectLst/>
                          <a:latin typeface="Segoe UI" panose="020B0502040204020203" pitchFamily="34" charset="0"/>
                        </a:rPr>
                        <a:t>MVHR (inside, Level 1)</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17.56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81 (B)</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98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6449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642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705900364"/>
                  </a:ext>
                </a:extLst>
              </a:tr>
              <a:tr h="329741">
                <a:tc>
                  <a:txBody>
                    <a:bodyPr/>
                    <a:lstStyle/>
                    <a:p>
                      <a:pPr algn="ctr" fontAlgn="ctr"/>
                      <a:r>
                        <a:rPr lang="en-GB" sz="1400" b="0" i="0" u="none" strike="noStrike" dirty="0">
                          <a:solidFill>
                            <a:srgbClr val="000000"/>
                          </a:solidFill>
                          <a:effectLst/>
                          <a:latin typeface="Segoe UI" panose="020B0502040204020203" pitchFamily="34" charset="0"/>
                        </a:rPr>
                        <a:t>MVHR (inside, Level 2)</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18.12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80 (C)</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101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6824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642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2789442925"/>
                  </a:ext>
                </a:extLst>
              </a:tr>
              <a:tr h="329741">
                <a:tc>
                  <a:txBody>
                    <a:bodyPr/>
                    <a:lstStyle/>
                    <a:p>
                      <a:pPr algn="ctr" fontAlgn="ctr"/>
                      <a:r>
                        <a:rPr lang="en-GB" sz="1400" b="0" i="0" u="none" strike="noStrike" dirty="0">
                          <a:solidFill>
                            <a:srgbClr val="000000"/>
                          </a:solidFill>
                          <a:effectLst/>
                          <a:latin typeface="Segoe UI" panose="020B0502040204020203" pitchFamily="34" charset="0"/>
                        </a:rPr>
                        <a:t>MVHR (outside, insulated)</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19.78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79 (C)</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110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7935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642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493300946"/>
                  </a:ext>
                </a:extLst>
              </a:tr>
              <a:tr h="329741">
                <a:tc>
                  <a:txBody>
                    <a:bodyPr/>
                    <a:lstStyle/>
                    <a:p>
                      <a:pPr algn="ctr" fontAlgn="ctr"/>
                      <a:r>
                        <a:rPr lang="en-GB" sz="1400" b="0" i="0" u="none" strike="noStrike">
                          <a:solidFill>
                            <a:srgbClr val="000000"/>
                          </a:solidFill>
                          <a:effectLst/>
                          <a:latin typeface="Segoe UI" panose="020B0502040204020203" pitchFamily="34" charset="0"/>
                        </a:rPr>
                        <a:t>MVHR (outside, not insulated)</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400" b="0" i="0" u="none" strike="noStrike" dirty="0">
                          <a:solidFill>
                            <a:srgbClr val="000000"/>
                          </a:solidFill>
                          <a:effectLst/>
                          <a:latin typeface="Segoe UI" panose="020B0502040204020203" pitchFamily="34" charset="0"/>
                        </a:rPr>
                        <a:t>20.83 kg/m²</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400" b="0" i="0" u="none" strike="noStrike">
                          <a:solidFill>
                            <a:srgbClr val="000000"/>
                          </a:solidFill>
                          <a:effectLst/>
                          <a:latin typeface="Segoe UI" panose="020B0502040204020203" pitchFamily="34" charset="0"/>
                        </a:rPr>
                        <a:t>79 (C)</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115 kWh/m²</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8753 kWh</a:t>
                      </a:r>
                    </a:p>
                  </a:txBody>
                  <a:tcPr marL="9525" marR="9525" marT="9525" marB="0" anchor="ctr">
                    <a:lnL>
                      <a:noFill/>
                    </a:lnL>
                    <a:lnR>
                      <a:noFill/>
                    </a:lnR>
                    <a:lnT>
                      <a:noFill/>
                    </a:lnT>
                    <a:lnB>
                      <a:noFill/>
                    </a:lnB>
                    <a:solidFill>
                      <a:srgbClr val="CDDFEB"/>
                    </a:solidFill>
                  </a:tcPr>
                </a:tc>
                <a:tc>
                  <a:txBody>
                    <a:bodyPr/>
                    <a:lstStyle/>
                    <a:p>
                      <a:pPr algn="ctr" fontAlgn="ctr"/>
                      <a:r>
                        <a:rPr lang="en-GB" sz="1400" b="0" i="0" u="none" strike="noStrike" dirty="0">
                          <a:solidFill>
                            <a:srgbClr val="000000"/>
                          </a:solidFill>
                          <a:effectLst/>
                          <a:latin typeface="Segoe UI" panose="020B0502040204020203" pitchFamily="34" charset="0"/>
                        </a:rPr>
                        <a:t>542 W</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3129678493"/>
                  </a:ext>
                </a:extLst>
              </a:tr>
            </a:tbl>
          </a:graphicData>
        </a:graphic>
      </p:graphicFrame>
    </p:spTree>
    <p:extLst>
      <p:ext uri="{BB962C8B-B14F-4D97-AF65-F5344CB8AC3E}">
        <p14:creationId xmlns:p14="http://schemas.microsoft.com/office/powerpoint/2010/main" val="29531055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68A4692-F191-4CCF-814A-D135352B058E}"/>
              </a:ext>
            </a:extLst>
          </p:cNvPr>
          <p:cNvSpPr>
            <a:spLocks noGrp="1"/>
          </p:cNvSpPr>
          <p:nvPr>
            <p:ph type="body" sz="quarter" idx="10"/>
          </p:nvPr>
        </p:nvSpPr>
        <p:spPr>
          <a:xfrm>
            <a:off x="457199" y="1789200"/>
            <a:ext cx="8227669" cy="4586547"/>
          </a:xfrm>
        </p:spPr>
        <p:txBody>
          <a:bodyPr/>
          <a:lstStyle/>
          <a:p>
            <a:r>
              <a:rPr lang="en-GB" dirty="0"/>
              <a:t>Natural v. </a:t>
            </a:r>
            <a:r>
              <a:rPr lang="en-GB" dirty="0">
                <a:solidFill>
                  <a:srgbClr val="B63E97"/>
                </a:solidFill>
              </a:rPr>
              <a:t>Mechanical</a:t>
            </a:r>
          </a:p>
          <a:p>
            <a:r>
              <a:rPr lang="en-GB" dirty="0"/>
              <a:t>Continuous v. </a:t>
            </a:r>
            <a:r>
              <a:rPr lang="en-GB" dirty="0">
                <a:solidFill>
                  <a:srgbClr val="B63E97"/>
                </a:solidFill>
              </a:rPr>
              <a:t>Intermittent</a:t>
            </a:r>
          </a:p>
          <a:p>
            <a:r>
              <a:rPr lang="en-GB" dirty="0"/>
              <a:t>Positive v. </a:t>
            </a:r>
            <a:r>
              <a:rPr lang="en-GB" dirty="0">
                <a:solidFill>
                  <a:srgbClr val="739600"/>
                </a:solidFill>
              </a:rPr>
              <a:t>Balanced v. </a:t>
            </a:r>
            <a:r>
              <a:rPr lang="en-GB" dirty="0">
                <a:solidFill>
                  <a:srgbClr val="B63E97"/>
                </a:solidFill>
              </a:rPr>
              <a:t>Negative</a:t>
            </a:r>
          </a:p>
          <a:p>
            <a:r>
              <a:rPr lang="en-GB" dirty="0"/>
              <a:t>Centralised v. </a:t>
            </a:r>
            <a:r>
              <a:rPr lang="en-GB" dirty="0">
                <a:solidFill>
                  <a:srgbClr val="B63E97"/>
                </a:solidFill>
              </a:rPr>
              <a:t>Decentralised</a:t>
            </a:r>
          </a:p>
          <a:p>
            <a:r>
              <a:rPr lang="en-GB" dirty="0"/>
              <a:t>Manual Controls</a:t>
            </a:r>
            <a:r>
              <a:rPr lang="en-GB" dirty="0">
                <a:solidFill>
                  <a:srgbClr val="B63E97"/>
                </a:solidFill>
              </a:rPr>
              <a:t> v. Automatic Controls</a:t>
            </a:r>
          </a:p>
          <a:p>
            <a:r>
              <a:rPr lang="en-GB" dirty="0"/>
              <a:t>Central Controls v. </a:t>
            </a:r>
            <a:r>
              <a:rPr lang="en-GB" dirty="0">
                <a:solidFill>
                  <a:srgbClr val="B63E97"/>
                </a:solidFill>
              </a:rPr>
              <a:t>Local Controls</a:t>
            </a:r>
          </a:p>
          <a:p>
            <a:r>
              <a:rPr lang="en-GB" dirty="0"/>
              <a:t>With pre-heating</a:t>
            </a:r>
          </a:p>
          <a:p>
            <a:r>
              <a:rPr lang="en-GB" dirty="0"/>
              <a:t>With filtration</a:t>
            </a:r>
          </a:p>
          <a:p>
            <a:r>
              <a:rPr lang="en-GB" dirty="0"/>
              <a:t>With heat recovery</a:t>
            </a:r>
          </a:p>
          <a:p>
            <a:pPr lvl="1"/>
            <a:r>
              <a:rPr lang="en-GB" dirty="0"/>
              <a:t>MVHR </a:t>
            </a:r>
          </a:p>
          <a:p>
            <a:pPr lvl="1">
              <a:spcAft>
                <a:spcPts val="800"/>
              </a:spcAft>
            </a:pPr>
            <a:r>
              <a:rPr lang="en-GB" dirty="0"/>
              <a:t>Integrated with a heat pump</a:t>
            </a:r>
          </a:p>
          <a:p>
            <a:pPr marL="0" indent="0">
              <a:spcAft>
                <a:spcPts val="800"/>
              </a:spcAft>
              <a:buNone/>
            </a:pPr>
            <a:r>
              <a:rPr lang="en-GB" dirty="0"/>
              <a:t>Not all possibilities are covered!</a:t>
            </a:r>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VENTILATION – STATE OF THE ART</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27381916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68A4692-F191-4CCF-814A-D135352B058E}"/>
              </a:ext>
            </a:extLst>
          </p:cNvPr>
          <p:cNvSpPr>
            <a:spLocks noGrp="1"/>
          </p:cNvSpPr>
          <p:nvPr>
            <p:ph type="body" sz="quarter" idx="10"/>
          </p:nvPr>
        </p:nvSpPr>
        <p:spPr>
          <a:xfrm>
            <a:off x="457199" y="1789200"/>
            <a:ext cx="8227669" cy="4586547"/>
          </a:xfrm>
        </p:spPr>
        <p:txBody>
          <a:bodyPr/>
          <a:lstStyle/>
          <a:p>
            <a:r>
              <a:rPr lang="en-GB" dirty="0"/>
              <a:t>Marginal efficiency gains</a:t>
            </a:r>
          </a:p>
          <a:p>
            <a:r>
              <a:rPr lang="en-GB" dirty="0"/>
              <a:t>IAQ and Health</a:t>
            </a:r>
          </a:p>
          <a:p>
            <a:pPr lvl="1"/>
            <a:r>
              <a:rPr lang="en-GB" dirty="0"/>
              <a:t>E.g. Outside air filtration technologies</a:t>
            </a:r>
          </a:p>
          <a:p>
            <a:pPr lvl="1"/>
            <a:r>
              <a:rPr lang="en-GB" dirty="0"/>
              <a:t>Impact on energy performance may need consideration in SAP</a:t>
            </a:r>
          </a:p>
          <a:p>
            <a:r>
              <a:rPr lang="en-GB" dirty="0"/>
              <a:t>Ventilation controls</a:t>
            </a:r>
          </a:p>
          <a:p>
            <a:pPr lvl="1"/>
            <a:r>
              <a:rPr lang="en-GB" dirty="0"/>
              <a:t>Air flow variations between minimum and maximum</a:t>
            </a:r>
          </a:p>
          <a:p>
            <a:r>
              <a:rPr lang="en-GB" dirty="0"/>
              <a:t>Connectivity</a:t>
            </a:r>
          </a:p>
          <a:p>
            <a:pPr lvl="1"/>
            <a:r>
              <a:rPr lang="en-GB" dirty="0"/>
              <a:t>Internet of Things</a:t>
            </a:r>
          </a:p>
          <a:p>
            <a:pPr lvl="1"/>
            <a:r>
              <a:rPr lang="en-GB" dirty="0"/>
              <a:t>Remote control</a:t>
            </a:r>
          </a:p>
          <a:p>
            <a:pPr lvl="1"/>
            <a:r>
              <a:rPr lang="en-GB" dirty="0"/>
              <a:t>Internet-connected</a:t>
            </a:r>
          </a:p>
          <a:p>
            <a:r>
              <a:rPr lang="en-GB" dirty="0"/>
              <a:t>+ Part-F driven</a:t>
            </a:r>
          </a:p>
          <a:p>
            <a:endParaRPr lang="en-GB" dirty="0"/>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VENTILATION – FUTURE TECHNOLOGIES</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5247552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BCC264-08F6-45A5-BEA0-B0B7E5B4EE1C}"/>
              </a:ext>
            </a:extLst>
          </p:cNvPr>
          <p:cNvSpPr>
            <a:spLocks noGrp="1"/>
          </p:cNvSpPr>
          <p:nvPr>
            <p:ph type="body" sz="quarter" idx="10"/>
          </p:nvPr>
        </p:nvSpPr>
        <p:spPr/>
        <p:txBody>
          <a:bodyPr/>
          <a:lstStyle/>
          <a:p>
            <a:r>
              <a:rPr lang="en-GB" dirty="0"/>
              <a:t>Government’s compliance and surveillance checks need to be enhanced.</a:t>
            </a:r>
          </a:p>
          <a:p>
            <a:r>
              <a:rPr lang="en-GB" dirty="0"/>
              <a:t>The importance of the ‘compliance gap’ has recently been acknowledged by the CCC as a very important step to achieve buildings fit for the future.</a:t>
            </a:r>
          </a:p>
          <a:p>
            <a:r>
              <a:rPr lang="en-GB" dirty="0"/>
              <a:t>This is particularly important for ventilation</a:t>
            </a:r>
          </a:p>
        </p:txBody>
      </p:sp>
      <p:sp>
        <p:nvSpPr>
          <p:cNvPr id="3" name="Title 2">
            <a:extLst>
              <a:ext uri="{FF2B5EF4-FFF2-40B4-BE49-F238E27FC236}">
                <a16:creationId xmlns:a16="http://schemas.microsoft.com/office/drawing/2014/main" id="{1DA47273-74DF-4BC5-9BB1-152168397739}"/>
              </a:ext>
            </a:extLst>
          </p:cNvPr>
          <p:cNvSpPr>
            <a:spLocks noGrp="1"/>
          </p:cNvSpPr>
          <p:nvPr>
            <p:ph type="title"/>
          </p:nvPr>
        </p:nvSpPr>
        <p:spPr/>
        <p:txBody>
          <a:bodyPr/>
          <a:lstStyle/>
          <a:p>
            <a:r>
              <a:rPr lang="en-GB" dirty="0"/>
              <a:t>COMPLIANCE AND SURVEILLANCE</a:t>
            </a:r>
          </a:p>
        </p:txBody>
      </p:sp>
      <p:sp>
        <p:nvSpPr>
          <p:cNvPr id="4" name="Slide Number Placeholder 3">
            <a:extLst>
              <a:ext uri="{FF2B5EF4-FFF2-40B4-BE49-F238E27FC236}">
                <a16:creationId xmlns:a16="http://schemas.microsoft.com/office/drawing/2014/main" id="{373C1F73-733A-4191-BA48-539DBD096C63}"/>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srgbClr val="231F20">
                  <a:tint val="75000"/>
                </a:srgbClr>
              </a:solidFill>
              <a:effectLst/>
              <a:uLnTx/>
              <a:uFillTx/>
              <a:latin typeface="Museo Sans 500"/>
              <a:ea typeface="+mn-ea"/>
            </a:endParaRPr>
          </a:p>
        </p:txBody>
      </p:sp>
    </p:spTree>
    <p:extLst>
      <p:ext uri="{BB962C8B-B14F-4D97-AF65-F5344CB8AC3E}">
        <p14:creationId xmlns:p14="http://schemas.microsoft.com/office/powerpoint/2010/main" val="26804814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DD310B-4BAA-4006-AF64-296736B6C9F3}"/>
              </a:ext>
            </a:extLst>
          </p:cNvPr>
          <p:cNvSpPr>
            <a:spLocks noGrp="1"/>
          </p:cNvSpPr>
          <p:nvPr>
            <p:ph type="body" sz="quarter" idx="10"/>
          </p:nvPr>
        </p:nvSpPr>
        <p:spPr/>
        <p:txBody>
          <a:bodyPr/>
          <a:lstStyle/>
          <a:p>
            <a:r>
              <a:rPr lang="en-GB" dirty="0"/>
              <a:t>Part F revision underway</a:t>
            </a:r>
          </a:p>
          <a:p>
            <a:pPr lvl="1"/>
            <a:r>
              <a:rPr lang="en-GB" dirty="0"/>
              <a:t>It will have an impact on the future of the industry</a:t>
            </a:r>
          </a:p>
          <a:p>
            <a:r>
              <a:rPr lang="en-GB" dirty="0"/>
              <a:t>Energy efficiency v. IAQ</a:t>
            </a:r>
          </a:p>
          <a:p>
            <a:r>
              <a:rPr lang="en-GB" dirty="0"/>
              <a:t>Conflict with individual manufacturer’s own product development projects</a:t>
            </a:r>
          </a:p>
          <a:p>
            <a:endParaRPr lang="en-GB" dirty="0"/>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IAQ &amp; VENTILATION WG - BARRIERS</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69</a:t>
            </a:fld>
            <a:r>
              <a:rPr kumimoji="0" lang="en-US" sz="1200" b="0" i="0" u="none" strike="noStrike" kern="1200" cap="none" spc="0" normalizeH="0" baseline="0" noProof="0" dirty="0">
                <a:ln>
                  <a:noFill/>
                </a:ln>
                <a:solidFill>
                  <a:srgbClr val="231F20">
                    <a:tint val="75000"/>
                  </a:srgbClr>
                </a:solidFill>
                <a:effectLst/>
                <a:uLnTx/>
                <a:uFillTx/>
                <a:latin typeface="Museo Sans 500"/>
                <a:ea typeface="+mn-ea"/>
              </a:rPr>
              <a:t> </a:t>
            </a:r>
          </a:p>
        </p:txBody>
      </p:sp>
    </p:spTree>
    <p:extLst>
      <p:ext uri="{BB962C8B-B14F-4D97-AF65-F5344CB8AC3E}">
        <p14:creationId xmlns:p14="http://schemas.microsoft.com/office/powerpoint/2010/main" val="27787433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0223" y="5368294"/>
            <a:ext cx="918102" cy="487619"/>
          </a:xfrm>
          <a:prstGeom prst="rect">
            <a:avLst/>
          </a:prstGeom>
        </p:spPr>
      </p:pic>
      <p:sp>
        <p:nvSpPr>
          <p:cNvPr id="16" name="Footer Placeholder 4"/>
          <p:cNvSpPr>
            <a:spLocks noGrp="1"/>
          </p:cNvSpPr>
          <p:nvPr>
            <p:ph type="ftr" sz="quarter" idx="11"/>
          </p:nvPr>
        </p:nvSpPr>
        <p:spPr>
          <a:xfrm>
            <a:off x="0" y="5932884"/>
            <a:ext cx="9144000" cy="952500"/>
          </a:xfrm>
          <a:prstGeom prst="rect">
            <a:avLst/>
          </a:prstGeom>
          <a:solidFill>
            <a:schemeClr val="accent1"/>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4A7F"/>
              </a:solidFill>
              <a:effectLst/>
              <a:uLnTx/>
              <a:uFillTx/>
              <a:latin typeface="Calibri"/>
              <a:ea typeface="+mn-ea"/>
              <a:cs typeface="+mn-cs"/>
            </a:endParaRPr>
          </a:p>
        </p:txBody>
      </p:sp>
      <p:pic>
        <p:nvPicPr>
          <p:cNvPr id="19" name="Picture 18" descr="Department for Business, Energy and Industrial Strategy cres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910" y="6108198"/>
            <a:ext cx="1196930" cy="635708"/>
          </a:xfrm>
          <a:prstGeom prst="rect">
            <a:avLst/>
          </a:prstGeom>
        </p:spPr>
      </p:pic>
      <p:sp>
        <p:nvSpPr>
          <p:cNvPr id="8" name="Title 1"/>
          <p:cNvSpPr txBox="1">
            <a:spLocks/>
          </p:cNvSpPr>
          <p:nvPr/>
        </p:nvSpPr>
        <p:spPr>
          <a:xfrm>
            <a:off x="359532" y="351736"/>
            <a:ext cx="8229600" cy="1143000"/>
          </a:xfrm>
          <a:prstGeom prst="rect">
            <a:avLst/>
          </a:prstGeom>
        </p:spPr>
        <p:txBody>
          <a:bodyPr vert="horz" lIns="91440" tIns="45720" rIns="91440" bIns="45720" rtlCol="0" anchor="ctr">
            <a:normAutofit/>
          </a:bodyPr>
          <a:lstStyle>
            <a:lvl1pPr algn="ctr" defTabSz="685783" rtl="0" eaLnBrk="1" latinLnBrk="0" hangingPunct="1">
              <a:spcBef>
                <a:spcPct val="0"/>
              </a:spcBef>
              <a:buNone/>
              <a:defRPr sz="3300" kern="1200">
                <a:solidFill>
                  <a:schemeClr val="tx1"/>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dirty="0">
                <a:ln>
                  <a:noFill/>
                </a:ln>
                <a:solidFill>
                  <a:srgbClr val="55565A"/>
                </a:solidFill>
                <a:effectLst/>
                <a:uLnTx/>
                <a:uFillTx/>
                <a:latin typeface="Arial" panose="020B0604020202020204" pitchFamily="34" charset="0"/>
                <a:ea typeface="+mj-ea"/>
                <a:cs typeface="Arial" panose="020B0604020202020204" pitchFamily="34" charset="0"/>
              </a:rPr>
              <a:t>Existing homes</a:t>
            </a:r>
          </a:p>
        </p:txBody>
      </p:sp>
      <p:sp>
        <p:nvSpPr>
          <p:cNvPr id="10" name="TextBox 9">
            <a:extLst>
              <a:ext uri="{FF2B5EF4-FFF2-40B4-BE49-F238E27FC236}">
                <a16:creationId xmlns:a16="http://schemas.microsoft.com/office/drawing/2014/main" id="{EF2BFD6F-CB1F-4899-958D-B94159FA8EB1}"/>
              </a:ext>
            </a:extLst>
          </p:cNvPr>
          <p:cNvSpPr txBox="1"/>
          <p:nvPr/>
        </p:nvSpPr>
        <p:spPr>
          <a:xfrm>
            <a:off x="96729" y="1225950"/>
            <a:ext cx="6945944" cy="4516621"/>
          </a:xfrm>
          <a:prstGeom prst="rect">
            <a:avLst/>
          </a:prstGeom>
          <a:noFill/>
        </p:spPr>
        <p:txBody>
          <a:bodyPr wrap="square" rtlCol="0" anchor="t">
            <a:spAutoFit/>
          </a:bodyPr>
          <a:lstStyle/>
          <a:p>
            <a:pPr marL="214313" marR="0" lvl="0" indent="-214313" algn="l" defTabSz="914400" rtl="0" eaLnBrk="1" fontAlgn="auto" latinLnBrk="0" hangingPunct="1">
              <a:lnSpc>
                <a:spcPct val="100000"/>
              </a:lnSpc>
              <a:spcBef>
                <a:spcPts val="0"/>
              </a:spcBef>
              <a:spcAft>
                <a:spcPts val="45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We set </a:t>
            </a:r>
            <a:r>
              <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an aspiration that as many homes as possible will be upgraded to an Energy Performance Certificate (EPC) band C by 2035, </a:t>
            </a:r>
            <a:r>
              <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where practical, cost effective, and affordable. </a:t>
            </a: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45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Consulting on tightening standards on the private rental sector over time</a:t>
            </a:r>
            <a:r>
              <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 with an aspiration of Band C by 2030, and on setting an equivalent standard for social housing</a:t>
            </a: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45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Extending support </a:t>
            </a:r>
            <a:r>
              <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for home energy efficiency to 2028 at </a:t>
            </a:r>
            <a:r>
              <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“at least” current level of ECO funding (£640m per year)</a:t>
            </a: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6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45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rPr>
              <a:t>Published a Call for Evidence on ‘Building a Market for Energy Efficiency’ covering owner occupier sector </a:t>
            </a: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35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350" b="0"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450"/>
              </a:spcAft>
              <a:buClrTx/>
              <a:buSzTx/>
              <a:buFontTx/>
              <a:buNone/>
              <a:tabLst/>
              <a:defRPr/>
            </a:pPr>
            <a:endParaRPr kumimoji="0" lang="en-GB" sz="1500" b="1" i="0" u="none" strike="noStrike" kern="1200" cap="none" spc="0" normalizeH="0" baseline="0" noProof="0" dirty="0">
              <a:ln>
                <a:noFill/>
              </a:ln>
              <a:solidFill>
                <a:srgbClr val="004A7F"/>
              </a:solidFill>
              <a:effectLst/>
              <a:uLnTx/>
              <a:uFillTx/>
              <a:latin typeface="Arial" panose="020B0604020202020204" pitchFamily="34" charset="0"/>
              <a:ea typeface="+mn-ea"/>
              <a:cs typeface="Arial" panose="020B0604020202020204" pitchFamily="34" charset="0"/>
            </a:endParaRPr>
          </a:p>
        </p:txBody>
      </p:sp>
      <p:pic>
        <p:nvPicPr>
          <p:cNvPr id="11" name="Picture 10" descr="Department for Business, Energy and Industrial Strategy crest" title="Department for Business, Energy and Industrial Strategy">
            <a:extLst>
              <a:ext uri="{FF2B5EF4-FFF2-40B4-BE49-F238E27FC236}">
                <a16:creationId xmlns:a16="http://schemas.microsoft.com/office/drawing/2014/main" id="{897D6CE7-7D32-48EB-9E4C-6B24E93E6A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45600" y="4678015"/>
            <a:ext cx="1196930" cy="635708"/>
          </a:xfrm>
          <a:prstGeom prst="rect">
            <a:avLst/>
          </a:prstGeom>
        </p:spPr>
      </p:pic>
      <p:pic>
        <p:nvPicPr>
          <p:cNvPr id="12" name="Picture 11">
            <a:extLst>
              <a:ext uri="{FF2B5EF4-FFF2-40B4-BE49-F238E27FC236}">
                <a16:creationId xmlns:a16="http://schemas.microsoft.com/office/drawing/2014/main" id="{403D17A8-9119-460C-85C6-A9D14C5B7200}"/>
              </a:ext>
            </a:extLst>
          </p:cNvPr>
          <p:cNvPicPr>
            <a:picLocks noChangeAspect="1"/>
          </p:cNvPicPr>
          <p:nvPr/>
        </p:nvPicPr>
        <p:blipFill>
          <a:blip r:embed="rId6"/>
          <a:stretch>
            <a:fillRect/>
          </a:stretch>
        </p:blipFill>
        <p:spPr>
          <a:xfrm>
            <a:off x="7042673" y="1864259"/>
            <a:ext cx="1785629" cy="2538000"/>
          </a:xfrm>
          <a:prstGeom prst="rect">
            <a:avLst/>
          </a:prstGeom>
          <a:ln>
            <a:solidFill>
              <a:srgbClr val="000000"/>
            </a:solidFill>
          </a:ln>
          <a:effectLst>
            <a:outerShdw blurRad="292100" dist="139700" dir="2700000" algn="tl" rotWithShape="0">
              <a:srgbClr val="333333">
                <a:alpha val="65000"/>
              </a:srgbClr>
            </a:outerShdw>
          </a:effectLst>
        </p:spPr>
      </p:pic>
      <p:pic>
        <p:nvPicPr>
          <p:cNvPr id="13" name="Picture 12" descr="cid:image004.jpg@01D353D6.FD198050">
            <a:extLst>
              <a:ext uri="{FF2B5EF4-FFF2-40B4-BE49-F238E27FC236}">
                <a16:creationId xmlns:a16="http://schemas.microsoft.com/office/drawing/2014/main" id="{85CCD189-F5AB-4040-AB85-093BA75757E1}"/>
              </a:ext>
            </a:extLst>
          </p:cNvPr>
          <p:cNvPicPr/>
          <p:nvPr/>
        </p:nvPicPr>
        <p:blipFill rotWithShape="1">
          <a:blip r:embed="rId7" r:link="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t="11845" r="3507" b="2736"/>
          <a:stretch>
            <a:fillRect/>
          </a:stretch>
        </p:blipFill>
        <p:spPr bwMode="auto">
          <a:xfrm>
            <a:off x="7107758" y="1079937"/>
            <a:ext cx="1596236" cy="824293"/>
          </a:xfrm>
          <a:prstGeom prst="rect">
            <a:avLst/>
          </a:prstGeom>
          <a:noFill/>
          <a:ln>
            <a:noFill/>
          </a:ln>
        </p:spPr>
      </p:pic>
    </p:spTree>
    <p:extLst>
      <p:ext uri="{BB962C8B-B14F-4D97-AF65-F5344CB8AC3E}">
        <p14:creationId xmlns:p14="http://schemas.microsoft.com/office/powerpoint/2010/main" val="13260695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DD310B-4BAA-4006-AF64-296736B6C9F3}"/>
              </a:ext>
            </a:extLst>
          </p:cNvPr>
          <p:cNvSpPr>
            <a:spLocks noGrp="1"/>
          </p:cNvSpPr>
          <p:nvPr>
            <p:ph type="body" sz="quarter" idx="10"/>
          </p:nvPr>
        </p:nvSpPr>
        <p:spPr>
          <a:xfrm>
            <a:off x="457199" y="1789201"/>
            <a:ext cx="8227669" cy="766110"/>
          </a:xfrm>
        </p:spPr>
        <p:txBody>
          <a:bodyPr/>
          <a:lstStyle/>
          <a:p>
            <a:r>
              <a:rPr lang="en-GB" dirty="0"/>
              <a:t>Ventilation plays a role in overheating</a:t>
            </a:r>
          </a:p>
          <a:p>
            <a:r>
              <a:rPr lang="en-GB" dirty="0"/>
              <a:t>Ventilation may be used to alleviate overheating risks</a:t>
            </a:r>
          </a:p>
          <a:p>
            <a:pPr marL="0" indent="0">
              <a:buNone/>
            </a:pPr>
            <a:endParaRPr lang="en-GB" dirty="0"/>
          </a:p>
          <a:p>
            <a:pPr marL="0" indent="0">
              <a:buNone/>
            </a:pPr>
            <a:endParaRPr lang="en-GB" dirty="0"/>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IAQ &amp; VENTILATION WG - OVERLAPS</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70</a:t>
            </a:fld>
            <a:r>
              <a:rPr kumimoji="0" lang="en-US" sz="1200" b="0" i="0" u="none" strike="noStrike" kern="1200" cap="none" spc="0" normalizeH="0" baseline="0" noProof="0" dirty="0">
                <a:ln>
                  <a:noFill/>
                </a:ln>
                <a:solidFill>
                  <a:srgbClr val="231F20">
                    <a:tint val="75000"/>
                  </a:srgbClr>
                </a:solidFill>
                <a:effectLst/>
                <a:uLnTx/>
                <a:uFillTx/>
                <a:latin typeface="Museo Sans 500"/>
                <a:ea typeface="+mn-ea"/>
              </a:rPr>
              <a:t> </a:t>
            </a:r>
          </a:p>
        </p:txBody>
      </p:sp>
      <p:graphicFrame>
        <p:nvGraphicFramePr>
          <p:cNvPr id="5" name="Table 4">
            <a:extLst>
              <a:ext uri="{FF2B5EF4-FFF2-40B4-BE49-F238E27FC236}">
                <a16:creationId xmlns:a16="http://schemas.microsoft.com/office/drawing/2014/main" id="{09BBA89D-137A-4BB3-B615-DC34223FCD63}"/>
              </a:ext>
            </a:extLst>
          </p:cNvPr>
          <p:cNvGraphicFramePr>
            <a:graphicFrameLocks noGrp="1"/>
          </p:cNvGraphicFramePr>
          <p:nvPr>
            <p:extLst/>
          </p:nvPr>
        </p:nvGraphicFramePr>
        <p:xfrm>
          <a:off x="178496" y="3129939"/>
          <a:ext cx="8787007" cy="3407857"/>
        </p:xfrm>
        <a:graphic>
          <a:graphicData uri="http://schemas.openxmlformats.org/drawingml/2006/table">
            <a:tbl>
              <a:tblPr/>
              <a:tblGrid>
                <a:gridCol w="2066682">
                  <a:extLst>
                    <a:ext uri="{9D8B030D-6E8A-4147-A177-3AD203B41FA5}">
                      <a16:colId xmlns:a16="http://schemas.microsoft.com/office/drawing/2014/main" val="2367302635"/>
                    </a:ext>
                  </a:extLst>
                </a:gridCol>
                <a:gridCol w="1401874">
                  <a:extLst>
                    <a:ext uri="{9D8B030D-6E8A-4147-A177-3AD203B41FA5}">
                      <a16:colId xmlns:a16="http://schemas.microsoft.com/office/drawing/2014/main" val="3200881973"/>
                    </a:ext>
                  </a:extLst>
                </a:gridCol>
                <a:gridCol w="1358517">
                  <a:extLst>
                    <a:ext uri="{9D8B030D-6E8A-4147-A177-3AD203B41FA5}">
                      <a16:colId xmlns:a16="http://schemas.microsoft.com/office/drawing/2014/main" val="2101667268"/>
                    </a:ext>
                  </a:extLst>
                </a:gridCol>
                <a:gridCol w="1546397">
                  <a:extLst>
                    <a:ext uri="{9D8B030D-6E8A-4147-A177-3AD203B41FA5}">
                      <a16:colId xmlns:a16="http://schemas.microsoft.com/office/drawing/2014/main" val="3622646267"/>
                    </a:ext>
                  </a:extLst>
                </a:gridCol>
                <a:gridCol w="1416327">
                  <a:extLst>
                    <a:ext uri="{9D8B030D-6E8A-4147-A177-3AD203B41FA5}">
                      <a16:colId xmlns:a16="http://schemas.microsoft.com/office/drawing/2014/main" val="2009491341"/>
                    </a:ext>
                  </a:extLst>
                </a:gridCol>
                <a:gridCol w="997210">
                  <a:extLst>
                    <a:ext uri="{9D8B030D-6E8A-4147-A177-3AD203B41FA5}">
                      <a16:colId xmlns:a16="http://schemas.microsoft.com/office/drawing/2014/main" val="1591971743"/>
                    </a:ext>
                  </a:extLst>
                </a:gridCol>
              </a:tblGrid>
              <a:tr h="390180">
                <a:tc gridSpan="6">
                  <a:txBody>
                    <a:bodyPr/>
                    <a:lstStyle/>
                    <a:p>
                      <a:pPr algn="ctr" fontAlgn="t"/>
                      <a:r>
                        <a:rPr lang="en-GB" sz="1400" b="1" i="0" u="none" strike="noStrike" dirty="0">
                          <a:solidFill>
                            <a:srgbClr val="FFFFFF"/>
                          </a:solidFill>
                          <a:effectLst/>
                          <a:latin typeface="Segoe UI" panose="020B0502040204020203" pitchFamily="34" charset="0"/>
                        </a:rPr>
                        <a:t>Comparison of SAP Examples</a:t>
                      </a:r>
                    </a:p>
                  </a:txBody>
                  <a:tcPr marL="9525" marR="9525" marT="9525" marB="0">
                    <a:lnL w="6350" cap="flat" cmpd="sng" algn="ctr">
                      <a:solidFill>
                        <a:srgbClr val="E7E6E6"/>
                      </a:solidFill>
                      <a:prstDash val="solid"/>
                      <a:round/>
                      <a:headEnd type="none" w="med" len="med"/>
                      <a:tailEnd type="none" w="med" len="med"/>
                    </a:lnL>
                    <a:lnR>
                      <a:noFill/>
                    </a:lnR>
                    <a:lnT>
                      <a:noFill/>
                    </a:lnT>
                    <a:lnB>
                      <a:noFill/>
                    </a:lnB>
                    <a:solidFill>
                      <a:srgbClr val="3B6E8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94390861"/>
                  </a:ext>
                </a:extLst>
              </a:tr>
              <a:tr h="478204">
                <a:tc>
                  <a:txBody>
                    <a:bodyPr/>
                    <a:lstStyle/>
                    <a:p>
                      <a:pPr algn="ctr" fontAlgn="ctr"/>
                      <a:r>
                        <a:rPr lang="en-GB" sz="1100" b="1" i="0" u="none" strike="noStrike" dirty="0">
                          <a:solidFill>
                            <a:srgbClr val="000000"/>
                          </a:solidFill>
                          <a:effectLst/>
                          <a:latin typeface="Segoe UI" panose="020B0502040204020203" pitchFamily="34" charset="0"/>
                        </a:rPr>
                        <a:t>SAP Example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100" b="1" i="0" u="none" strike="noStrike" dirty="0">
                          <a:solidFill>
                            <a:srgbClr val="000000"/>
                          </a:solidFill>
                          <a:effectLst/>
                          <a:latin typeface="Segoe UI" panose="020B0502040204020203" pitchFamily="34" charset="0"/>
                        </a:rPr>
                        <a:t>Overheating risk - June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100" b="1" i="0" u="none" strike="noStrike" dirty="0">
                          <a:solidFill>
                            <a:srgbClr val="000000"/>
                          </a:solidFill>
                          <a:effectLst/>
                          <a:latin typeface="Segoe UI" panose="020B0502040204020203" pitchFamily="34" charset="0"/>
                        </a:rPr>
                        <a:t>Overheating risk - July</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100" b="1" i="0" u="none" strike="noStrike">
                          <a:solidFill>
                            <a:srgbClr val="000000"/>
                          </a:solidFill>
                          <a:effectLst/>
                          <a:latin typeface="Segoe UI" panose="020B0502040204020203" pitchFamily="34" charset="0"/>
                        </a:rPr>
                        <a:t>Overheating risk - August</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100" b="1" i="0" u="none" strike="noStrike" dirty="0">
                          <a:solidFill>
                            <a:srgbClr val="000000"/>
                          </a:solidFill>
                          <a:effectLst/>
                          <a:latin typeface="Segoe UI" panose="020B0502040204020203" pitchFamily="34" charset="0"/>
                        </a:rPr>
                        <a:t>DER</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GB" sz="1100" b="1" i="0" u="none" strike="noStrike" dirty="0">
                          <a:solidFill>
                            <a:srgbClr val="000000"/>
                          </a:solidFill>
                          <a:effectLst/>
                          <a:latin typeface="Segoe UI" panose="020B0502040204020203" pitchFamily="34" charset="0"/>
                        </a:rPr>
                        <a:t>SAP Rating</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673750"/>
                  </a:ext>
                </a:extLst>
              </a:tr>
              <a:tr h="279182">
                <a:tc>
                  <a:txBody>
                    <a:bodyPr/>
                    <a:lstStyle/>
                    <a:p>
                      <a:pPr algn="ctr" fontAlgn="ctr"/>
                      <a:r>
                        <a:rPr lang="en-GB" sz="1200" b="0" i="0" u="none" strike="noStrike" dirty="0">
                          <a:solidFill>
                            <a:srgbClr val="000000"/>
                          </a:solidFill>
                          <a:effectLst/>
                          <a:latin typeface="Segoe UI" panose="020B0502040204020203" pitchFamily="34" charset="0"/>
                        </a:rPr>
                        <a:t>Baseline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en-GB" sz="1200" b="1" i="0" u="none" strike="noStrike" dirty="0">
                          <a:solidFill>
                            <a:srgbClr val="FFFF00"/>
                          </a:solidFill>
                          <a:effectLst/>
                          <a:latin typeface="Segoe UI" panose="020B0502040204020203" pitchFamily="34" charset="0"/>
                        </a:rPr>
                        <a:t>None</a:t>
                      </a:r>
                    </a:p>
                  </a:txBody>
                  <a:tcPr marL="9525" marR="9525" marT="9525" marB="0" anchor="ctr">
                    <a:lnL w="6350" cap="flat" cmpd="sng" algn="ctr">
                      <a:solidFill>
                        <a:srgbClr val="E7E6E6"/>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200" b="1" i="0" u="none" strike="noStrike" dirty="0">
                          <a:solidFill>
                            <a:srgbClr val="FFFF00"/>
                          </a:solidFill>
                          <a:effectLst/>
                          <a:latin typeface="Segoe UI" panose="020B0502040204020203" pitchFamily="34" charset="0"/>
                        </a:rPr>
                        <a:t>None</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200" b="1" i="0" u="none" strike="noStrike" dirty="0">
                          <a:solidFill>
                            <a:srgbClr val="FFFF00"/>
                          </a:solidFill>
                          <a:effectLst/>
                          <a:latin typeface="Segoe UI" panose="020B0502040204020203" pitchFamily="34" charset="0"/>
                        </a:rPr>
                        <a:t>None</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18.79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82 (B)</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CDDFEB"/>
                    </a:solidFill>
                  </a:tcPr>
                </a:tc>
                <a:extLst>
                  <a:ext uri="{0D108BD9-81ED-4DB2-BD59-A6C34878D82A}">
                    <a16:rowId xmlns:a16="http://schemas.microsoft.com/office/drawing/2014/main" val="2833791922"/>
                  </a:ext>
                </a:extLst>
              </a:tr>
              <a:tr h="279182">
                <a:tc>
                  <a:txBody>
                    <a:bodyPr/>
                    <a:lstStyle/>
                    <a:p>
                      <a:pPr algn="ctr" fontAlgn="ctr"/>
                      <a:r>
                        <a:rPr lang="en-GB" sz="1200" b="0" i="0" u="none" strike="noStrike" dirty="0">
                          <a:solidFill>
                            <a:srgbClr val="000000"/>
                          </a:solidFill>
                          <a:effectLst/>
                          <a:latin typeface="Segoe UI" panose="020B0502040204020203" pitchFamily="34" charset="0"/>
                        </a:rPr>
                        <a:t>Windows slightly open</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w="6350" cap="flat" cmpd="sng" algn="ctr">
                      <a:solidFill>
                        <a:srgbClr val="E7E6E6"/>
                      </a:solidFill>
                      <a:prstDash val="solid"/>
                      <a:round/>
                      <a:headEnd type="none" w="med" len="med"/>
                      <a:tailEnd type="none" w="med" len="med"/>
                    </a:lnB>
                    <a:solidFill>
                      <a:srgbClr val="FFFFFF"/>
                    </a:solidFill>
                  </a:tcPr>
                </a:tc>
                <a:tc>
                  <a:txBody>
                    <a:bodyPr/>
                    <a:lstStyle/>
                    <a:p>
                      <a:pPr algn="ctr" fontAlgn="ctr"/>
                      <a:r>
                        <a:rPr lang="en-GB" sz="1200" b="1" i="0" u="none" strike="noStrike" dirty="0">
                          <a:solidFill>
                            <a:srgbClr val="FFFF00"/>
                          </a:solidFill>
                          <a:effectLst/>
                          <a:latin typeface="Segoe UI" panose="020B0502040204020203" pitchFamily="34" charset="0"/>
                        </a:rPr>
                        <a:t>None</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18.79</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82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740337969"/>
                  </a:ext>
                </a:extLst>
              </a:tr>
              <a:tr h="279182">
                <a:tc>
                  <a:txBody>
                    <a:bodyPr/>
                    <a:lstStyle/>
                    <a:p>
                      <a:pPr algn="ctr" fontAlgn="ctr"/>
                      <a:r>
                        <a:rPr lang="en-GB" sz="1200" b="0" i="0" u="none" strike="noStrike" dirty="0">
                          <a:solidFill>
                            <a:srgbClr val="000000"/>
                          </a:solidFill>
                          <a:effectLst/>
                          <a:latin typeface="Segoe UI" panose="020B0502040204020203" pitchFamily="34" charset="0"/>
                        </a:rPr>
                        <a:t>Trickle vents only</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E7E6E6"/>
                      </a:solidFill>
                      <a:prstDash val="solid"/>
                      <a:round/>
                      <a:headEnd type="none" w="med" len="med"/>
                      <a:tailEnd type="none" w="med" len="med"/>
                    </a:lnT>
                    <a:lnB w="6350" cap="flat" cmpd="sng" algn="ctr">
                      <a:solidFill>
                        <a:srgbClr val="E7E6E6"/>
                      </a:solidFill>
                      <a:prstDash val="solid"/>
                      <a:round/>
                      <a:headEnd type="none" w="med" len="med"/>
                      <a:tailEnd type="none" w="med" len="med"/>
                    </a:lnB>
                    <a:solidFill>
                      <a:srgbClr val="FFFFFF"/>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FF0000"/>
                          </a:solidFill>
                          <a:effectLst/>
                          <a:latin typeface="Segoe UI" panose="020B0502040204020203" pitchFamily="34" charset="0"/>
                        </a:rPr>
                        <a:t>High</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18.79</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82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3943490591"/>
                  </a:ext>
                </a:extLst>
              </a:tr>
              <a:tr h="306017">
                <a:tc>
                  <a:txBody>
                    <a:bodyPr/>
                    <a:lstStyle/>
                    <a:p>
                      <a:pPr algn="ctr" fontAlgn="ctr"/>
                      <a:r>
                        <a:rPr lang="en-GB" sz="1200" b="0" i="0" u="none" strike="noStrike">
                          <a:solidFill>
                            <a:srgbClr val="000000"/>
                          </a:solidFill>
                          <a:effectLst/>
                          <a:latin typeface="Segoe UI" panose="020B0502040204020203" pitchFamily="34" charset="0"/>
                        </a:rPr>
                        <a:t>Trickle vents + Cross Vent</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w="6350" cap="flat" cmpd="sng" algn="ctr">
                      <a:solidFill>
                        <a:srgbClr val="E7E6E6"/>
                      </a:solidFill>
                      <a:prstDash val="solid"/>
                      <a:round/>
                      <a:headEnd type="none" w="med" len="med"/>
                      <a:tailEnd type="none" w="med" len="med"/>
                    </a:lnT>
                    <a:lnB>
                      <a:noFill/>
                    </a:lnB>
                    <a:solidFill>
                      <a:srgbClr val="FFFFFF"/>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18.79</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82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009091709"/>
                  </a:ext>
                </a:extLst>
              </a:tr>
              <a:tr h="279182">
                <a:tc>
                  <a:txBody>
                    <a:bodyPr/>
                    <a:lstStyle/>
                    <a:p>
                      <a:pPr algn="ctr" fontAlgn="ctr"/>
                      <a:r>
                        <a:rPr lang="en-GB" sz="1200" b="0" i="0" u="none" strike="noStrike">
                          <a:solidFill>
                            <a:srgbClr val="000000"/>
                          </a:solidFill>
                          <a:effectLst/>
                          <a:latin typeface="Segoe UI" panose="020B0502040204020203" pitchFamily="34" charset="0"/>
                        </a:rPr>
                        <a:t>MVHR (inside)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17.51</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81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502737721"/>
                  </a:ext>
                </a:extLst>
              </a:tr>
              <a:tr h="279182">
                <a:tc>
                  <a:txBody>
                    <a:bodyPr/>
                    <a:lstStyle/>
                    <a:p>
                      <a:pPr algn="ctr" fontAlgn="ctr"/>
                      <a:r>
                        <a:rPr lang="en-GB" sz="1200" b="0" i="0" u="none" strike="noStrike" dirty="0">
                          <a:solidFill>
                            <a:srgbClr val="000000"/>
                          </a:solidFill>
                          <a:effectLst/>
                          <a:latin typeface="Segoe UI" panose="020B0502040204020203" pitchFamily="34" charset="0"/>
                        </a:rPr>
                        <a:t>MVHR (outside)</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200" b="1" i="0" u="none" strike="noStrike" dirty="0">
                          <a:solidFill>
                            <a:srgbClr val="FFFF00"/>
                          </a:solidFill>
                          <a:effectLst/>
                          <a:latin typeface="Segoe UI" panose="020B0502040204020203" pitchFamily="34" charset="0"/>
                        </a:rPr>
                        <a:t>None</a:t>
                      </a: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20.83</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a:solidFill>
                            <a:srgbClr val="000000"/>
                          </a:solidFill>
                          <a:effectLst/>
                          <a:latin typeface="Segoe UI" panose="020B0502040204020203" pitchFamily="34" charset="0"/>
                        </a:rPr>
                        <a:t>79 (C)</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65710012"/>
                  </a:ext>
                </a:extLst>
              </a:tr>
              <a:tr h="279182">
                <a:tc>
                  <a:txBody>
                    <a:bodyPr/>
                    <a:lstStyle/>
                    <a:p>
                      <a:pPr algn="ctr" fontAlgn="ctr"/>
                      <a:r>
                        <a:rPr lang="en-GB" sz="1200" b="0" i="0" u="none" strike="noStrike">
                          <a:solidFill>
                            <a:srgbClr val="000000"/>
                          </a:solidFill>
                          <a:effectLst/>
                          <a:latin typeface="Segoe UI" panose="020B0502040204020203" pitchFamily="34" charset="0"/>
                        </a:rPr>
                        <a:t>High air permeability</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endParaRPr lang="en-GB" sz="1200" b="1" i="0" u="none" strike="noStrike" dirty="0">
                        <a:solidFill>
                          <a:srgbClr val="FFFF00"/>
                        </a:solidFill>
                        <a:effectLst/>
                        <a:latin typeface="Segoe UI" panose="020B0502040204020203" pitchFamily="34" charset="0"/>
                      </a:endParaRP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endParaRPr lang="en-GB" sz="1200" b="1" i="0" u="none" strike="noStrike" dirty="0">
                        <a:solidFill>
                          <a:srgbClr val="FFC00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FF0000"/>
                          </a:solidFill>
                          <a:effectLst/>
                          <a:latin typeface="Segoe UI" panose="020B0502040204020203" pitchFamily="34" charset="0"/>
                        </a:rPr>
                        <a:t>High</a:t>
                      </a:r>
                      <a:endParaRPr lang="en-GB" sz="1200" b="1" i="0" u="none" strike="noStrike" dirty="0">
                        <a:solidFill>
                          <a:srgbClr val="FFC00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19.56</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81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2821756603"/>
                  </a:ext>
                </a:extLst>
              </a:tr>
              <a:tr h="279182">
                <a:tc>
                  <a:txBody>
                    <a:bodyPr/>
                    <a:lstStyle/>
                    <a:p>
                      <a:pPr algn="ctr" fontAlgn="ctr"/>
                      <a:r>
                        <a:rPr lang="en-GB" sz="1200" b="0" i="0" u="none" strike="noStrike">
                          <a:solidFill>
                            <a:srgbClr val="000000"/>
                          </a:solidFill>
                          <a:effectLst/>
                          <a:latin typeface="Segoe UI" panose="020B0502040204020203" pitchFamily="34" charset="0"/>
                        </a:rPr>
                        <a:t>Low thermal mass</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endParaRPr lang="en-GB" sz="1200" b="1" i="0" u="none" strike="noStrike" dirty="0">
                        <a:solidFill>
                          <a:srgbClr val="FFC000"/>
                        </a:solidFill>
                        <a:effectLst/>
                        <a:latin typeface="Segoe UI" panose="020B0502040204020203" pitchFamily="34" charset="0"/>
                      </a:endParaRP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FF0000"/>
                          </a:solidFill>
                          <a:effectLst/>
                          <a:latin typeface="Segoe UI" panose="020B0502040204020203" pitchFamily="34" charset="0"/>
                        </a:rPr>
                        <a:t>High</a:t>
                      </a:r>
                      <a:endParaRPr lang="en-GB" sz="1200" b="1" i="0" u="none" strike="noStrike" dirty="0">
                        <a:solidFill>
                          <a:srgbClr val="DA7A2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FF0000"/>
                          </a:solidFill>
                          <a:effectLst/>
                          <a:latin typeface="Segoe UI" panose="020B0502040204020203" pitchFamily="34" charset="0"/>
                        </a:rPr>
                        <a:t>High</a:t>
                      </a:r>
                      <a:endParaRPr lang="en-GB" sz="1200" b="1" i="0" u="none" strike="noStrike" dirty="0">
                        <a:solidFill>
                          <a:srgbClr val="DA7A2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18.41</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82 (C)</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1344595780"/>
                  </a:ext>
                </a:extLst>
              </a:tr>
              <a:tr h="279182">
                <a:tc>
                  <a:txBody>
                    <a:bodyPr/>
                    <a:lstStyle/>
                    <a:p>
                      <a:pPr algn="ctr" fontAlgn="ctr"/>
                      <a:r>
                        <a:rPr lang="en-GB" sz="1200" b="0" i="0" u="none" strike="noStrike">
                          <a:solidFill>
                            <a:srgbClr val="000000"/>
                          </a:solidFill>
                          <a:effectLst/>
                          <a:latin typeface="Segoe UI" panose="020B0502040204020203" pitchFamily="34" charset="0"/>
                        </a:rPr>
                        <a:t>High thermal mass</a:t>
                      </a:r>
                    </a:p>
                  </a:txBody>
                  <a:tcPr marL="9525" marR="9525" marT="9525" marB="0" anchor="ctr">
                    <a:lnL w="6350" cap="flat" cmpd="sng" algn="ctr">
                      <a:solidFill>
                        <a:srgbClr val="E7E6E6"/>
                      </a:solidFill>
                      <a:prstDash val="solid"/>
                      <a:round/>
                      <a:headEnd type="none" w="med" len="med"/>
                      <a:tailEnd type="none" w="med" len="med"/>
                    </a:lnL>
                    <a:lnR w="6350" cap="flat" cmpd="sng" algn="ctr">
                      <a:solidFill>
                        <a:srgbClr val="E7E6E6"/>
                      </a:solidFill>
                      <a:prstDash val="solid"/>
                      <a:round/>
                      <a:headEnd type="none" w="med" len="med"/>
                      <a:tailEnd type="none" w="med" len="med"/>
                    </a:lnR>
                    <a:lnT>
                      <a:noFill/>
                    </a:lnT>
                    <a:lnB>
                      <a:noFill/>
                    </a:lnB>
                    <a:solidFill>
                      <a:srgbClr val="FFFFFF"/>
                    </a:solidFill>
                  </a:tcPr>
                </a:tc>
                <a:tc>
                  <a:txBody>
                    <a:bodyPr/>
                    <a:lstStyle/>
                    <a:p>
                      <a:pPr algn="ctr" fontAlgn="ctr"/>
                      <a:r>
                        <a:rPr lang="en-GB" sz="1200" b="1" i="0" u="none" strike="noStrike" dirty="0">
                          <a:solidFill>
                            <a:srgbClr val="FFC000"/>
                          </a:solidFill>
                          <a:effectLst/>
                          <a:latin typeface="Segoe UI" panose="020B0502040204020203" pitchFamily="34" charset="0"/>
                        </a:rPr>
                        <a:t>Slight</a:t>
                      </a:r>
                      <a:endParaRPr lang="en-GB" sz="1200" b="1" i="0" u="none" strike="noStrike" dirty="0">
                        <a:solidFill>
                          <a:srgbClr val="FFFF00"/>
                        </a:solidFill>
                        <a:effectLst/>
                        <a:latin typeface="Segoe UI" panose="020B0502040204020203" pitchFamily="34" charset="0"/>
                      </a:endParaRPr>
                    </a:p>
                  </a:txBody>
                  <a:tcPr marL="9525" marR="9525" marT="9525" marB="0" anchor="ctr">
                    <a:lnL w="6350" cap="flat" cmpd="sng" algn="ctr">
                      <a:solidFill>
                        <a:srgbClr val="E7E6E6"/>
                      </a:solidFill>
                      <a:prstDash val="solid"/>
                      <a:round/>
                      <a:headEnd type="none" w="med" len="med"/>
                      <a:tailEnd type="none" w="med" len="med"/>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endParaRPr lang="en-GB" sz="1200" b="1" i="0" u="none" strike="noStrike" dirty="0">
                        <a:solidFill>
                          <a:srgbClr val="FFC00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1" i="0" u="none" strike="noStrike" dirty="0">
                          <a:solidFill>
                            <a:srgbClr val="DA7A20"/>
                          </a:solidFill>
                          <a:effectLst/>
                          <a:latin typeface="Segoe UI" panose="020B0502040204020203" pitchFamily="34" charset="0"/>
                        </a:rPr>
                        <a:t>Medium</a:t>
                      </a:r>
                      <a:endParaRPr lang="en-GB" sz="1200" b="1" i="0" u="none" strike="noStrike" dirty="0">
                        <a:solidFill>
                          <a:srgbClr val="FFC000"/>
                        </a:solidFill>
                        <a:effectLst/>
                        <a:latin typeface="Segoe UI" panose="020B0502040204020203" pitchFamily="34" charset="0"/>
                      </a:endParaRP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19.59</a:t>
                      </a:r>
                    </a:p>
                  </a:txBody>
                  <a:tcPr marL="9525" marR="9525" marT="9525" marB="0" anchor="ctr">
                    <a:lnL>
                      <a:noFill/>
                    </a:lnL>
                    <a:lnR>
                      <a:noFill/>
                    </a:lnR>
                    <a:lnT>
                      <a:noFill/>
                    </a:lnT>
                    <a:lnB>
                      <a:noFill/>
                    </a:lnB>
                    <a:solidFill>
                      <a:srgbClr val="CDDFEB"/>
                    </a:solidFill>
                  </a:tcPr>
                </a:tc>
                <a:tc>
                  <a:txBody>
                    <a:bodyPr/>
                    <a:lstStyle/>
                    <a:p>
                      <a:pPr algn="ctr" fontAlgn="ctr"/>
                      <a:r>
                        <a:rPr lang="en-GB" sz="1200" b="0" i="0" u="none" strike="noStrike" dirty="0">
                          <a:solidFill>
                            <a:srgbClr val="000000"/>
                          </a:solidFill>
                          <a:effectLst/>
                          <a:latin typeface="Segoe UI" panose="020B0502040204020203" pitchFamily="34" charset="0"/>
                        </a:rPr>
                        <a:t>81 (B)</a:t>
                      </a:r>
                    </a:p>
                  </a:txBody>
                  <a:tcPr marL="9525" marR="9525" marT="9525" marB="0" anchor="ctr">
                    <a:lnL>
                      <a:noFill/>
                    </a:lnL>
                    <a:lnR>
                      <a:noFill/>
                    </a:lnR>
                    <a:lnT>
                      <a:noFill/>
                    </a:lnT>
                    <a:lnB>
                      <a:noFill/>
                    </a:lnB>
                    <a:solidFill>
                      <a:srgbClr val="CDDFEB"/>
                    </a:solidFill>
                  </a:tcPr>
                </a:tc>
                <a:extLst>
                  <a:ext uri="{0D108BD9-81ED-4DB2-BD59-A6C34878D82A}">
                    <a16:rowId xmlns:a16="http://schemas.microsoft.com/office/drawing/2014/main" val="3811318662"/>
                  </a:ext>
                </a:extLst>
              </a:tr>
            </a:tbl>
          </a:graphicData>
        </a:graphic>
      </p:graphicFrame>
    </p:spTree>
    <p:extLst>
      <p:ext uri="{BB962C8B-B14F-4D97-AF65-F5344CB8AC3E}">
        <p14:creationId xmlns:p14="http://schemas.microsoft.com/office/powerpoint/2010/main" val="211541673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DD310B-4BAA-4006-AF64-296736B6C9F3}"/>
              </a:ext>
            </a:extLst>
          </p:cNvPr>
          <p:cNvSpPr>
            <a:spLocks noGrp="1"/>
          </p:cNvSpPr>
          <p:nvPr>
            <p:ph type="body" sz="quarter" idx="10"/>
          </p:nvPr>
        </p:nvSpPr>
        <p:spPr/>
        <p:txBody>
          <a:bodyPr/>
          <a:lstStyle/>
          <a:p>
            <a:r>
              <a:rPr lang="en-GB" dirty="0"/>
              <a:t>Feedback from SAPIF meeting</a:t>
            </a:r>
          </a:p>
          <a:p>
            <a:r>
              <a:rPr lang="en-GB" dirty="0"/>
              <a:t>Learn from other WG approaches</a:t>
            </a:r>
          </a:p>
          <a:p>
            <a:r>
              <a:rPr lang="en-GB" dirty="0"/>
              <a:t>Next meeting in April 2019</a:t>
            </a:r>
          </a:p>
          <a:p>
            <a:endParaRPr lang="en-GB" dirty="0"/>
          </a:p>
        </p:txBody>
      </p:sp>
      <p:sp>
        <p:nvSpPr>
          <p:cNvPr id="3" name="Title 2">
            <a:extLst>
              <a:ext uri="{FF2B5EF4-FFF2-40B4-BE49-F238E27FC236}">
                <a16:creationId xmlns:a16="http://schemas.microsoft.com/office/drawing/2014/main" id="{B0D002F2-B263-4FBA-98BB-50AD0AC421C3}"/>
              </a:ext>
            </a:extLst>
          </p:cNvPr>
          <p:cNvSpPr>
            <a:spLocks noGrp="1"/>
          </p:cNvSpPr>
          <p:nvPr>
            <p:ph type="title"/>
          </p:nvPr>
        </p:nvSpPr>
        <p:spPr/>
        <p:txBody>
          <a:bodyPr/>
          <a:lstStyle/>
          <a:p>
            <a:r>
              <a:rPr lang="en-GB" dirty="0"/>
              <a:t>IAQ &amp; VENTILATION WG – NEXT STEPS</a:t>
            </a:r>
          </a:p>
        </p:txBody>
      </p:sp>
      <p:sp>
        <p:nvSpPr>
          <p:cNvPr id="4" name="Slide Number Placeholder 3">
            <a:extLst>
              <a:ext uri="{FF2B5EF4-FFF2-40B4-BE49-F238E27FC236}">
                <a16:creationId xmlns:a16="http://schemas.microsoft.com/office/drawing/2014/main" id="{2BAA1D94-862A-48C2-BE65-0DFD418DB9AE}"/>
              </a:ext>
            </a:extLst>
          </p:cNvPr>
          <p:cNvSpPr>
            <a:spLocks noGrp="1"/>
          </p:cNvSpPr>
          <p:nvPr>
            <p:ph type="sldNum"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AD98FE6-A1CE-4625-AF2F-BBF5FD492798}" type="slidenum">
              <a:rPr kumimoji="0" lang="en-US" sz="1200" b="0" i="0" u="none" strike="noStrike" kern="1200" cap="none" spc="0" normalizeH="0" baseline="0" noProof="0" smtClean="0">
                <a:ln>
                  <a:noFill/>
                </a:ln>
                <a:solidFill>
                  <a:srgbClr val="231F20">
                    <a:tint val="75000"/>
                  </a:srgbClr>
                </a:solidFill>
                <a:effectLst/>
                <a:uLnTx/>
                <a:uFillTx/>
                <a:latin typeface="Museo Sans 500"/>
                <a:ea typeface="+mn-ea"/>
              </a:rPr>
              <a:pPr marL="0" marR="0" lvl="0" indent="0" algn="r" defTabSz="457200" rtl="0" eaLnBrk="1" fontAlgn="auto" latinLnBrk="0" hangingPunct="1">
                <a:lnSpc>
                  <a:spcPct val="100000"/>
                </a:lnSpc>
                <a:spcBef>
                  <a:spcPts val="0"/>
                </a:spcBef>
                <a:spcAft>
                  <a:spcPts val="0"/>
                </a:spcAft>
                <a:buClrTx/>
                <a:buSzTx/>
                <a:buFontTx/>
                <a:buNone/>
                <a:tabLst/>
                <a:defRPr/>
              </a:pPr>
              <a:t>71</a:t>
            </a:fld>
            <a:r>
              <a:rPr kumimoji="0" lang="en-US" sz="1200" b="0" i="0" u="none" strike="noStrike" kern="1200" cap="none" spc="0" normalizeH="0" baseline="0" noProof="0" dirty="0">
                <a:ln>
                  <a:noFill/>
                </a:ln>
                <a:solidFill>
                  <a:srgbClr val="231F20">
                    <a:tint val="75000"/>
                  </a:srgbClr>
                </a:solidFill>
                <a:effectLst/>
                <a:uLnTx/>
                <a:uFillTx/>
                <a:latin typeface="Museo Sans 500"/>
                <a:ea typeface="+mn-ea"/>
              </a:rPr>
              <a:t> </a:t>
            </a:r>
          </a:p>
        </p:txBody>
      </p:sp>
      <p:sp>
        <p:nvSpPr>
          <p:cNvPr id="6" name="TextBox 5"/>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367955800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Summary</a:t>
            </a:r>
          </a:p>
        </p:txBody>
      </p:sp>
      <p:sp>
        <p:nvSpPr>
          <p:cNvPr id="4" name="TextBox 3"/>
          <p:cNvSpPr txBox="1"/>
          <p:nvPr/>
        </p:nvSpPr>
        <p:spPr>
          <a:xfrm>
            <a:off x="296882" y="1522518"/>
            <a:ext cx="8562110" cy="4934684"/>
          </a:xfrm>
          <a:prstGeom prst="rect">
            <a:avLst/>
          </a:prstGeom>
          <a:noFill/>
        </p:spPr>
        <p:txBody>
          <a:bodyPr wrap="square" rtlCol="0">
            <a:spAutoFit/>
          </a:bodyPr>
          <a:lstStyle/>
          <a:p>
            <a:r>
              <a:rPr lang="en-US" dirty="0"/>
              <a:t>The overall objectives:</a:t>
            </a:r>
            <a:endParaRPr lang="en-GB" dirty="0"/>
          </a:p>
          <a:p>
            <a:pPr marL="627063" indent="-449263">
              <a:spcBef>
                <a:spcPts val="1000"/>
              </a:spcBef>
              <a:buAutoNum type="arabicPeriod"/>
            </a:pPr>
            <a:r>
              <a:rPr lang="en-US" sz="2200" dirty="0"/>
              <a:t>Initial awareness</a:t>
            </a:r>
          </a:p>
          <a:p>
            <a:pPr marL="627063" indent="-449263">
              <a:spcBef>
                <a:spcPts val="1000"/>
              </a:spcBef>
              <a:buAutoNum type="arabicPeriod" startAt="2"/>
            </a:pPr>
            <a:r>
              <a:rPr lang="en-US" sz="2200" dirty="0"/>
              <a:t>Publicise each WGs work + opportunity to contribute.</a:t>
            </a:r>
          </a:p>
          <a:p>
            <a:pPr marL="627063" indent="-449263">
              <a:spcBef>
                <a:spcPts val="1000"/>
              </a:spcBef>
              <a:buAutoNum type="arabicPeriod" startAt="2"/>
            </a:pPr>
            <a:r>
              <a:rPr lang="en-US" sz="2200" dirty="0"/>
              <a:t>WG overlaps and interfaces with other WGs</a:t>
            </a:r>
          </a:p>
          <a:p>
            <a:pPr marL="627063" indent="-449263">
              <a:spcBef>
                <a:spcPts val="1000"/>
              </a:spcBef>
              <a:buAutoNum type="arabicPeriod" startAt="2"/>
            </a:pPr>
            <a:r>
              <a:rPr lang="en-US" sz="2200" dirty="0"/>
              <a:t>End Q1 2020 and Part L is out of scope</a:t>
            </a:r>
          </a:p>
          <a:p>
            <a:pPr marL="457200" indent="-457200">
              <a:buAutoNum type="arabicPeriod" startAt="2"/>
            </a:pPr>
            <a:endParaRPr lang="en-US" dirty="0"/>
          </a:p>
          <a:p>
            <a:r>
              <a:rPr lang="en-US" dirty="0"/>
              <a:t>Key aspects:</a:t>
            </a:r>
          </a:p>
          <a:p>
            <a:pPr marL="627063" indent="-342900">
              <a:spcBef>
                <a:spcPts val="1000"/>
              </a:spcBef>
              <a:buFont typeface="Arial" panose="020B0604020202020204" pitchFamily="34" charset="0"/>
              <a:buChar char="•"/>
            </a:pPr>
            <a:r>
              <a:rPr lang="en-US" sz="2200" dirty="0"/>
              <a:t>For SAP 11</a:t>
            </a:r>
          </a:p>
          <a:p>
            <a:pPr marL="627063" indent="-342900">
              <a:spcBef>
                <a:spcPts val="1000"/>
              </a:spcBef>
              <a:buFont typeface="Arial" panose="020B0604020202020204" pitchFamily="34" charset="0"/>
              <a:buChar char="•"/>
            </a:pPr>
            <a:r>
              <a:rPr lang="en-US" sz="2200" dirty="0"/>
              <a:t>Complete end Q1 2020</a:t>
            </a:r>
          </a:p>
          <a:p>
            <a:pPr marL="627063" indent="-342900">
              <a:spcBef>
                <a:spcPts val="1000"/>
              </a:spcBef>
              <a:buFont typeface="Arial" panose="020B0604020202020204" pitchFamily="34" charset="0"/>
              <a:buChar char="•"/>
            </a:pPr>
            <a:r>
              <a:rPr lang="en-US" sz="2200" dirty="0"/>
              <a:t>New technologies - available in mid-2020s onwards</a:t>
            </a:r>
          </a:p>
          <a:p>
            <a:pPr marL="627063" indent="-342900">
              <a:spcBef>
                <a:spcPts val="1000"/>
              </a:spcBef>
              <a:buFont typeface="Arial" panose="020B0604020202020204" pitchFamily="34" charset="0"/>
              <a:buChar char="•"/>
            </a:pPr>
            <a:r>
              <a:rPr lang="en-US" sz="2200" dirty="0"/>
              <a:t>Performance Modelling criteria and how judge compliance</a:t>
            </a:r>
            <a:endParaRPr lang="en-US" dirty="0">
              <a:solidFill>
                <a:srgbClr val="FF0000"/>
              </a:solidFill>
            </a:endParaRPr>
          </a:p>
        </p:txBody>
      </p:sp>
      <p:sp>
        <p:nvSpPr>
          <p:cNvPr id="7" name="TextBox 6"/>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2640956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SAPIF WGs’ Data Store</a:t>
            </a:r>
          </a:p>
        </p:txBody>
      </p:sp>
      <p:sp>
        <p:nvSpPr>
          <p:cNvPr id="2" name="TextBox 1">
            <a:extLst>
              <a:ext uri="{FF2B5EF4-FFF2-40B4-BE49-F238E27FC236}">
                <a16:creationId xmlns:a16="http://schemas.microsoft.com/office/drawing/2014/main" id="{2D66E7EF-8784-42D8-86C0-1758E6079722}"/>
              </a:ext>
            </a:extLst>
          </p:cNvPr>
          <p:cNvSpPr txBox="1"/>
          <p:nvPr/>
        </p:nvSpPr>
        <p:spPr>
          <a:xfrm>
            <a:off x="154378" y="1497027"/>
            <a:ext cx="8641664" cy="1569660"/>
          </a:xfrm>
          <a:prstGeom prst="rect">
            <a:avLst/>
          </a:prstGeom>
          <a:noFill/>
        </p:spPr>
        <p:txBody>
          <a:bodyPr wrap="square" rtlCol="0">
            <a:spAutoFit/>
          </a:bodyPr>
          <a:lstStyle/>
          <a:p>
            <a:pPr marL="342900" indent="-342900">
              <a:buFont typeface="Arial" panose="020B0604020202020204" pitchFamily="34" charset="0"/>
              <a:buChar char="•"/>
            </a:pPr>
            <a:r>
              <a:rPr lang="en-GB" dirty="0"/>
              <a:t>Shared SAPIF folder with subfolders for each working group</a:t>
            </a:r>
          </a:p>
          <a:p>
            <a:pPr marL="342900" indent="-342900">
              <a:buFont typeface="Arial" panose="020B0604020202020204" pitchFamily="34" charset="0"/>
              <a:buChar char="•"/>
            </a:pPr>
            <a:r>
              <a:rPr lang="en-GB" dirty="0"/>
              <a:t>You’ll receive a link in an email from John Henderson looking something like this: </a:t>
            </a:r>
          </a:p>
          <a:p>
            <a:pPr marL="342900" indent="-342900">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98F65899-8BDF-467A-8C6E-B664ADA7CFBE}"/>
              </a:ext>
            </a:extLst>
          </p:cNvPr>
          <p:cNvPicPr>
            <a:picLocks noChangeAspect="1"/>
          </p:cNvPicPr>
          <p:nvPr/>
        </p:nvPicPr>
        <p:blipFill>
          <a:blip r:embed="rId2"/>
          <a:stretch>
            <a:fillRect/>
          </a:stretch>
        </p:blipFill>
        <p:spPr>
          <a:xfrm>
            <a:off x="1799171" y="2662896"/>
            <a:ext cx="5545658" cy="3871408"/>
          </a:xfrm>
          <a:prstGeom prst="rect">
            <a:avLst/>
          </a:prstGeom>
        </p:spPr>
      </p:pic>
    </p:spTree>
    <p:extLst>
      <p:ext uri="{BB962C8B-B14F-4D97-AF65-F5344CB8AC3E}">
        <p14:creationId xmlns:p14="http://schemas.microsoft.com/office/powerpoint/2010/main" val="73403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411C41-A0BB-45D6-9227-E7A72B6A0D12}"/>
              </a:ext>
            </a:extLst>
          </p:cNvPr>
          <p:cNvSpPr txBox="1"/>
          <p:nvPr/>
        </p:nvSpPr>
        <p:spPr>
          <a:xfrm>
            <a:off x="275130" y="1610316"/>
            <a:ext cx="8590196" cy="3785652"/>
          </a:xfrm>
          <a:prstGeom prst="rect">
            <a:avLst/>
          </a:prstGeom>
          <a:noFill/>
        </p:spPr>
        <p:txBody>
          <a:bodyPr wrap="square" rtlCol="0">
            <a:spAutoFit/>
          </a:bodyPr>
          <a:lstStyle/>
          <a:p>
            <a:pPr marL="342900" indent="-342900">
              <a:buFont typeface="Arial" panose="020B0604020202020204" pitchFamily="34" charset="0"/>
              <a:buChar char="•"/>
            </a:pPr>
            <a:r>
              <a:rPr lang="en-GB" dirty="0"/>
              <a:t>Access is limited to named recipients of the link (SAPIF members)</a:t>
            </a:r>
          </a:p>
          <a:p>
            <a:pPr marL="342900" indent="-342900">
              <a:buFont typeface="Arial" panose="020B0604020202020204" pitchFamily="34" charset="0"/>
              <a:buChar char="•"/>
            </a:pPr>
            <a:r>
              <a:rPr lang="en-GB" dirty="0"/>
              <a:t>Simplest way to access the folder is to click on this link each time</a:t>
            </a:r>
          </a:p>
          <a:p>
            <a:pPr marL="342900" indent="-342900">
              <a:buFont typeface="Arial" panose="020B0604020202020204" pitchFamily="34" charset="0"/>
              <a:buChar char="•"/>
            </a:pPr>
            <a:r>
              <a:rPr lang="en-GB" dirty="0"/>
              <a:t>If you are asked for a password, that is your own email password – not one set by BRE / RDL / BEIS (so don’t ask us what it is!)</a:t>
            </a:r>
          </a:p>
          <a:p>
            <a:pPr marL="342900" indent="-342900">
              <a:buFont typeface="Arial" panose="020B0604020202020204" pitchFamily="34" charset="0"/>
              <a:buChar char="•"/>
            </a:pPr>
            <a:r>
              <a:rPr lang="en-GB" dirty="0"/>
              <a:t>Should all ‘just work’, but let us know if any teething problems that you think are not fixable at your end</a:t>
            </a:r>
          </a:p>
          <a:p>
            <a:endParaRPr lang="en-GB" dirty="0"/>
          </a:p>
        </p:txBody>
      </p:sp>
      <p:sp>
        <p:nvSpPr>
          <p:cNvPr id="3" name="Rectangle 2">
            <a:extLst>
              <a:ext uri="{FF2B5EF4-FFF2-40B4-BE49-F238E27FC236}">
                <a16:creationId xmlns:a16="http://schemas.microsoft.com/office/drawing/2014/main" id="{A5A3450C-1947-4235-8E16-8470C0D60A7B}"/>
              </a:ext>
            </a:extLst>
          </p:cNvPr>
          <p:cNvSpPr/>
          <p:nvPr/>
        </p:nvSpPr>
        <p:spPr>
          <a:xfrm>
            <a:off x="169932" y="163655"/>
            <a:ext cx="3454600" cy="461665"/>
          </a:xfrm>
          <a:prstGeom prst="rect">
            <a:avLst/>
          </a:prstGeom>
        </p:spPr>
        <p:txBody>
          <a:bodyPr wrap="none">
            <a:spAutoFit/>
          </a:bodyPr>
          <a:lstStyle/>
          <a:p>
            <a:r>
              <a:rPr lang="en-GB" dirty="0">
                <a:solidFill>
                  <a:schemeClr val="bg1"/>
                </a:solidFill>
              </a:rPr>
              <a:t>SAPIF WGs’ Data Store</a:t>
            </a:r>
          </a:p>
        </p:txBody>
      </p:sp>
      <p:sp>
        <p:nvSpPr>
          <p:cNvPr id="5" name="TextBox 4"/>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97497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The next steps</a:t>
            </a:r>
          </a:p>
        </p:txBody>
      </p:sp>
      <p:sp>
        <p:nvSpPr>
          <p:cNvPr id="4" name="TextBox 3"/>
          <p:cNvSpPr txBox="1"/>
          <p:nvPr/>
        </p:nvSpPr>
        <p:spPr>
          <a:xfrm>
            <a:off x="296882" y="1427268"/>
            <a:ext cx="8562110" cy="5062924"/>
          </a:xfrm>
          <a:prstGeom prst="rect">
            <a:avLst/>
          </a:prstGeom>
          <a:noFill/>
        </p:spPr>
        <p:txBody>
          <a:bodyPr wrap="square" rtlCol="0">
            <a:spAutoFit/>
          </a:bodyPr>
          <a:lstStyle/>
          <a:p>
            <a:r>
              <a:rPr lang="en-US" dirty="0"/>
              <a:t>What would you like ……</a:t>
            </a:r>
          </a:p>
          <a:p>
            <a:endParaRPr lang="en-US" dirty="0"/>
          </a:p>
          <a:p>
            <a:pPr>
              <a:spcBef>
                <a:spcPts val="1200"/>
              </a:spcBef>
            </a:pPr>
            <a:r>
              <a:rPr lang="en-US" dirty="0"/>
              <a:t>What is the timeline …..</a:t>
            </a:r>
          </a:p>
          <a:p>
            <a:pPr>
              <a:spcBef>
                <a:spcPts val="1200"/>
              </a:spcBef>
            </a:pPr>
            <a:endParaRPr lang="en-US" dirty="0"/>
          </a:p>
          <a:p>
            <a:pPr>
              <a:spcBef>
                <a:spcPts val="1200"/>
              </a:spcBef>
            </a:pPr>
            <a:r>
              <a:rPr lang="en-US" dirty="0"/>
              <a:t>What are the outputs ….</a:t>
            </a:r>
          </a:p>
          <a:p>
            <a:pPr>
              <a:spcBef>
                <a:spcPts val="1200"/>
              </a:spcBef>
            </a:pPr>
            <a:endParaRPr lang="en-US" dirty="0"/>
          </a:p>
          <a:p>
            <a:pPr>
              <a:spcBef>
                <a:spcPts val="1200"/>
              </a:spcBef>
            </a:pPr>
            <a:r>
              <a:rPr lang="en-US" dirty="0"/>
              <a:t>Future SAPIF meeting(s) …. Objectives ….</a:t>
            </a:r>
          </a:p>
          <a:p>
            <a:pPr indent="180975">
              <a:tabLst>
                <a:tab pos="1971675" algn="l"/>
              </a:tabLst>
            </a:pPr>
            <a:endParaRPr lang="en-US" sz="1800" dirty="0"/>
          </a:p>
          <a:p>
            <a:pPr indent="180975">
              <a:tabLst>
                <a:tab pos="1971675" algn="l"/>
                <a:tab pos="7620000" algn="r"/>
              </a:tabLst>
            </a:pPr>
            <a:r>
              <a:rPr lang="en-US" sz="1800" dirty="0"/>
              <a:t>June / July	Leaders / </a:t>
            </a:r>
            <a:r>
              <a:rPr lang="en-US" sz="1800" dirty="0" err="1"/>
              <a:t>CoLeaders</a:t>
            </a:r>
            <a:r>
              <a:rPr lang="en-US" sz="1800" dirty="0"/>
              <a:t> only      	“Are we all OK?”</a:t>
            </a:r>
          </a:p>
          <a:p>
            <a:pPr indent="180975">
              <a:spcBef>
                <a:spcPts val="600"/>
              </a:spcBef>
              <a:tabLst>
                <a:tab pos="1971675" algn="l"/>
                <a:tab pos="7620000" algn="r"/>
              </a:tabLst>
            </a:pPr>
            <a:r>
              <a:rPr lang="en-US" sz="1800" dirty="0"/>
              <a:t>October	Open to all      	“How are we doing?”</a:t>
            </a:r>
          </a:p>
          <a:p>
            <a:pPr indent="180975">
              <a:spcBef>
                <a:spcPts val="600"/>
              </a:spcBef>
              <a:tabLst>
                <a:tab pos="1971675" algn="l"/>
                <a:tab pos="7620000" algn="r"/>
              </a:tabLst>
            </a:pPr>
            <a:r>
              <a:rPr lang="en-US" sz="1800" dirty="0"/>
              <a:t>January 2020	Open to all     	 “Last chance before handover”</a:t>
            </a:r>
          </a:p>
          <a:p>
            <a:pPr indent="180975">
              <a:spcBef>
                <a:spcPts val="600"/>
              </a:spcBef>
              <a:tabLst>
                <a:tab pos="1971675" algn="l"/>
                <a:tab pos="7620000" algn="r"/>
              </a:tabLst>
            </a:pPr>
            <a:r>
              <a:rPr lang="en-US" sz="1800" dirty="0"/>
              <a:t>March 2020	Leaders / </a:t>
            </a:r>
            <a:r>
              <a:rPr lang="en-US" sz="1800" dirty="0" err="1"/>
              <a:t>CoLeaders</a:t>
            </a:r>
            <a:r>
              <a:rPr lang="en-US" sz="1800" dirty="0"/>
              <a:t> only     	Presentation of findings</a:t>
            </a:r>
          </a:p>
        </p:txBody>
      </p:sp>
      <p:sp>
        <p:nvSpPr>
          <p:cNvPr id="7" name="TextBox 6"/>
          <p:cNvSpPr txBox="1"/>
          <p:nvPr/>
        </p:nvSpPr>
        <p:spPr>
          <a:xfrm>
            <a:off x="53791" y="6614186"/>
            <a:ext cx="320860"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2335322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9144000" cy="6858000"/>
          </a:xfrm>
          <a:prstGeom prst="rect">
            <a:avLst/>
          </a:prstGeom>
          <a:solidFill>
            <a:schemeClr val="tx1"/>
          </a:solidFill>
          <a:ln w="38100" cap="flat" cmpd="sng" algn="ctr">
            <a:solidFill>
              <a:srgbClr val="F47B2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ndParaRPr>
          </a:p>
        </p:txBody>
      </p:sp>
      <p:sp>
        <p:nvSpPr>
          <p:cNvPr id="2" name="TextBox 1"/>
          <p:cNvSpPr txBox="1"/>
          <p:nvPr/>
        </p:nvSpPr>
        <p:spPr>
          <a:xfrm>
            <a:off x="1680209" y="2386370"/>
            <a:ext cx="5783580" cy="923330"/>
          </a:xfrm>
          <a:prstGeom prst="rect">
            <a:avLst/>
          </a:prstGeom>
          <a:noFill/>
        </p:spPr>
        <p:txBody>
          <a:bodyPr wrap="square" rtlCol="0">
            <a:spAutoFit/>
          </a:bodyPr>
          <a:lstStyle/>
          <a:p>
            <a:pPr algn="ctr"/>
            <a:r>
              <a:rPr lang="en-GB" sz="5400" b="1" dirty="0" err="1">
                <a:solidFill>
                  <a:srgbClr val="F47B20"/>
                </a:solidFill>
                <a:latin typeface="Arial Narrow" panose="020B0606020202030204" pitchFamily="34" charset="0"/>
              </a:rPr>
              <a:t>thank</a:t>
            </a:r>
            <a:r>
              <a:rPr lang="en-GB" sz="5400" dirty="0" err="1">
                <a:solidFill>
                  <a:schemeClr val="bg1"/>
                </a:solidFill>
                <a:latin typeface="Arial Narrow" panose="020B0606020202030204" pitchFamily="34" charset="0"/>
              </a:rPr>
              <a:t>you</a:t>
            </a:r>
            <a:endParaRPr lang="en-GB" sz="5400" dirty="0">
              <a:solidFill>
                <a:schemeClr val="bg1"/>
              </a:solidFill>
              <a:latin typeface="Arial Narrow" panose="020B0606020202030204" pitchFamily="34" charset="0"/>
            </a:endParaRPr>
          </a:p>
        </p:txBody>
      </p:sp>
      <p:sp>
        <p:nvSpPr>
          <p:cNvPr id="9" name="TextBox 8"/>
          <p:cNvSpPr txBox="1"/>
          <p:nvPr/>
        </p:nvSpPr>
        <p:spPr>
          <a:xfrm>
            <a:off x="853440" y="3787140"/>
            <a:ext cx="7665720" cy="923330"/>
          </a:xfrm>
          <a:prstGeom prst="rect">
            <a:avLst/>
          </a:prstGeom>
          <a:noFill/>
        </p:spPr>
        <p:txBody>
          <a:bodyPr wrap="square" rtlCol="0">
            <a:spAutoFit/>
          </a:bodyPr>
          <a:lstStyle/>
          <a:p>
            <a:pPr algn="ctr"/>
            <a:r>
              <a:rPr lang="en-GB" sz="5400" b="1" dirty="0">
                <a:solidFill>
                  <a:srgbClr val="F47B20"/>
                </a:solidFill>
                <a:latin typeface="Arial Narrow" panose="020B0606020202030204" pitchFamily="34" charset="0"/>
              </a:rPr>
              <a:t>www.robust</a:t>
            </a:r>
            <a:r>
              <a:rPr lang="en-GB" sz="5400" dirty="0">
                <a:solidFill>
                  <a:schemeClr val="bg1"/>
                </a:solidFill>
                <a:latin typeface="Arial Narrow" panose="020B0606020202030204" pitchFamily="34" charset="0"/>
              </a:rPr>
              <a:t>details.com</a:t>
            </a:r>
          </a:p>
        </p:txBody>
      </p:sp>
      <p:grpSp>
        <p:nvGrpSpPr>
          <p:cNvPr id="11" name="Group 10"/>
          <p:cNvGrpSpPr/>
          <p:nvPr/>
        </p:nvGrpSpPr>
        <p:grpSpPr>
          <a:xfrm>
            <a:off x="0" y="3326765"/>
            <a:ext cx="9144000" cy="563880"/>
            <a:chOff x="0" y="3326765"/>
            <a:chExt cx="9144000" cy="563880"/>
          </a:xfrm>
        </p:grpSpPr>
        <p:cxnSp>
          <p:nvCxnSpPr>
            <p:cNvPr id="12" name="Straight Connector 11"/>
            <p:cNvCxnSpPr/>
            <p:nvPr/>
          </p:nvCxnSpPr>
          <p:spPr bwMode="auto">
            <a:xfrm flipV="1">
              <a:off x="0" y="3326765"/>
              <a:ext cx="9144000" cy="22860"/>
            </a:xfrm>
            <a:prstGeom prst="line">
              <a:avLst/>
            </a:prstGeom>
            <a:solidFill>
              <a:schemeClr val="accent1"/>
            </a:solidFill>
            <a:ln w="19050" cap="flat" cmpd="sng" algn="ctr">
              <a:solidFill>
                <a:srgbClr val="F47B20"/>
              </a:solidFill>
              <a:prstDash val="solid"/>
              <a:round/>
              <a:headEnd type="none" w="med" len="med"/>
              <a:tailEnd type="none" w="med" len="med"/>
            </a:ln>
            <a:effectLst/>
          </p:spPr>
        </p:cxnSp>
        <p:cxnSp>
          <p:nvCxnSpPr>
            <p:cNvPr id="13" name="Straight Connector 12"/>
            <p:cNvCxnSpPr/>
            <p:nvPr/>
          </p:nvCxnSpPr>
          <p:spPr bwMode="auto">
            <a:xfrm flipV="1">
              <a:off x="0" y="3867785"/>
              <a:ext cx="9144000" cy="22860"/>
            </a:xfrm>
            <a:prstGeom prst="line">
              <a:avLst/>
            </a:prstGeom>
            <a:solidFill>
              <a:schemeClr val="accent1"/>
            </a:solidFill>
            <a:ln w="19050" cap="flat" cmpd="sng" algn="ctr">
              <a:solidFill>
                <a:srgbClr val="F47B20"/>
              </a:solidFill>
              <a:prstDash val="solid"/>
              <a:round/>
              <a:headEnd type="none" w="med" len="med"/>
              <a:tailEnd type="none" w="med" len="med"/>
            </a:ln>
            <a:effectLst/>
          </p:spPr>
        </p:cxnSp>
        <p:pic>
          <p:nvPicPr>
            <p:cNvPr id="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45"/>
            <a:stretch/>
          </p:blipFill>
          <p:spPr bwMode="auto">
            <a:xfrm>
              <a:off x="50799" y="3360839"/>
              <a:ext cx="9044710" cy="500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28819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vertical)">
                                      <p:cBhvr>
                                        <p:cTn id="7" dur="2500"/>
                                        <p:tgtEl>
                                          <p:spTgt spid="11"/>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750"/>
                                        <p:tgtEl>
                                          <p:spTgt spid="2"/>
                                        </p:tgtEl>
                                      </p:cBhvr>
                                    </p:animEffect>
                                  </p:childTnLst>
                                </p:cTn>
                              </p:par>
                            </p:childTnLst>
                          </p:cTn>
                        </p:par>
                        <p:par>
                          <p:cTn id="12" fill="hold">
                            <p:stCondLst>
                              <p:cond delay="5250"/>
                            </p:stCondLst>
                            <p:childTnLst>
                              <p:par>
                                <p:cTn id="13" presetID="10" presetClass="exit" presetSubtype="0" fill="hold" grpId="1" nodeType="afterEffect">
                                  <p:stCondLst>
                                    <p:cond delay="0"/>
                                  </p:stCondLst>
                                  <p:childTnLst>
                                    <p:animEffect transition="out" filter="fade">
                                      <p:cBhvr>
                                        <p:cTn id="14" dur="3250"/>
                                        <p:tgtEl>
                                          <p:spTgt spid="2"/>
                                        </p:tgtEl>
                                      </p:cBhvr>
                                    </p:animEffect>
                                    <p:set>
                                      <p:cBhvr>
                                        <p:cTn id="15" dur="1" fill="hold">
                                          <p:stCondLst>
                                            <p:cond delay="3249"/>
                                          </p:stCondLst>
                                        </p:cTn>
                                        <p:tgtEl>
                                          <p:spTgt spid="2"/>
                                        </p:tgtEl>
                                        <p:attrNameLst>
                                          <p:attrName>style.visibility</p:attrName>
                                        </p:attrNameLst>
                                      </p:cBhvr>
                                      <p:to>
                                        <p:strVal val="hidden"/>
                                      </p:to>
                                    </p:set>
                                  </p:childTnLst>
                                </p:cTn>
                              </p:par>
                            </p:childTnLst>
                          </p:cTn>
                        </p:par>
                        <p:par>
                          <p:cTn id="16" fill="hold">
                            <p:stCondLst>
                              <p:cond delay="8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4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4"/>
          <p:cNvSpPr>
            <a:spLocks noGrp="1"/>
          </p:cNvSpPr>
          <p:nvPr>
            <p:ph type="ftr" sz="quarter" idx="11"/>
          </p:nvPr>
        </p:nvSpPr>
        <p:spPr>
          <a:xfrm>
            <a:off x="0" y="5932884"/>
            <a:ext cx="9144000" cy="952500"/>
          </a:xfrm>
          <a:prstGeom prst="rect">
            <a:avLst/>
          </a:prstGeom>
          <a:solidFill>
            <a:schemeClr val="accent1"/>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4A7F"/>
              </a:solidFill>
              <a:effectLst/>
              <a:uLnTx/>
              <a:uFillTx/>
              <a:latin typeface="Calibri"/>
              <a:ea typeface="+mn-ea"/>
              <a:cs typeface="+mn-cs"/>
            </a:endParaRPr>
          </a:p>
        </p:txBody>
      </p:sp>
      <p:pic>
        <p:nvPicPr>
          <p:cNvPr id="19" name="Picture 18" descr="Department for Business, Energy and Industrial Strategy cres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9910" y="6065239"/>
            <a:ext cx="1196930" cy="635708"/>
          </a:xfrm>
          <a:prstGeom prst="rect">
            <a:avLst/>
          </a:prstGeom>
        </p:spPr>
      </p:pic>
      <p:sp>
        <p:nvSpPr>
          <p:cNvPr id="8" name="Title 1"/>
          <p:cNvSpPr txBox="1">
            <a:spLocks/>
          </p:cNvSpPr>
          <p:nvPr/>
        </p:nvSpPr>
        <p:spPr>
          <a:xfrm>
            <a:off x="359532" y="351736"/>
            <a:ext cx="8229600" cy="1143000"/>
          </a:xfrm>
          <a:prstGeom prst="rect">
            <a:avLst/>
          </a:prstGeom>
        </p:spPr>
        <p:txBody>
          <a:bodyPr vert="horz" lIns="91440" tIns="45720" rIns="91440" bIns="45720" rtlCol="0" anchor="ctr">
            <a:normAutofit/>
          </a:bodyPr>
          <a:lstStyle>
            <a:lvl1pPr algn="ctr" defTabSz="685783" rtl="0" eaLnBrk="1" latinLnBrk="0" hangingPunct="1">
              <a:spcBef>
                <a:spcPct val="0"/>
              </a:spcBef>
              <a:buNone/>
              <a:defRPr sz="3300" kern="1200">
                <a:solidFill>
                  <a:schemeClr val="tx1"/>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dirty="0">
                <a:ln>
                  <a:noFill/>
                </a:ln>
                <a:solidFill>
                  <a:srgbClr val="55565A"/>
                </a:solidFill>
                <a:effectLst/>
                <a:uLnTx/>
                <a:uFillTx/>
                <a:latin typeface="Arial" panose="020B0604020202020204" pitchFamily="34" charset="0"/>
                <a:ea typeface="+mj-ea"/>
                <a:cs typeface="Arial" panose="020B0604020202020204" pitchFamily="34" charset="0"/>
              </a:rPr>
              <a:t>SAP developments</a:t>
            </a:r>
          </a:p>
        </p:txBody>
      </p:sp>
      <p:grpSp>
        <p:nvGrpSpPr>
          <p:cNvPr id="7" name="Group 6">
            <a:extLst>
              <a:ext uri="{FF2B5EF4-FFF2-40B4-BE49-F238E27FC236}">
                <a16:creationId xmlns:a16="http://schemas.microsoft.com/office/drawing/2014/main" id="{0E8E4192-CCB0-4E11-9DF6-61BD2E45BC43}"/>
              </a:ext>
            </a:extLst>
          </p:cNvPr>
          <p:cNvGrpSpPr/>
          <p:nvPr/>
        </p:nvGrpSpPr>
        <p:grpSpPr>
          <a:xfrm>
            <a:off x="762828" y="2032106"/>
            <a:ext cx="7618344" cy="2484782"/>
            <a:chOff x="1105717" y="3892273"/>
            <a:chExt cx="6666683" cy="1474129"/>
          </a:xfrm>
        </p:grpSpPr>
        <p:graphicFrame>
          <p:nvGraphicFramePr>
            <p:cNvPr id="2" name="Diagram 1">
              <a:extLst>
                <a:ext uri="{FF2B5EF4-FFF2-40B4-BE49-F238E27FC236}">
                  <a16:creationId xmlns:a16="http://schemas.microsoft.com/office/drawing/2014/main" id="{02052FA4-B069-4729-91B4-E142D7A82117}"/>
                </a:ext>
              </a:extLst>
            </p:cNvPr>
            <p:cNvGraphicFramePr/>
            <p:nvPr>
              <p:extLst/>
            </p:nvPr>
          </p:nvGraphicFramePr>
          <p:xfrm>
            <a:off x="1105717" y="3892273"/>
            <a:ext cx="6096000" cy="9068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Rounded Corners 4">
              <a:extLst>
                <a:ext uri="{FF2B5EF4-FFF2-40B4-BE49-F238E27FC236}">
                  <a16:creationId xmlns:a16="http://schemas.microsoft.com/office/drawing/2014/main" id="{F4B99DB8-6D46-4261-A4D5-1D2A122864CC}"/>
                </a:ext>
              </a:extLst>
            </p:cNvPr>
            <p:cNvSpPr/>
            <p:nvPr/>
          </p:nvSpPr>
          <p:spPr>
            <a:xfrm>
              <a:off x="1105717" y="4878783"/>
              <a:ext cx="6096000" cy="487619"/>
            </a:xfrm>
            <a:prstGeom prst="round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5565A">
                      <a:lumMod val="50000"/>
                    </a:srgbClr>
                  </a:solidFill>
                  <a:effectLst/>
                  <a:uLnTx/>
                  <a:uFillTx/>
                  <a:latin typeface="Calibri"/>
                  <a:ea typeface="+mn-ea"/>
                  <a:cs typeface="+mn-cs"/>
                </a:rPr>
                <a:t>SAP 11 research and development, engagement with the SAP Industry Forum</a:t>
              </a:r>
            </a:p>
          </p:txBody>
        </p:sp>
        <p:sp>
          <p:nvSpPr>
            <p:cNvPr id="6" name="Arrow: Right 5">
              <a:extLst>
                <a:ext uri="{FF2B5EF4-FFF2-40B4-BE49-F238E27FC236}">
                  <a16:creationId xmlns:a16="http://schemas.microsoft.com/office/drawing/2014/main" id="{C5A10758-3151-4E7B-9F16-A58B7AFB6030}"/>
                </a:ext>
              </a:extLst>
            </p:cNvPr>
            <p:cNvSpPr/>
            <p:nvPr/>
          </p:nvSpPr>
          <p:spPr>
            <a:xfrm>
              <a:off x="7259725" y="4943572"/>
              <a:ext cx="512675" cy="358039"/>
            </a:xfrm>
            <a:prstGeom prst="rightArrow">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grpSp>
      <p:sp>
        <p:nvSpPr>
          <p:cNvPr id="3" name="TextBox 2">
            <a:extLst>
              <a:ext uri="{FF2B5EF4-FFF2-40B4-BE49-F238E27FC236}">
                <a16:creationId xmlns:a16="http://schemas.microsoft.com/office/drawing/2014/main" id="{52B646B1-A7E0-4484-A4EE-ABFEBEA1B9E4}"/>
              </a:ext>
            </a:extLst>
          </p:cNvPr>
          <p:cNvSpPr txBox="1"/>
          <p:nvPr/>
        </p:nvSpPr>
        <p:spPr>
          <a:xfrm>
            <a:off x="470210" y="1662774"/>
            <a:ext cx="7798165"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4A7F"/>
                </a:solidFill>
                <a:effectLst/>
                <a:uLnTx/>
                <a:uFillTx/>
                <a:latin typeface="Calibri"/>
                <a:ea typeface="+mn-ea"/>
                <a:cs typeface="+mn-cs"/>
              </a:rPr>
              <a:t>Adoption of the next version of SAP will be included in the Part L consultation</a:t>
            </a:r>
          </a:p>
        </p:txBody>
      </p:sp>
      <p:sp>
        <p:nvSpPr>
          <p:cNvPr id="4" name="TextBox 3">
            <a:extLst>
              <a:ext uri="{FF2B5EF4-FFF2-40B4-BE49-F238E27FC236}">
                <a16:creationId xmlns:a16="http://schemas.microsoft.com/office/drawing/2014/main" id="{7E5736CC-D539-45DF-8F80-92B1F47764B5}"/>
              </a:ext>
            </a:extLst>
          </p:cNvPr>
          <p:cNvSpPr txBox="1"/>
          <p:nvPr/>
        </p:nvSpPr>
        <p:spPr>
          <a:xfrm>
            <a:off x="470210" y="4880344"/>
            <a:ext cx="7798165" cy="64633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4A7F"/>
                </a:solidFill>
                <a:effectLst/>
                <a:uLnTx/>
                <a:uFillTx/>
                <a:latin typeface="Calibri"/>
                <a:ea typeface="+mn-ea"/>
                <a:cs typeface="+mn-cs"/>
              </a:rPr>
              <a:t>Alongside this, we are also developing our approach to new, innovative technology recognition to help support innovation.</a:t>
            </a:r>
          </a:p>
        </p:txBody>
      </p:sp>
      <p:sp>
        <p:nvSpPr>
          <p:cNvPr id="12" name="TextBox 11"/>
          <p:cNvSpPr txBox="1"/>
          <p:nvPr/>
        </p:nvSpPr>
        <p:spPr>
          <a:xfrm>
            <a:off x="49570" y="5685590"/>
            <a:ext cx="322972" cy="184666"/>
          </a:xfrm>
          <a:prstGeom prst="rect">
            <a:avLst/>
          </a:prstGeom>
          <a:noFill/>
          <a:ln>
            <a:solidFill>
              <a:schemeClr val="tx1"/>
            </a:solidFill>
          </a:ln>
        </p:spPr>
        <p:txBody>
          <a:bodyPr wrap="square" rtlCol="0">
            <a:spAutoFit/>
          </a:bodyPr>
          <a:lstStyle/>
          <a:p>
            <a:pPr algn="ctr"/>
            <a:r>
              <a:rPr lang="en-GB" sz="600" dirty="0" smtClean="0"/>
              <a:t>End</a:t>
            </a:r>
            <a:endParaRPr lang="en-GB" sz="600" dirty="0"/>
          </a:p>
        </p:txBody>
      </p:sp>
    </p:spTree>
    <p:extLst>
      <p:ext uri="{BB962C8B-B14F-4D97-AF65-F5344CB8AC3E}">
        <p14:creationId xmlns:p14="http://schemas.microsoft.com/office/powerpoint/2010/main" val="254018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378" y="154380"/>
            <a:ext cx="8847118" cy="461665"/>
          </a:xfrm>
          <a:prstGeom prst="rect">
            <a:avLst/>
          </a:prstGeom>
          <a:noFill/>
        </p:spPr>
        <p:txBody>
          <a:bodyPr wrap="square" rtlCol="0">
            <a:spAutoFit/>
          </a:bodyPr>
          <a:lstStyle/>
          <a:p>
            <a:r>
              <a:rPr lang="en-GB" dirty="0">
                <a:solidFill>
                  <a:schemeClr val="bg1"/>
                </a:solidFill>
              </a:rPr>
              <a:t>Working </a:t>
            </a:r>
            <a:r>
              <a:rPr lang="en-GB" dirty="0" smtClean="0">
                <a:solidFill>
                  <a:schemeClr val="bg1"/>
                </a:solidFill>
              </a:rPr>
              <a:t>Groups</a:t>
            </a:r>
            <a:endParaRPr lang="en-GB" dirty="0">
              <a:solidFill>
                <a:schemeClr val="bg1"/>
              </a:solidFill>
            </a:endParaRPr>
          </a:p>
        </p:txBody>
      </p:sp>
    </p:spTree>
    <p:extLst>
      <p:ext uri="{BB962C8B-B14F-4D97-AF65-F5344CB8AC3E}">
        <p14:creationId xmlns:p14="http://schemas.microsoft.com/office/powerpoint/2010/main" val="240189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po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oc.BEIS-Powerpoint-template-on-screen-show-16-9-wide-screen_RA">
  <a:themeElements>
    <a:clrScheme name="BEIS Colours">
      <a:dk1>
        <a:srgbClr val="004A7F"/>
      </a:dk1>
      <a:lt1>
        <a:srgbClr val="FFFFFF"/>
      </a:lt1>
      <a:dk2>
        <a:srgbClr val="FFFFFF"/>
      </a:dk2>
      <a:lt2>
        <a:srgbClr val="FFFFFF"/>
      </a:lt2>
      <a:accent1>
        <a:srgbClr val="004A7F"/>
      </a:accent1>
      <a:accent2>
        <a:srgbClr val="55565A"/>
      </a:accent2>
      <a:accent3>
        <a:srgbClr val="73B72B"/>
      </a:accent3>
      <a:accent4>
        <a:srgbClr val="EE751B"/>
      </a:accent4>
      <a:accent5>
        <a:srgbClr val="AA1580"/>
      </a:accent5>
      <a:accent6>
        <a:srgbClr val="CBC1AF"/>
      </a:accent6>
      <a:hlink>
        <a:srgbClr val="1C9CD9"/>
      </a:hlink>
      <a:folHlink>
        <a:srgbClr val="1C9CD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EIS-Powerpoint-template-wide-screen-standard-logo" id="{785FDEAA-665D-48B2-A859-BA09850F9297}" vid="{443F28DF-12CD-4065-85E5-62C9A656BD6D}"/>
    </a:ext>
  </a:extLst>
</a:theme>
</file>

<file path=ppt/theme/theme4.xml><?xml version="1.0" encoding="utf-8"?>
<a:theme xmlns:a="http://schemas.openxmlformats.org/drawingml/2006/main" name="1_20171050 SSF Meeting 1">
  <a:themeElements>
    <a:clrScheme name="BEIS Colours">
      <a:dk1>
        <a:srgbClr val="004A7F"/>
      </a:dk1>
      <a:lt1>
        <a:srgbClr val="FFFFFF"/>
      </a:lt1>
      <a:dk2>
        <a:srgbClr val="FFFFFF"/>
      </a:dk2>
      <a:lt2>
        <a:srgbClr val="FFFFFF"/>
      </a:lt2>
      <a:accent1>
        <a:srgbClr val="004A7F"/>
      </a:accent1>
      <a:accent2>
        <a:srgbClr val="55565A"/>
      </a:accent2>
      <a:accent3>
        <a:srgbClr val="73B72B"/>
      </a:accent3>
      <a:accent4>
        <a:srgbClr val="EE751B"/>
      </a:accent4>
      <a:accent5>
        <a:srgbClr val="AA1580"/>
      </a:accent5>
      <a:accent6>
        <a:srgbClr val="CBC1AF"/>
      </a:accent6>
      <a:hlink>
        <a:srgbClr val="1C9CD9"/>
      </a:hlink>
      <a:folHlink>
        <a:srgbClr val="1C9CD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EIS-Powerpoint-template-standard-screen-narrow-logo" id="{8D526677-D585-47B1-870F-05844B84F359}" vid="{E8FA540D-7C60-40F8-B78F-6C0EFDE4389E}"/>
    </a:ext>
  </a:extLst>
</a:theme>
</file>

<file path=ppt/theme/theme5.xml><?xml version="1.0" encoding="utf-8"?>
<a:theme xmlns:a="http://schemas.openxmlformats.org/drawingml/2006/main" name="Beama 5">
  <a:themeElements>
    <a:clrScheme name="Custom 1">
      <a:dk1>
        <a:srgbClr val="231F20"/>
      </a:dk1>
      <a:lt1>
        <a:sysClr val="window" lastClr="FFFFFF"/>
      </a:lt1>
      <a:dk2>
        <a:srgbClr val="6A737B"/>
      </a:dk2>
      <a:lt2>
        <a:srgbClr val="E1E1E1"/>
      </a:lt2>
      <a:accent1>
        <a:srgbClr val="ABE1FA"/>
      </a:accent1>
      <a:accent2>
        <a:srgbClr val="78A22F"/>
      </a:accent2>
      <a:accent3>
        <a:srgbClr val="B63E97"/>
      </a:accent3>
      <a:accent4>
        <a:srgbClr val="DBC500"/>
      </a:accent4>
      <a:accent5>
        <a:srgbClr val="80A1B6"/>
      </a:accent5>
      <a:accent6>
        <a:srgbClr val="B8B308"/>
      </a:accent6>
      <a:hlink>
        <a:srgbClr val="33A3DC"/>
      </a:hlink>
      <a:folHlink>
        <a:srgbClr val="3B6E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EAMA Presentation Template" id="{ADEE42B3-9991-4B47-AD1F-FE9230BFF1D4}" vid="{5A84FD7F-7037-4DC9-AD23-216BB17CD579}"/>
    </a:ext>
  </a:extLst>
</a:theme>
</file>

<file path=ppt/theme/theme6.xml><?xml version="1.0" encoding="utf-8"?>
<a:theme xmlns:a="http://schemas.openxmlformats.org/drawingml/2006/main" name="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SPECIFIC Content">
  <a:themeElements>
    <a:clrScheme name="SPECIFIC Colours">
      <a:dk1>
        <a:sysClr val="windowText" lastClr="000000"/>
      </a:dk1>
      <a:lt1>
        <a:sysClr val="window" lastClr="FFFFFF"/>
      </a:lt1>
      <a:dk2>
        <a:srgbClr val="44546A"/>
      </a:dk2>
      <a:lt2>
        <a:srgbClr val="E7E6E6"/>
      </a:lt2>
      <a:accent1>
        <a:srgbClr val="0065A4"/>
      </a:accent1>
      <a:accent2>
        <a:srgbClr val="C1D82F"/>
      </a:accent2>
      <a:accent3>
        <a:srgbClr val="888585"/>
      </a:accent3>
      <a:accent4>
        <a:srgbClr val="EDF4C4"/>
      </a:accent4>
      <a:accent5>
        <a:srgbClr val="8EAADB"/>
      </a:accent5>
      <a:accent6>
        <a:srgbClr val="70AD47"/>
      </a:accent6>
      <a:hlink>
        <a:srgbClr val="0000CC"/>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PECIFIC_Presentation_2016" id="{CF886BDD-D643-4A26-983D-84AAC5268530}" vid="{8E3AFDF6-CAF4-47B2-B128-5D2D7E7214F3}"/>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WikiEditForm</Display>
  <Edit>WikiEditForm</Edit>
  <New>WikiEditForm</New>
</FormTemplates>
</file>

<file path=customXml/item2.xml><?xml version="1.0" encoding="utf-8"?>
<p:properties xmlns:p="http://schemas.microsoft.com/office/2006/metadata/properties" xmlns:xsi="http://www.w3.org/2001/XMLSchema-instance" xmlns:pc="http://schemas.microsoft.com/office/infopath/2007/PartnerControls">
  <documentManagement>
    <WikiField xmlns="http://schemas.microsoft.com/sharepoint/v3" xsi:nil="true"/>
    <Paper_x0020_Reference xmlns="a2d41309-7450-40de-a15f-2d6c28771bf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Wiki Page" ma:contentTypeID="0x010108006B6F88D7CCD428489EF043465FB35E2A" ma:contentTypeVersion="2" ma:contentTypeDescription="Create a new wiki page." ma:contentTypeScope="" ma:versionID="42edc336c19ab40df573f49e26e495ad">
  <xsd:schema xmlns:xsd="http://www.w3.org/2001/XMLSchema" xmlns:xs="http://www.w3.org/2001/XMLSchema" xmlns:p="http://schemas.microsoft.com/office/2006/metadata/properties" xmlns:ns1="http://schemas.microsoft.com/sharepoint/v3" xmlns:ns2="a2d41309-7450-40de-a15f-2d6c28771bfe" targetNamespace="http://schemas.microsoft.com/office/2006/metadata/properties" ma:root="true" ma:fieldsID="5c78462ee149dd726bcff87ed0f8c4a8" ns1:_="" ns2:_="">
    <xsd:import namespace="http://schemas.microsoft.com/sharepoint/v3"/>
    <xsd:import namespace="a2d41309-7450-40de-a15f-2d6c28771bfe"/>
    <xsd:element name="properties">
      <xsd:complexType>
        <xsd:sequence>
          <xsd:element name="documentManagement">
            <xsd:complexType>
              <xsd:all>
                <xsd:element ref="ns1:WikiField" minOccurs="0"/>
                <xsd:element ref="ns2:Paper_x0020_Reference"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WikiField" ma:index="7" nillable="true" ma:displayName="Wiki Content" ma:internalName="WikiField">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2d41309-7450-40de-a15f-2d6c28771bfe" elementFormDefault="qualified">
    <xsd:import namespace="http://schemas.microsoft.com/office/2006/documentManagement/types"/>
    <xsd:import namespace="http://schemas.microsoft.com/office/infopath/2007/PartnerControls"/>
    <xsd:element name="Paper_x0020_Reference" ma:index="8" nillable="true" ma:displayName="Paper Reference" ma:description="Paper reference RDYY_NN" ma:internalName="Paper_x0020_Reference">
      <xsd:simpleType>
        <xsd:restriction base="dms:Text">
          <xsd:maxLength value="20"/>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3646EC-B5CC-4F39-A2B5-F452E34922AC}">
  <ds:schemaRefs>
    <ds:schemaRef ds:uri="http://schemas.microsoft.com/sharepoint/v3/contenttype/forms"/>
  </ds:schemaRefs>
</ds:datastoreItem>
</file>

<file path=customXml/itemProps2.xml><?xml version="1.0" encoding="utf-8"?>
<ds:datastoreItem xmlns:ds="http://schemas.openxmlformats.org/officeDocument/2006/customXml" ds:itemID="{7AB793B8-512A-4981-9E95-B6A976D085E6}">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a2d41309-7450-40de-a15f-2d6c28771bfe"/>
    <ds:schemaRef ds:uri="http://www.w3.org/XML/1998/namespace"/>
    <ds:schemaRef ds:uri="http://purl.org/dc/dcmitype/"/>
  </ds:schemaRefs>
</ds:datastoreItem>
</file>

<file path=customXml/itemProps3.xml><?xml version="1.0" encoding="utf-8"?>
<ds:datastoreItem xmlns:ds="http://schemas.openxmlformats.org/officeDocument/2006/customXml" ds:itemID="{C832EE74-D96F-48CE-B740-937EC81F6E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2d41309-7450-40de-a15f-2d6c28771b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3716</TotalTime>
  <Words>4504</Words>
  <Application>Microsoft Office PowerPoint</Application>
  <PresentationFormat>On-screen Show (4:3)</PresentationFormat>
  <Paragraphs>869</Paragraphs>
  <Slides>76</Slides>
  <Notes>13</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76</vt:i4>
      </vt:variant>
    </vt:vector>
  </HeadingPairs>
  <TitlesOfParts>
    <vt:vector size="94" baseType="lpstr">
      <vt:lpstr>Arial</vt:lpstr>
      <vt:lpstr>Arial Narrow</vt:lpstr>
      <vt:lpstr>Calibri</vt:lpstr>
      <vt:lpstr>Calibri Light</vt:lpstr>
      <vt:lpstr>Museo 500</vt:lpstr>
      <vt:lpstr>Museo Sans 300</vt:lpstr>
      <vt:lpstr>Museo Sans 500</vt:lpstr>
      <vt:lpstr>Segoe UI</vt:lpstr>
      <vt:lpstr>Segoe UI Semibold</vt:lpstr>
      <vt:lpstr>Times New Roman</vt:lpstr>
      <vt:lpstr>Blank Presentation</vt:lpstr>
      <vt:lpstr>Custom Design</vt:lpstr>
      <vt:lpstr>doc.BEIS-Powerpoint-template-on-screen-show-16-9-wide-screen_RA</vt:lpstr>
      <vt:lpstr>1_20171050 SSF Meeting 1</vt:lpstr>
      <vt:lpstr>Beama 5</vt:lpstr>
      <vt:lpstr>EUA Theme</vt:lpstr>
      <vt:lpstr>Office Theme</vt:lpstr>
      <vt:lpstr>SPECIFIC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SAP IF HEATING AND HOTWATER </vt:lpstr>
      <vt:lpstr>SAPIF Group </vt:lpstr>
      <vt:lpstr>Technology Categories</vt:lpstr>
      <vt:lpstr>Technology Categories</vt:lpstr>
      <vt:lpstr>Next Steps</vt:lpstr>
      <vt:lpstr>  SAP developments to help      support innovative technologies </vt:lpstr>
      <vt:lpstr>SAP developments to help support  innovative technologies </vt:lpstr>
      <vt:lpstr>PowerPoint Presentation</vt:lpstr>
      <vt:lpstr>PowerPoint Presentation</vt:lpstr>
      <vt:lpstr>Group membership</vt:lpstr>
      <vt:lpstr>SAP 10</vt:lpstr>
      <vt:lpstr>Heating Controls in SAP 10</vt:lpstr>
      <vt:lpstr>Calculation of mean internal temperature for heating</vt:lpstr>
      <vt:lpstr>Agreed points from WG discussion (draft)</vt:lpstr>
      <vt:lpstr>Agreed points from WG discussion (draft)</vt:lpstr>
      <vt:lpstr>Draft Technology List</vt:lpstr>
      <vt:lpstr>Draft Technology List</vt:lpstr>
      <vt:lpstr>Links to EPBD Smart Readiness Indicator?</vt:lpstr>
      <vt:lpstr>PowerPoint Presentation</vt:lpstr>
      <vt:lpstr>PowerPoint Presentation</vt:lpstr>
      <vt:lpstr>PowerPoint Presentation</vt:lpstr>
      <vt:lpstr>Members/ Contributors </vt:lpstr>
      <vt:lpstr>Home Energy Storage Technologies </vt:lpstr>
      <vt:lpstr>Identified Working Scope/ Overlaps</vt:lpstr>
      <vt:lpstr>Requirements for Success </vt:lpstr>
      <vt:lpstr>Project Plan </vt:lpstr>
      <vt:lpstr>Questions and views welcome!</vt:lpstr>
      <vt:lpstr>Examples </vt:lpstr>
      <vt:lpstr>Working Definition of Active Buildings</vt:lpstr>
      <vt:lpstr>Technology Examples: Active Homes Neath </vt:lpstr>
      <vt:lpstr>Active Office</vt:lpstr>
      <vt:lpstr>Decarbonisation of Heat </vt:lpstr>
      <vt:lpstr>Example of ADE activity: An energy productivity coalition</vt:lpstr>
      <vt:lpstr>Example of ADE activity – Partnership with Renewable UK</vt:lpstr>
      <vt:lpstr>Example of ADE activity - ACE Research Manchester Local Energy 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iaq and ventilation Wg</vt:lpstr>
      <vt:lpstr>OBJECTIVES</vt:lpstr>
      <vt:lpstr>SCOPE</vt:lpstr>
      <vt:lpstr>MEMBERSHIP</vt:lpstr>
      <vt:lpstr>MEETINGS</vt:lpstr>
      <vt:lpstr>VENTILATION IN SAP</vt:lpstr>
      <vt:lpstr>VENTILATION IN SAP</vt:lpstr>
      <vt:lpstr>VENTILATION – STATE OF THE ART</vt:lpstr>
      <vt:lpstr>VENTILATION – FUTURE TECHNOLOGIES</vt:lpstr>
      <vt:lpstr>COMPLIANCE AND SURVEILLANCE</vt:lpstr>
      <vt:lpstr>IAQ &amp; VENTILATION WG - BARRIERS</vt:lpstr>
      <vt:lpstr>IAQ &amp; VENTILATION WG - OVERLAPS</vt:lpstr>
      <vt:lpstr>IAQ &amp; VENTILATION WG – NEXT STEPS</vt:lpstr>
      <vt:lpstr>PowerPoint Presentation</vt:lpstr>
      <vt:lpstr>PowerPoint Presentation</vt:lpstr>
      <vt:lpstr>PowerPoint Presentation</vt:lpstr>
      <vt:lpstr>PowerPoint Presentation</vt:lpstr>
      <vt:lpstr>PowerPoint Presentation</vt:lpstr>
    </vt:vector>
  </TitlesOfParts>
  <Company>National House Building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SBloodworth</dc:creator>
  <cp:lastModifiedBy>Nick Booth</cp:lastModifiedBy>
  <cp:revision>374</cp:revision>
  <dcterms:created xsi:type="dcterms:W3CDTF">2008-12-16T09:44:17Z</dcterms:created>
  <dcterms:modified xsi:type="dcterms:W3CDTF">2019-03-06T15:49:25Z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0x010108006B6F88D7CCD428489EF043465FB35E2A</vt:lpwstr>
  </property>
</Properties>
</file>